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15"/>
  </p:notesMasterIdLst>
  <p:handoutMasterIdLst>
    <p:handoutMasterId r:id="rId16"/>
  </p:handoutMasterIdLst>
  <p:sldIdLst>
    <p:sldId id="256" r:id="rId2"/>
    <p:sldId id="257" r:id="rId3"/>
    <p:sldId id="267" r:id="rId4"/>
    <p:sldId id="265" r:id="rId5"/>
    <p:sldId id="266" r:id="rId6"/>
    <p:sldId id="258" r:id="rId7"/>
    <p:sldId id="268" r:id="rId8"/>
    <p:sldId id="259" r:id="rId9"/>
    <p:sldId id="263" r:id="rId10"/>
    <p:sldId id="262" r:id="rId11"/>
    <p:sldId id="264" r:id="rId12"/>
    <p:sldId id="260"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96" autoAdjust="0"/>
    <p:restoredTop sz="94660"/>
  </p:normalViewPr>
  <p:slideViewPr>
    <p:cSldViewPr snapToGrid="0">
      <p:cViewPr>
        <p:scale>
          <a:sx n="100" d="100"/>
          <a:sy n="100" d="100"/>
        </p:scale>
        <p:origin x="14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mailto:mou.oaa@morgan.edu"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https://sites.google.com/s/1MQEUcpD36zRLn2zpfyrzNYj4TGSUU6gw/p/1FZMDyarzOGtUHBEtIAkK2LT1QSQ50TB4/edit" TargetMode="External"/><Relationship Id="rId1" Type="http://schemas.openxmlformats.org/officeDocument/2006/relationships/hyperlink" Target="mailto:mou.oaa@morgan.edu" TargetMode="Externa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hyperlink" Target="mailto:mou.oaa@morgan.edu"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mailto:mou.oaa@morgan.edu" TargetMode="External"/><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hyperlink" Target="https://sites.google.com/s/1MQEUcpD36zRLn2zpfyrzNYj4TGSUU6gw/p/1FZMDyarzOGtUHBEtIAkK2LT1QSQ50TB4/edit" TargetMode="External"/><Relationship Id="rId4" Type="http://schemas.openxmlformats.org/officeDocument/2006/relationships/image" Target="../media/image10.svg"/><Relationship Id="rId9"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038B216-E3F5-4434-8569-CDA542815DD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DB18DE0D-BB6E-42A8-ACEF-9C050EE834FC}">
      <dgm:prSet/>
      <dgm:spPr/>
      <dgm:t>
        <a:bodyPr/>
        <a:lstStyle/>
        <a:p>
          <a:r>
            <a:rPr lang="en-US" dirty="0"/>
            <a:t>Contact</a:t>
          </a:r>
        </a:p>
      </dgm:t>
    </dgm:pt>
    <dgm:pt modelId="{A8CE5265-B4C4-4E45-BEC9-4A103A04B142}" type="parTrans" cxnId="{1EAEB7B3-E01A-406E-9A9A-08DC82C18534}">
      <dgm:prSet/>
      <dgm:spPr/>
      <dgm:t>
        <a:bodyPr/>
        <a:lstStyle/>
        <a:p>
          <a:endParaRPr lang="en-US"/>
        </a:p>
      </dgm:t>
    </dgm:pt>
    <dgm:pt modelId="{B9ECFEFF-227C-43B2-9CEA-EB6F9D9DC703}" type="sibTrans" cxnId="{1EAEB7B3-E01A-406E-9A9A-08DC82C18534}">
      <dgm:prSet/>
      <dgm:spPr/>
      <dgm:t>
        <a:bodyPr/>
        <a:lstStyle/>
        <a:p>
          <a:endParaRPr lang="en-US"/>
        </a:p>
      </dgm:t>
    </dgm:pt>
    <dgm:pt modelId="{DAFF61B4-8C3E-46C7-91B7-30F82AF48A05}">
      <dgm:prSet/>
      <dgm:spPr/>
      <dgm:t>
        <a:bodyPr/>
        <a:lstStyle/>
        <a:p>
          <a:r>
            <a:rPr lang="en-US" dirty="0"/>
            <a:t>The OGC requires that all information regarding MOU and contract agreement must be communicated and facilitated through Academic Affairs; Please do not contact the Office of General Counsel directly.</a:t>
          </a:r>
        </a:p>
      </dgm:t>
    </dgm:pt>
    <dgm:pt modelId="{A8038B99-9927-4BAC-A09C-2998CDDDD1A6}" type="parTrans" cxnId="{12072B60-FDDF-4B96-9C00-E7E7D09C6795}">
      <dgm:prSet/>
      <dgm:spPr/>
      <dgm:t>
        <a:bodyPr/>
        <a:lstStyle/>
        <a:p>
          <a:endParaRPr lang="en-US"/>
        </a:p>
      </dgm:t>
    </dgm:pt>
    <dgm:pt modelId="{33E753AF-B993-4E94-A72E-5BA9D9B5C532}" type="sibTrans" cxnId="{12072B60-FDDF-4B96-9C00-E7E7D09C6795}">
      <dgm:prSet/>
      <dgm:spPr/>
      <dgm:t>
        <a:bodyPr/>
        <a:lstStyle/>
        <a:p>
          <a:endParaRPr lang="en-US"/>
        </a:p>
      </dgm:t>
    </dgm:pt>
    <dgm:pt modelId="{5D25AD9C-8962-48D6-8BFF-39DD17B718C4}">
      <dgm:prSet/>
      <dgm:spPr/>
      <dgm:t>
        <a:bodyPr/>
        <a:lstStyle/>
        <a:p>
          <a:r>
            <a:rPr lang="en-US" dirty="0"/>
            <a:t>Submission</a:t>
          </a:r>
        </a:p>
      </dgm:t>
    </dgm:pt>
    <dgm:pt modelId="{BF4283AF-AFB2-40E7-94D0-DAF733C49BB4}" type="parTrans" cxnId="{E9F17B9B-3F5F-4FF4-A702-5FD8AA1BA035}">
      <dgm:prSet/>
      <dgm:spPr/>
      <dgm:t>
        <a:bodyPr/>
        <a:lstStyle/>
        <a:p>
          <a:endParaRPr lang="en-US"/>
        </a:p>
      </dgm:t>
    </dgm:pt>
    <dgm:pt modelId="{5253D0EF-7843-4992-9625-4C1D5121252F}" type="sibTrans" cxnId="{E9F17B9B-3F5F-4FF4-A702-5FD8AA1BA035}">
      <dgm:prSet/>
      <dgm:spPr/>
      <dgm:t>
        <a:bodyPr/>
        <a:lstStyle/>
        <a:p>
          <a:endParaRPr lang="en-US"/>
        </a:p>
      </dgm:t>
    </dgm:pt>
    <dgm:pt modelId="{A9C8244F-6A7E-4DA5-9E23-50CD62C3FE75}">
      <dgm:prSet/>
      <dgm:spPr/>
      <dgm:t>
        <a:bodyPr/>
        <a:lstStyle/>
        <a:p>
          <a:r>
            <a:rPr lang="en-US" dirty="0"/>
            <a:t>Do NOT submit agreements directly to the Office of General Counsel or the Provost for review or signature. All MOU agreements must be facilitated and submitted through the </a:t>
          </a:r>
          <a:r>
            <a:rPr lang="en-US" dirty="0">
              <a:hlinkClick xmlns:r="http://schemas.openxmlformats.org/officeDocument/2006/relationships" r:id="rId1"/>
            </a:rPr>
            <a:t>mou.oaa@morgan.edu</a:t>
          </a:r>
          <a:r>
            <a:rPr lang="en-US" dirty="0"/>
            <a:t> email address.</a:t>
          </a:r>
        </a:p>
      </dgm:t>
    </dgm:pt>
    <dgm:pt modelId="{DF4625A5-43F9-4AE8-8738-1FABECE52C7B}" type="parTrans" cxnId="{80E59DE1-A61E-49D5-9488-28AD2F82F5C3}">
      <dgm:prSet/>
      <dgm:spPr/>
      <dgm:t>
        <a:bodyPr/>
        <a:lstStyle/>
        <a:p>
          <a:endParaRPr lang="en-US"/>
        </a:p>
      </dgm:t>
    </dgm:pt>
    <dgm:pt modelId="{3D8FA479-5613-4012-AD9F-1687972DF9C8}" type="sibTrans" cxnId="{80E59DE1-A61E-49D5-9488-28AD2F82F5C3}">
      <dgm:prSet/>
      <dgm:spPr/>
      <dgm:t>
        <a:bodyPr/>
        <a:lstStyle/>
        <a:p>
          <a:endParaRPr lang="en-US"/>
        </a:p>
      </dgm:t>
    </dgm:pt>
    <dgm:pt modelId="{76DB917B-E5E4-4498-B1E5-F8DB05065076}">
      <dgm:prSet/>
      <dgm:spPr/>
      <dgm:t>
        <a:bodyPr/>
        <a:lstStyle/>
        <a:p>
          <a:r>
            <a:rPr lang="en-US" dirty="0"/>
            <a:t>Emails</a:t>
          </a:r>
        </a:p>
      </dgm:t>
    </dgm:pt>
    <dgm:pt modelId="{653EB65D-1028-47BC-A9BE-2A795C0D28DD}" type="parTrans" cxnId="{FE9E5905-8F73-4FFD-92B8-C0FA9451F671}">
      <dgm:prSet/>
      <dgm:spPr/>
      <dgm:t>
        <a:bodyPr/>
        <a:lstStyle/>
        <a:p>
          <a:endParaRPr lang="en-US"/>
        </a:p>
      </dgm:t>
    </dgm:pt>
    <dgm:pt modelId="{7F023B65-713A-4EC0-B858-55E0A1452215}" type="sibTrans" cxnId="{FE9E5905-8F73-4FFD-92B8-C0FA9451F671}">
      <dgm:prSet/>
      <dgm:spPr/>
      <dgm:t>
        <a:bodyPr/>
        <a:lstStyle/>
        <a:p>
          <a:endParaRPr lang="en-US"/>
        </a:p>
      </dgm:t>
    </dgm:pt>
    <dgm:pt modelId="{0F088FBE-2F97-489B-B59F-3E0124920DFF}">
      <dgm:prSet/>
      <dgm:spPr/>
      <dgm:t>
        <a:bodyPr/>
        <a:lstStyle/>
        <a:p>
          <a:r>
            <a:rPr lang="en-US" dirty="0"/>
            <a:t>Please limit contact with individuals working on MOU’s directly via their personal emails. The MOU group email was established to create a database for all MOU records and communication. </a:t>
          </a:r>
        </a:p>
      </dgm:t>
    </dgm:pt>
    <dgm:pt modelId="{4F304662-801C-4C58-B637-923E050E7F32}" type="parTrans" cxnId="{3312DE40-D5F7-4BDB-ADA4-F931D7E222D5}">
      <dgm:prSet/>
      <dgm:spPr/>
      <dgm:t>
        <a:bodyPr/>
        <a:lstStyle/>
        <a:p>
          <a:endParaRPr lang="en-US"/>
        </a:p>
      </dgm:t>
    </dgm:pt>
    <dgm:pt modelId="{DBBFF426-7327-40DF-AEC2-4D8136D10A28}" type="sibTrans" cxnId="{3312DE40-D5F7-4BDB-ADA4-F931D7E222D5}">
      <dgm:prSet/>
      <dgm:spPr/>
      <dgm:t>
        <a:bodyPr/>
        <a:lstStyle/>
        <a:p>
          <a:endParaRPr lang="en-US"/>
        </a:p>
      </dgm:t>
    </dgm:pt>
    <dgm:pt modelId="{4EAFC5EB-48B6-4BB3-BC90-FD56940C5895}">
      <dgm:prSet/>
      <dgm:spPr/>
      <dgm:t>
        <a:bodyPr/>
        <a:lstStyle/>
        <a:p>
          <a:r>
            <a:rPr lang="en-US" dirty="0"/>
            <a:t>PDF Copies</a:t>
          </a:r>
        </a:p>
      </dgm:t>
    </dgm:pt>
    <dgm:pt modelId="{8AA7C200-2C6A-4001-8C49-44764AFBE767}" type="parTrans" cxnId="{8C336EB6-CD85-4AED-9B02-14E3BB000795}">
      <dgm:prSet/>
      <dgm:spPr/>
      <dgm:t>
        <a:bodyPr/>
        <a:lstStyle/>
        <a:p>
          <a:endParaRPr lang="en-US"/>
        </a:p>
      </dgm:t>
    </dgm:pt>
    <dgm:pt modelId="{62378246-51D0-4304-B687-58E8FE6269F1}" type="sibTrans" cxnId="{8C336EB6-CD85-4AED-9B02-14E3BB000795}">
      <dgm:prSet/>
      <dgm:spPr/>
      <dgm:t>
        <a:bodyPr/>
        <a:lstStyle/>
        <a:p>
          <a:endParaRPr lang="en-US"/>
        </a:p>
      </dgm:t>
    </dgm:pt>
    <dgm:pt modelId="{DDA593C8-5632-42EA-9714-B9A915C684AA}">
      <dgm:prSet/>
      <dgm:spPr/>
      <dgm:t>
        <a:bodyPr/>
        <a:lstStyle/>
        <a:p>
          <a:r>
            <a:rPr lang="en-US" dirty="0"/>
            <a:t>Do not submit agreements in PDF format. You may provide PDF copies if you are submitting for a renewal or if you are providing the partner signed copy of the agreement. WORD versions need to be included.</a:t>
          </a:r>
        </a:p>
      </dgm:t>
    </dgm:pt>
    <dgm:pt modelId="{4A04FA76-02C9-47A3-9D5E-C2BFFEC7BD0B}" type="parTrans" cxnId="{7C759BC2-CA13-4788-8931-167E38566661}">
      <dgm:prSet/>
      <dgm:spPr/>
      <dgm:t>
        <a:bodyPr/>
        <a:lstStyle/>
        <a:p>
          <a:endParaRPr lang="en-US"/>
        </a:p>
      </dgm:t>
    </dgm:pt>
    <dgm:pt modelId="{9C2D6138-1144-4A80-AB56-5E79D538CC0D}" type="sibTrans" cxnId="{7C759BC2-CA13-4788-8931-167E38566661}">
      <dgm:prSet/>
      <dgm:spPr/>
      <dgm:t>
        <a:bodyPr/>
        <a:lstStyle/>
        <a:p>
          <a:endParaRPr lang="en-US"/>
        </a:p>
      </dgm:t>
    </dgm:pt>
    <dgm:pt modelId="{B543B414-EE81-4C42-8E27-4290FA18374D}" type="pres">
      <dgm:prSet presAssocID="{3038B216-E3F5-4434-8569-CDA542815DD6}" presName="Name0" presStyleCnt="0">
        <dgm:presLayoutVars>
          <dgm:dir/>
          <dgm:animLvl val="lvl"/>
          <dgm:resizeHandles val="exact"/>
        </dgm:presLayoutVars>
      </dgm:prSet>
      <dgm:spPr/>
    </dgm:pt>
    <dgm:pt modelId="{B36013C9-7147-A142-8554-05B83EAE79B1}" type="pres">
      <dgm:prSet presAssocID="{DB18DE0D-BB6E-42A8-ACEF-9C050EE834FC}" presName="linNode" presStyleCnt="0"/>
      <dgm:spPr/>
    </dgm:pt>
    <dgm:pt modelId="{BC6C38F9-6713-DF4E-94AB-29ABCC454E63}" type="pres">
      <dgm:prSet presAssocID="{DB18DE0D-BB6E-42A8-ACEF-9C050EE834FC}" presName="parentText" presStyleLbl="alignNode1" presStyleIdx="0" presStyleCnt="4">
        <dgm:presLayoutVars>
          <dgm:chMax val="1"/>
          <dgm:bulletEnabled/>
        </dgm:presLayoutVars>
      </dgm:prSet>
      <dgm:spPr/>
    </dgm:pt>
    <dgm:pt modelId="{6AE52CB7-6A7C-B042-A1D8-8DF889522990}" type="pres">
      <dgm:prSet presAssocID="{DB18DE0D-BB6E-42A8-ACEF-9C050EE834FC}" presName="descendantText" presStyleLbl="alignAccFollowNode1" presStyleIdx="0" presStyleCnt="4">
        <dgm:presLayoutVars>
          <dgm:bulletEnabled/>
        </dgm:presLayoutVars>
      </dgm:prSet>
      <dgm:spPr/>
    </dgm:pt>
    <dgm:pt modelId="{9F9043AE-04F4-814D-A235-001A1A68E2AB}" type="pres">
      <dgm:prSet presAssocID="{B9ECFEFF-227C-43B2-9CEA-EB6F9D9DC703}" presName="sp" presStyleCnt="0"/>
      <dgm:spPr/>
    </dgm:pt>
    <dgm:pt modelId="{D04A64C3-B298-1F42-8314-A37E332836AE}" type="pres">
      <dgm:prSet presAssocID="{5D25AD9C-8962-48D6-8BFF-39DD17B718C4}" presName="linNode" presStyleCnt="0"/>
      <dgm:spPr/>
    </dgm:pt>
    <dgm:pt modelId="{56E9BE9A-8F05-2542-B124-E49DE1963CD0}" type="pres">
      <dgm:prSet presAssocID="{5D25AD9C-8962-48D6-8BFF-39DD17B718C4}" presName="parentText" presStyleLbl="alignNode1" presStyleIdx="1" presStyleCnt="4">
        <dgm:presLayoutVars>
          <dgm:chMax val="1"/>
          <dgm:bulletEnabled/>
        </dgm:presLayoutVars>
      </dgm:prSet>
      <dgm:spPr/>
    </dgm:pt>
    <dgm:pt modelId="{E0BCB7E0-8560-ED4A-82DB-B57DFEC59A1E}" type="pres">
      <dgm:prSet presAssocID="{5D25AD9C-8962-48D6-8BFF-39DD17B718C4}" presName="descendantText" presStyleLbl="alignAccFollowNode1" presStyleIdx="1" presStyleCnt="4">
        <dgm:presLayoutVars>
          <dgm:bulletEnabled/>
        </dgm:presLayoutVars>
      </dgm:prSet>
      <dgm:spPr/>
    </dgm:pt>
    <dgm:pt modelId="{82AD198B-FACF-B243-874F-083B6A38D211}" type="pres">
      <dgm:prSet presAssocID="{5253D0EF-7843-4992-9625-4C1D5121252F}" presName="sp" presStyleCnt="0"/>
      <dgm:spPr/>
    </dgm:pt>
    <dgm:pt modelId="{FA631FC5-25D2-E446-BBE9-FE83C31E13B7}" type="pres">
      <dgm:prSet presAssocID="{76DB917B-E5E4-4498-B1E5-F8DB05065076}" presName="linNode" presStyleCnt="0"/>
      <dgm:spPr/>
    </dgm:pt>
    <dgm:pt modelId="{52B90A8A-70B0-FA4F-A8F1-A28A5F9264FA}" type="pres">
      <dgm:prSet presAssocID="{76DB917B-E5E4-4498-B1E5-F8DB05065076}" presName="parentText" presStyleLbl="alignNode1" presStyleIdx="2" presStyleCnt="4">
        <dgm:presLayoutVars>
          <dgm:chMax val="1"/>
          <dgm:bulletEnabled/>
        </dgm:presLayoutVars>
      </dgm:prSet>
      <dgm:spPr/>
    </dgm:pt>
    <dgm:pt modelId="{AFBF49D2-59A9-5944-8D3A-A2D74FDB63DD}" type="pres">
      <dgm:prSet presAssocID="{76DB917B-E5E4-4498-B1E5-F8DB05065076}" presName="descendantText" presStyleLbl="alignAccFollowNode1" presStyleIdx="2" presStyleCnt="4">
        <dgm:presLayoutVars>
          <dgm:bulletEnabled/>
        </dgm:presLayoutVars>
      </dgm:prSet>
      <dgm:spPr/>
    </dgm:pt>
    <dgm:pt modelId="{2C2374BE-44D6-4D4E-B8CD-7E039A262466}" type="pres">
      <dgm:prSet presAssocID="{7F023B65-713A-4EC0-B858-55E0A1452215}" presName="sp" presStyleCnt="0"/>
      <dgm:spPr/>
    </dgm:pt>
    <dgm:pt modelId="{A1C5DD20-2F61-9340-9D4B-2C780CD44D62}" type="pres">
      <dgm:prSet presAssocID="{4EAFC5EB-48B6-4BB3-BC90-FD56940C5895}" presName="linNode" presStyleCnt="0"/>
      <dgm:spPr/>
    </dgm:pt>
    <dgm:pt modelId="{C9CEA19F-D3BB-8149-8837-C99D8A4717DB}" type="pres">
      <dgm:prSet presAssocID="{4EAFC5EB-48B6-4BB3-BC90-FD56940C5895}" presName="parentText" presStyleLbl="alignNode1" presStyleIdx="3" presStyleCnt="4">
        <dgm:presLayoutVars>
          <dgm:chMax val="1"/>
          <dgm:bulletEnabled/>
        </dgm:presLayoutVars>
      </dgm:prSet>
      <dgm:spPr/>
    </dgm:pt>
    <dgm:pt modelId="{33BA76EC-CECC-B546-AEB4-DEA1725D0803}" type="pres">
      <dgm:prSet presAssocID="{4EAFC5EB-48B6-4BB3-BC90-FD56940C5895}" presName="descendantText" presStyleLbl="alignAccFollowNode1" presStyleIdx="3" presStyleCnt="4">
        <dgm:presLayoutVars>
          <dgm:bulletEnabled/>
        </dgm:presLayoutVars>
      </dgm:prSet>
      <dgm:spPr/>
    </dgm:pt>
  </dgm:ptLst>
  <dgm:cxnLst>
    <dgm:cxn modelId="{FE9E5905-8F73-4FFD-92B8-C0FA9451F671}" srcId="{3038B216-E3F5-4434-8569-CDA542815DD6}" destId="{76DB917B-E5E4-4498-B1E5-F8DB05065076}" srcOrd="2" destOrd="0" parTransId="{653EB65D-1028-47BC-A9BE-2A795C0D28DD}" sibTransId="{7F023B65-713A-4EC0-B858-55E0A1452215}"/>
    <dgm:cxn modelId="{3312DE40-D5F7-4BDB-ADA4-F931D7E222D5}" srcId="{76DB917B-E5E4-4498-B1E5-F8DB05065076}" destId="{0F088FBE-2F97-489B-B59F-3E0124920DFF}" srcOrd="0" destOrd="0" parTransId="{4F304662-801C-4C58-B637-923E050E7F32}" sibTransId="{DBBFF426-7327-40DF-AEC2-4D8136D10A28}"/>
    <dgm:cxn modelId="{9A956B47-2A03-914E-A6CB-3965D9F90E1D}" type="presOf" srcId="{DDA593C8-5632-42EA-9714-B9A915C684AA}" destId="{33BA76EC-CECC-B546-AEB4-DEA1725D0803}" srcOrd="0" destOrd="0" presId="urn:microsoft.com/office/officeart/2016/7/layout/VerticalSolidActionList"/>
    <dgm:cxn modelId="{12072B60-FDDF-4B96-9C00-E7E7D09C6795}" srcId="{DB18DE0D-BB6E-42A8-ACEF-9C050EE834FC}" destId="{DAFF61B4-8C3E-46C7-91B7-30F82AF48A05}" srcOrd="0" destOrd="0" parTransId="{A8038B99-9927-4BAC-A09C-2998CDDDD1A6}" sibTransId="{33E753AF-B993-4E94-A72E-5BA9D9B5C532}"/>
    <dgm:cxn modelId="{0EC31369-C58B-1244-B09C-89570C8CB7B2}" type="presOf" srcId="{76DB917B-E5E4-4498-B1E5-F8DB05065076}" destId="{52B90A8A-70B0-FA4F-A8F1-A28A5F9264FA}" srcOrd="0" destOrd="0" presId="urn:microsoft.com/office/officeart/2016/7/layout/VerticalSolidActionList"/>
    <dgm:cxn modelId="{0FDA8186-47FD-834E-90AC-B2A745F3BA9D}" type="presOf" srcId="{4EAFC5EB-48B6-4BB3-BC90-FD56940C5895}" destId="{C9CEA19F-D3BB-8149-8837-C99D8A4717DB}" srcOrd="0" destOrd="0" presId="urn:microsoft.com/office/officeart/2016/7/layout/VerticalSolidActionList"/>
    <dgm:cxn modelId="{A704B796-8068-3046-AE88-E927131B94E6}" type="presOf" srcId="{5D25AD9C-8962-48D6-8BFF-39DD17B718C4}" destId="{56E9BE9A-8F05-2542-B124-E49DE1963CD0}" srcOrd="0" destOrd="0" presId="urn:microsoft.com/office/officeart/2016/7/layout/VerticalSolidActionList"/>
    <dgm:cxn modelId="{E9F17B9B-3F5F-4FF4-A702-5FD8AA1BA035}" srcId="{3038B216-E3F5-4434-8569-CDA542815DD6}" destId="{5D25AD9C-8962-48D6-8BFF-39DD17B718C4}" srcOrd="1" destOrd="0" parTransId="{BF4283AF-AFB2-40E7-94D0-DAF733C49BB4}" sibTransId="{5253D0EF-7843-4992-9625-4C1D5121252F}"/>
    <dgm:cxn modelId="{9CCD24A6-FBAD-C149-9649-7F1886770786}" type="presOf" srcId="{DAFF61B4-8C3E-46C7-91B7-30F82AF48A05}" destId="{6AE52CB7-6A7C-B042-A1D8-8DF889522990}" srcOrd="0" destOrd="0" presId="urn:microsoft.com/office/officeart/2016/7/layout/VerticalSolidActionList"/>
    <dgm:cxn modelId="{1EAEB7B3-E01A-406E-9A9A-08DC82C18534}" srcId="{3038B216-E3F5-4434-8569-CDA542815DD6}" destId="{DB18DE0D-BB6E-42A8-ACEF-9C050EE834FC}" srcOrd="0" destOrd="0" parTransId="{A8CE5265-B4C4-4E45-BEC9-4A103A04B142}" sibTransId="{B9ECFEFF-227C-43B2-9CEA-EB6F9D9DC703}"/>
    <dgm:cxn modelId="{8C336EB6-CD85-4AED-9B02-14E3BB000795}" srcId="{3038B216-E3F5-4434-8569-CDA542815DD6}" destId="{4EAFC5EB-48B6-4BB3-BC90-FD56940C5895}" srcOrd="3" destOrd="0" parTransId="{8AA7C200-2C6A-4001-8C49-44764AFBE767}" sibTransId="{62378246-51D0-4304-B687-58E8FE6269F1}"/>
    <dgm:cxn modelId="{2A3039BD-92ED-2E4B-A589-D6AFE2FF1CE1}" type="presOf" srcId="{DB18DE0D-BB6E-42A8-ACEF-9C050EE834FC}" destId="{BC6C38F9-6713-DF4E-94AB-29ABCC454E63}" srcOrd="0" destOrd="0" presId="urn:microsoft.com/office/officeart/2016/7/layout/VerticalSolidActionList"/>
    <dgm:cxn modelId="{7C759BC2-CA13-4788-8931-167E38566661}" srcId="{4EAFC5EB-48B6-4BB3-BC90-FD56940C5895}" destId="{DDA593C8-5632-42EA-9714-B9A915C684AA}" srcOrd="0" destOrd="0" parTransId="{4A04FA76-02C9-47A3-9D5E-C2BFFEC7BD0B}" sibTransId="{9C2D6138-1144-4A80-AB56-5E79D538CC0D}"/>
    <dgm:cxn modelId="{19FB00DC-C258-154D-8882-7A6E07EFA920}" type="presOf" srcId="{A9C8244F-6A7E-4DA5-9E23-50CD62C3FE75}" destId="{E0BCB7E0-8560-ED4A-82DB-B57DFEC59A1E}" srcOrd="0" destOrd="0" presId="urn:microsoft.com/office/officeart/2016/7/layout/VerticalSolidActionList"/>
    <dgm:cxn modelId="{80E59DE1-A61E-49D5-9488-28AD2F82F5C3}" srcId="{5D25AD9C-8962-48D6-8BFF-39DD17B718C4}" destId="{A9C8244F-6A7E-4DA5-9E23-50CD62C3FE75}" srcOrd="0" destOrd="0" parTransId="{DF4625A5-43F9-4AE8-8738-1FABECE52C7B}" sibTransId="{3D8FA479-5613-4012-AD9F-1687972DF9C8}"/>
    <dgm:cxn modelId="{D4EAA5F4-59C8-D841-BD8A-7D8EE913247D}" type="presOf" srcId="{0F088FBE-2F97-489B-B59F-3E0124920DFF}" destId="{AFBF49D2-59A9-5944-8D3A-A2D74FDB63DD}" srcOrd="0" destOrd="0" presId="urn:microsoft.com/office/officeart/2016/7/layout/VerticalSolidActionList"/>
    <dgm:cxn modelId="{1AE41FFD-F0FE-A44F-9FEE-88FC15718170}" type="presOf" srcId="{3038B216-E3F5-4434-8569-CDA542815DD6}" destId="{B543B414-EE81-4C42-8E27-4290FA18374D}" srcOrd="0" destOrd="0" presId="urn:microsoft.com/office/officeart/2016/7/layout/VerticalSolidActionList"/>
    <dgm:cxn modelId="{08446BF8-BE5E-1F48-A15D-2B4F2181B685}" type="presParOf" srcId="{B543B414-EE81-4C42-8E27-4290FA18374D}" destId="{B36013C9-7147-A142-8554-05B83EAE79B1}" srcOrd="0" destOrd="0" presId="urn:microsoft.com/office/officeart/2016/7/layout/VerticalSolidActionList"/>
    <dgm:cxn modelId="{EB09C4D8-7DA3-084A-A47A-598D609070A5}" type="presParOf" srcId="{B36013C9-7147-A142-8554-05B83EAE79B1}" destId="{BC6C38F9-6713-DF4E-94AB-29ABCC454E63}" srcOrd="0" destOrd="0" presId="urn:microsoft.com/office/officeart/2016/7/layout/VerticalSolidActionList"/>
    <dgm:cxn modelId="{325E16AB-7AB7-CF45-B76F-55A24A7EEE49}" type="presParOf" srcId="{B36013C9-7147-A142-8554-05B83EAE79B1}" destId="{6AE52CB7-6A7C-B042-A1D8-8DF889522990}" srcOrd="1" destOrd="0" presId="urn:microsoft.com/office/officeart/2016/7/layout/VerticalSolidActionList"/>
    <dgm:cxn modelId="{BDC73687-FAE7-264B-8438-F02CC7EE8680}" type="presParOf" srcId="{B543B414-EE81-4C42-8E27-4290FA18374D}" destId="{9F9043AE-04F4-814D-A235-001A1A68E2AB}" srcOrd="1" destOrd="0" presId="urn:microsoft.com/office/officeart/2016/7/layout/VerticalSolidActionList"/>
    <dgm:cxn modelId="{51B8BB0C-C982-D54A-971F-3F01E7C8D43E}" type="presParOf" srcId="{B543B414-EE81-4C42-8E27-4290FA18374D}" destId="{D04A64C3-B298-1F42-8314-A37E332836AE}" srcOrd="2" destOrd="0" presId="urn:microsoft.com/office/officeart/2016/7/layout/VerticalSolidActionList"/>
    <dgm:cxn modelId="{2D6E37AD-9570-744C-88A7-0B8FC14F78C0}" type="presParOf" srcId="{D04A64C3-B298-1F42-8314-A37E332836AE}" destId="{56E9BE9A-8F05-2542-B124-E49DE1963CD0}" srcOrd="0" destOrd="0" presId="urn:microsoft.com/office/officeart/2016/7/layout/VerticalSolidActionList"/>
    <dgm:cxn modelId="{18DF8441-374F-8D43-8E71-52F2F75A7763}" type="presParOf" srcId="{D04A64C3-B298-1F42-8314-A37E332836AE}" destId="{E0BCB7E0-8560-ED4A-82DB-B57DFEC59A1E}" srcOrd="1" destOrd="0" presId="urn:microsoft.com/office/officeart/2016/7/layout/VerticalSolidActionList"/>
    <dgm:cxn modelId="{D439EE90-4AEA-9E45-A8AA-35A8C42A1F32}" type="presParOf" srcId="{B543B414-EE81-4C42-8E27-4290FA18374D}" destId="{82AD198B-FACF-B243-874F-083B6A38D211}" srcOrd="3" destOrd="0" presId="urn:microsoft.com/office/officeart/2016/7/layout/VerticalSolidActionList"/>
    <dgm:cxn modelId="{CBC08A32-1DCB-624B-8108-9CE1C72363BB}" type="presParOf" srcId="{B543B414-EE81-4C42-8E27-4290FA18374D}" destId="{FA631FC5-25D2-E446-BBE9-FE83C31E13B7}" srcOrd="4" destOrd="0" presId="urn:microsoft.com/office/officeart/2016/7/layout/VerticalSolidActionList"/>
    <dgm:cxn modelId="{A776FC13-FD1F-CE43-856C-0D1A7CB8C819}" type="presParOf" srcId="{FA631FC5-25D2-E446-BBE9-FE83C31E13B7}" destId="{52B90A8A-70B0-FA4F-A8F1-A28A5F9264FA}" srcOrd="0" destOrd="0" presId="urn:microsoft.com/office/officeart/2016/7/layout/VerticalSolidActionList"/>
    <dgm:cxn modelId="{FC1845F4-7A8D-9141-BA4F-B4F35A6F15E3}" type="presParOf" srcId="{FA631FC5-25D2-E446-BBE9-FE83C31E13B7}" destId="{AFBF49D2-59A9-5944-8D3A-A2D74FDB63DD}" srcOrd="1" destOrd="0" presId="urn:microsoft.com/office/officeart/2016/7/layout/VerticalSolidActionList"/>
    <dgm:cxn modelId="{F1102F38-49EB-BC48-8B14-6307F8BA2FDA}" type="presParOf" srcId="{B543B414-EE81-4C42-8E27-4290FA18374D}" destId="{2C2374BE-44D6-4D4E-B8CD-7E039A262466}" srcOrd="5" destOrd="0" presId="urn:microsoft.com/office/officeart/2016/7/layout/VerticalSolidActionList"/>
    <dgm:cxn modelId="{23115E48-A132-524F-BE44-76450EF3A59C}" type="presParOf" srcId="{B543B414-EE81-4C42-8E27-4290FA18374D}" destId="{A1C5DD20-2F61-9340-9D4B-2C780CD44D62}" srcOrd="6" destOrd="0" presId="urn:microsoft.com/office/officeart/2016/7/layout/VerticalSolidActionList"/>
    <dgm:cxn modelId="{F83E75BA-4F4B-A648-8829-33EFAAF892FD}" type="presParOf" srcId="{A1C5DD20-2F61-9340-9D4B-2C780CD44D62}" destId="{C9CEA19F-D3BB-8149-8837-C99D8A4717DB}" srcOrd="0" destOrd="0" presId="urn:microsoft.com/office/officeart/2016/7/layout/VerticalSolidActionList"/>
    <dgm:cxn modelId="{92E8E2BF-4C7F-3541-B652-286F57532CC1}" type="presParOf" srcId="{A1C5DD20-2F61-9340-9D4B-2C780CD44D62}" destId="{33BA76EC-CECC-B546-AEB4-DEA1725D0803}"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0AE312-FAFE-4A79-8919-6D0AE43A0D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412E6BA-EAC6-4F5D-B9C1-7FC968AA6DF8}">
      <dgm:prSet/>
      <dgm:spPr/>
      <dgm:t>
        <a:bodyPr/>
        <a:lstStyle/>
        <a:p>
          <a:r>
            <a:rPr lang="en-US" dirty="0"/>
            <a:t>Name of partner and purpose of agreement</a:t>
          </a:r>
        </a:p>
      </dgm:t>
    </dgm:pt>
    <dgm:pt modelId="{301E1DAD-6627-4560-A7E1-FA1768B53231}" type="parTrans" cxnId="{2CB692AB-2013-4CDF-89B6-CAA08497BCC3}">
      <dgm:prSet/>
      <dgm:spPr/>
      <dgm:t>
        <a:bodyPr/>
        <a:lstStyle/>
        <a:p>
          <a:endParaRPr lang="en-US"/>
        </a:p>
      </dgm:t>
    </dgm:pt>
    <dgm:pt modelId="{22112EF7-7C40-43A1-AD3E-965BDE2B5A1A}" type="sibTrans" cxnId="{2CB692AB-2013-4CDF-89B6-CAA08497BCC3}">
      <dgm:prSet/>
      <dgm:spPr/>
      <dgm:t>
        <a:bodyPr/>
        <a:lstStyle/>
        <a:p>
          <a:endParaRPr lang="en-US"/>
        </a:p>
      </dgm:t>
    </dgm:pt>
    <dgm:pt modelId="{622B8D17-DC04-4D18-92A8-6B4FD4C31BED}">
      <dgm:prSet/>
      <dgm:spPr/>
      <dgm:t>
        <a:bodyPr/>
        <a:lstStyle/>
        <a:p>
          <a:r>
            <a:rPr lang="en-US" dirty="0"/>
            <a:t>Type of agreement (clinical, field, etc.)</a:t>
          </a:r>
        </a:p>
      </dgm:t>
    </dgm:pt>
    <dgm:pt modelId="{A5111976-5D21-4E4A-A780-669DF2EEDDB2}" type="parTrans" cxnId="{D07395A6-1FF1-4D3A-B6E6-C7590923C317}">
      <dgm:prSet/>
      <dgm:spPr/>
      <dgm:t>
        <a:bodyPr/>
        <a:lstStyle/>
        <a:p>
          <a:endParaRPr lang="en-US"/>
        </a:p>
      </dgm:t>
    </dgm:pt>
    <dgm:pt modelId="{1C7BD536-8456-4FC0-BDD4-D9E88489766D}" type="sibTrans" cxnId="{D07395A6-1FF1-4D3A-B6E6-C7590923C317}">
      <dgm:prSet/>
      <dgm:spPr/>
      <dgm:t>
        <a:bodyPr/>
        <a:lstStyle/>
        <a:p>
          <a:endParaRPr lang="en-US"/>
        </a:p>
      </dgm:t>
    </dgm:pt>
    <dgm:pt modelId="{C90CC0E6-3B21-42A5-A283-7C6D46BCA3D0}">
      <dgm:prSet/>
      <dgm:spPr/>
      <dgm:t>
        <a:bodyPr/>
        <a:lstStyle/>
        <a:p>
          <a:r>
            <a:rPr lang="en-US" dirty="0"/>
            <a:t>Duration of agreement</a:t>
          </a:r>
        </a:p>
      </dgm:t>
    </dgm:pt>
    <dgm:pt modelId="{C39395E2-5A2E-4167-A5BF-35FAAC62378C}" type="parTrans" cxnId="{08308A66-357D-4176-913C-4D631715424C}">
      <dgm:prSet/>
      <dgm:spPr/>
      <dgm:t>
        <a:bodyPr/>
        <a:lstStyle/>
        <a:p>
          <a:endParaRPr lang="en-US"/>
        </a:p>
      </dgm:t>
    </dgm:pt>
    <dgm:pt modelId="{6BC8BFA8-E7F3-478E-ABE9-0382C5A65318}" type="sibTrans" cxnId="{08308A66-357D-4176-913C-4D631715424C}">
      <dgm:prSet/>
      <dgm:spPr/>
      <dgm:t>
        <a:bodyPr/>
        <a:lstStyle/>
        <a:p>
          <a:endParaRPr lang="en-US"/>
        </a:p>
      </dgm:t>
    </dgm:pt>
    <dgm:pt modelId="{5B0CDAEF-6891-4A59-817F-232D1652892B}">
      <dgm:prSet custT="1"/>
      <dgm:spPr/>
      <dgm:t>
        <a:bodyPr/>
        <a:lstStyle/>
        <a:p>
          <a:r>
            <a:rPr lang="en-US" sz="2000" dirty="0"/>
            <a:t>New or Renewal Agreement </a:t>
          </a:r>
          <a:r>
            <a:rPr lang="en-US" sz="1800" dirty="0"/>
            <a:t>(renewal must include current agreement)</a:t>
          </a:r>
          <a:endParaRPr lang="en-US" sz="2000" dirty="0"/>
        </a:p>
      </dgm:t>
    </dgm:pt>
    <dgm:pt modelId="{AB846B30-D01C-4611-A37F-CBBED06512AF}" type="parTrans" cxnId="{3515A1BA-62BE-4BBB-A5FD-01998BB1119C}">
      <dgm:prSet/>
      <dgm:spPr/>
      <dgm:t>
        <a:bodyPr/>
        <a:lstStyle/>
        <a:p>
          <a:endParaRPr lang="en-US"/>
        </a:p>
      </dgm:t>
    </dgm:pt>
    <dgm:pt modelId="{24438C55-9111-465B-B1E0-6CEABE57513C}" type="sibTrans" cxnId="{3515A1BA-62BE-4BBB-A5FD-01998BB1119C}">
      <dgm:prSet/>
      <dgm:spPr/>
      <dgm:t>
        <a:bodyPr/>
        <a:lstStyle/>
        <a:p>
          <a:endParaRPr lang="en-US"/>
        </a:p>
      </dgm:t>
    </dgm:pt>
    <dgm:pt modelId="{E70A17F2-7571-4328-8C2A-74E17359FEC8}">
      <dgm:prSet/>
      <dgm:spPr/>
      <dgm:t>
        <a:bodyPr/>
        <a:lstStyle/>
        <a:p>
          <a:r>
            <a:rPr lang="en-US" dirty="0"/>
            <a:t>Does it utilize an OGC approved template? If not, provide explanation.</a:t>
          </a:r>
        </a:p>
      </dgm:t>
    </dgm:pt>
    <dgm:pt modelId="{03C2A989-D18E-4F62-A03C-F6AF7E168C09}" type="parTrans" cxnId="{46B2F2E9-A844-435A-92A5-4C322DFBC534}">
      <dgm:prSet/>
      <dgm:spPr/>
      <dgm:t>
        <a:bodyPr/>
        <a:lstStyle/>
        <a:p>
          <a:endParaRPr lang="en-US"/>
        </a:p>
      </dgm:t>
    </dgm:pt>
    <dgm:pt modelId="{19453681-352D-45C2-9FC5-FF5160DC6078}" type="sibTrans" cxnId="{46B2F2E9-A844-435A-92A5-4C322DFBC534}">
      <dgm:prSet/>
      <dgm:spPr/>
      <dgm:t>
        <a:bodyPr/>
        <a:lstStyle/>
        <a:p>
          <a:endParaRPr lang="en-US"/>
        </a:p>
      </dgm:t>
    </dgm:pt>
    <dgm:pt modelId="{E3793A3F-0946-4753-AEF5-7072AF2682BA}">
      <dgm:prSet/>
      <dgm:spPr/>
      <dgm:t>
        <a:bodyPr/>
        <a:lstStyle/>
        <a:p>
          <a:r>
            <a:rPr lang="en-US" dirty="0"/>
            <a:t>Action you are requesting (initial review, resubmission, signature for execution)</a:t>
          </a:r>
        </a:p>
      </dgm:t>
    </dgm:pt>
    <dgm:pt modelId="{FBED9D07-D132-4737-A13E-DA310CE19C9B}" type="parTrans" cxnId="{AE504DDC-9096-4AC5-8644-82312E6B8E94}">
      <dgm:prSet/>
      <dgm:spPr/>
      <dgm:t>
        <a:bodyPr/>
        <a:lstStyle/>
        <a:p>
          <a:endParaRPr lang="en-US"/>
        </a:p>
      </dgm:t>
    </dgm:pt>
    <dgm:pt modelId="{89A22C8A-6499-42BC-B85A-40F749F5557C}" type="sibTrans" cxnId="{AE504DDC-9096-4AC5-8644-82312E6B8E94}">
      <dgm:prSet/>
      <dgm:spPr/>
      <dgm:t>
        <a:bodyPr/>
        <a:lstStyle/>
        <a:p>
          <a:endParaRPr lang="en-US"/>
        </a:p>
      </dgm:t>
    </dgm:pt>
    <dgm:pt modelId="{EDA0F41D-4B4A-814C-9F33-D28D26D97549}" type="pres">
      <dgm:prSet presAssocID="{020AE312-FAFE-4A79-8919-6D0AE43A0DF3}" presName="diagram" presStyleCnt="0">
        <dgm:presLayoutVars>
          <dgm:dir/>
          <dgm:resizeHandles val="exact"/>
        </dgm:presLayoutVars>
      </dgm:prSet>
      <dgm:spPr/>
    </dgm:pt>
    <dgm:pt modelId="{BA2273CB-F8D9-1E41-BAE2-460F6C825AC4}" type="pres">
      <dgm:prSet presAssocID="{E412E6BA-EAC6-4F5D-B9C1-7FC968AA6DF8}" presName="node" presStyleLbl="node1" presStyleIdx="0" presStyleCnt="6">
        <dgm:presLayoutVars>
          <dgm:bulletEnabled val="1"/>
        </dgm:presLayoutVars>
      </dgm:prSet>
      <dgm:spPr/>
    </dgm:pt>
    <dgm:pt modelId="{9B382568-BDCB-074A-848C-82603D549179}" type="pres">
      <dgm:prSet presAssocID="{22112EF7-7C40-43A1-AD3E-965BDE2B5A1A}" presName="sibTrans" presStyleCnt="0"/>
      <dgm:spPr/>
    </dgm:pt>
    <dgm:pt modelId="{79AA3216-44A8-DC40-B1D0-999260783EEA}" type="pres">
      <dgm:prSet presAssocID="{622B8D17-DC04-4D18-92A8-6B4FD4C31BED}" presName="node" presStyleLbl="node1" presStyleIdx="1" presStyleCnt="6">
        <dgm:presLayoutVars>
          <dgm:bulletEnabled val="1"/>
        </dgm:presLayoutVars>
      </dgm:prSet>
      <dgm:spPr/>
    </dgm:pt>
    <dgm:pt modelId="{18067CFF-B21B-9D49-85B2-84EB72AC53C6}" type="pres">
      <dgm:prSet presAssocID="{1C7BD536-8456-4FC0-BDD4-D9E88489766D}" presName="sibTrans" presStyleCnt="0"/>
      <dgm:spPr/>
    </dgm:pt>
    <dgm:pt modelId="{F2BA0473-BEC1-F14E-8BAA-EED122B1B3F3}" type="pres">
      <dgm:prSet presAssocID="{C90CC0E6-3B21-42A5-A283-7C6D46BCA3D0}" presName="node" presStyleLbl="node1" presStyleIdx="2" presStyleCnt="6">
        <dgm:presLayoutVars>
          <dgm:bulletEnabled val="1"/>
        </dgm:presLayoutVars>
      </dgm:prSet>
      <dgm:spPr/>
    </dgm:pt>
    <dgm:pt modelId="{3FC959AD-6E43-B641-92C0-43C6FF337446}" type="pres">
      <dgm:prSet presAssocID="{6BC8BFA8-E7F3-478E-ABE9-0382C5A65318}" presName="sibTrans" presStyleCnt="0"/>
      <dgm:spPr/>
    </dgm:pt>
    <dgm:pt modelId="{C4D8474F-C147-5045-B8A5-E0F24CD1F9ED}" type="pres">
      <dgm:prSet presAssocID="{5B0CDAEF-6891-4A59-817F-232D1652892B}" presName="node" presStyleLbl="node1" presStyleIdx="3" presStyleCnt="6">
        <dgm:presLayoutVars>
          <dgm:bulletEnabled val="1"/>
        </dgm:presLayoutVars>
      </dgm:prSet>
      <dgm:spPr/>
    </dgm:pt>
    <dgm:pt modelId="{C03DDDD1-3DBC-DA4F-B128-C8AEBB36269E}" type="pres">
      <dgm:prSet presAssocID="{24438C55-9111-465B-B1E0-6CEABE57513C}" presName="sibTrans" presStyleCnt="0"/>
      <dgm:spPr/>
    </dgm:pt>
    <dgm:pt modelId="{EC3DCBBC-E859-2849-9CB4-ACA8F18C9B93}" type="pres">
      <dgm:prSet presAssocID="{E70A17F2-7571-4328-8C2A-74E17359FEC8}" presName="node" presStyleLbl="node1" presStyleIdx="4" presStyleCnt="6">
        <dgm:presLayoutVars>
          <dgm:bulletEnabled val="1"/>
        </dgm:presLayoutVars>
      </dgm:prSet>
      <dgm:spPr/>
    </dgm:pt>
    <dgm:pt modelId="{A4AA8258-AC68-BD42-A9BF-8F5F295625FF}" type="pres">
      <dgm:prSet presAssocID="{19453681-352D-45C2-9FC5-FF5160DC6078}" presName="sibTrans" presStyleCnt="0"/>
      <dgm:spPr/>
    </dgm:pt>
    <dgm:pt modelId="{E6D1D349-7D24-F745-A7A9-CC7011E60EB5}" type="pres">
      <dgm:prSet presAssocID="{E3793A3F-0946-4753-AEF5-7072AF2682BA}" presName="node" presStyleLbl="node1" presStyleIdx="5" presStyleCnt="6">
        <dgm:presLayoutVars>
          <dgm:bulletEnabled val="1"/>
        </dgm:presLayoutVars>
      </dgm:prSet>
      <dgm:spPr/>
    </dgm:pt>
  </dgm:ptLst>
  <dgm:cxnLst>
    <dgm:cxn modelId="{E01AE333-C0CF-9148-99C1-B31E2316F475}" type="presOf" srcId="{E412E6BA-EAC6-4F5D-B9C1-7FC968AA6DF8}" destId="{BA2273CB-F8D9-1E41-BAE2-460F6C825AC4}" srcOrd="0" destOrd="0" presId="urn:microsoft.com/office/officeart/2005/8/layout/default"/>
    <dgm:cxn modelId="{DEC35164-17BF-EA42-A494-0896C4784A3A}" type="presOf" srcId="{020AE312-FAFE-4A79-8919-6D0AE43A0DF3}" destId="{EDA0F41D-4B4A-814C-9F33-D28D26D97549}" srcOrd="0" destOrd="0" presId="urn:microsoft.com/office/officeart/2005/8/layout/default"/>
    <dgm:cxn modelId="{08308A66-357D-4176-913C-4D631715424C}" srcId="{020AE312-FAFE-4A79-8919-6D0AE43A0DF3}" destId="{C90CC0E6-3B21-42A5-A283-7C6D46BCA3D0}" srcOrd="2" destOrd="0" parTransId="{C39395E2-5A2E-4167-A5BF-35FAAC62378C}" sibTransId="{6BC8BFA8-E7F3-478E-ABE9-0382C5A65318}"/>
    <dgm:cxn modelId="{D07395A6-1FF1-4D3A-B6E6-C7590923C317}" srcId="{020AE312-FAFE-4A79-8919-6D0AE43A0DF3}" destId="{622B8D17-DC04-4D18-92A8-6B4FD4C31BED}" srcOrd="1" destOrd="0" parTransId="{A5111976-5D21-4E4A-A780-669DF2EEDDB2}" sibTransId="{1C7BD536-8456-4FC0-BDD4-D9E88489766D}"/>
    <dgm:cxn modelId="{2CB692AB-2013-4CDF-89B6-CAA08497BCC3}" srcId="{020AE312-FAFE-4A79-8919-6D0AE43A0DF3}" destId="{E412E6BA-EAC6-4F5D-B9C1-7FC968AA6DF8}" srcOrd="0" destOrd="0" parTransId="{301E1DAD-6627-4560-A7E1-FA1768B53231}" sibTransId="{22112EF7-7C40-43A1-AD3E-965BDE2B5A1A}"/>
    <dgm:cxn modelId="{3515A1BA-62BE-4BBB-A5FD-01998BB1119C}" srcId="{020AE312-FAFE-4A79-8919-6D0AE43A0DF3}" destId="{5B0CDAEF-6891-4A59-817F-232D1652892B}" srcOrd="3" destOrd="0" parTransId="{AB846B30-D01C-4611-A37F-CBBED06512AF}" sibTransId="{24438C55-9111-465B-B1E0-6CEABE57513C}"/>
    <dgm:cxn modelId="{206BEDC5-F02B-9D4F-B08E-E2ADBCB8C26A}" type="presOf" srcId="{5B0CDAEF-6891-4A59-817F-232D1652892B}" destId="{C4D8474F-C147-5045-B8A5-E0F24CD1F9ED}" srcOrd="0" destOrd="0" presId="urn:microsoft.com/office/officeart/2005/8/layout/default"/>
    <dgm:cxn modelId="{3A5A83C8-D38F-F941-AC20-89F889083619}" type="presOf" srcId="{622B8D17-DC04-4D18-92A8-6B4FD4C31BED}" destId="{79AA3216-44A8-DC40-B1D0-999260783EEA}" srcOrd="0" destOrd="0" presId="urn:microsoft.com/office/officeart/2005/8/layout/default"/>
    <dgm:cxn modelId="{CDC613CE-33DB-C540-88F3-5FB2F8520766}" type="presOf" srcId="{C90CC0E6-3B21-42A5-A283-7C6D46BCA3D0}" destId="{F2BA0473-BEC1-F14E-8BAA-EED122B1B3F3}" srcOrd="0" destOrd="0" presId="urn:microsoft.com/office/officeart/2005/8/layout/default"/>
    <dgm:cxn modelId="{67501FD6-5ECB-1647-975C-17E66B192DB0}" type="presOf" srcId="{E3793A3F-0946-4753-AEF5-7072AF2682BA}" destId="{E6D1D349-7D24-F745-A7A9-CC7011E60EB5}" srcOrd="0" destOrd="0" presId="urn:microsoft.com/office/officeart/2005/8/layout/default"/>
    <dgm:cxn modelId="{AE504DDC-9096-4AC5-8644-82312E6B8E94}" srcId="{020AE312-FAFE-4A79-8919-6D0AE43A0DF3}" destId="{E3793A3F-0946-4753-AEF5-7072AF2682BA}" srcOrd="5" destOrd="0" parTransId="{FBED9D07-D132-4737-A13E-DA310CE19C9B}" sibTransId="{89A22C8A-6499-42BC-B85A-40F749F5557C}"/>
    <dgm:cxn modelId="{46B2F2E9-A844-435A-92A5-4C322DFBC534}" srcId="{020AE312-FAFE-4A79-8919-6D0AE43A0DF3}" destId="{E70A17F2-7571-4328-8C2A-74E17359FEC8}" srcOrd="4" destOrd="0" parTransId="{03C2A989-D18E-4F62-A03C-F6AF7E168C09}" sibTransId="{19453681-352D-45C2-9FC5-FF5160DC6078}"/>
    <dgm:cxn modelId="{E810D0F1-CEB9-0447-9FF0-0B327E2F42D8}" type="presOf" srcId="{E70A17F2-7571-4328-8C2A-74E17359FEC8}" destId="{EC3DCBBC-E859-2849-9CB4-ACA8F18C9B93}" srcOrd="0" destOrd="0" presId="urn:microsoft.com/office/officeart/2005/8/layout/default"/>
    <dgm:cxn modelId="{2714E4AF-A342-1342-87C4-BB2B5F6E5415}" type="presParOf" srcId="{EDA0F41D-4B4A-814C-9F33-D28D26D97549}" destId="{BA2273CB-F8D9-1E41-BAE2-460F6C825AC4}" srcOrd="0" destOrd="0" presId="urn:microsoft.com/office/officeart/2005/8/layout/default"/>
    <dgm:cxn modelId="{DB2F8BFD-3B81-BD4D-8A17-172568C816B5}" type="presParOf" srcId="{EDA0F41D-4B4A-814C-9F33-D28D26D97549}" destId="{9B382568-BDCB-074A-848C-82603D549179}" srcOrd="1" destOrd="0" presId="urn:microsoft.com/office/officeart/2005/8/layout/default"/>
    <dgm:cxn modelId="{A21812F9-5361-284F-85C6-933D582BFB58}" type="presParOf" srcId="{EDA0F41D-4B4A-814C-9F33-D28D26D97549}" destId="{79AA3216-44A8-DC40-B1D0-999260783EEA}" srcOrd="2" destOrd="0" presId="urn:microsoft.com/office/officeart/2005/8/layout/default"/>
    <dgm:cxn modelId="{2F6BB912-E713-854D-8714-B75432F90FC5}" type="presParOf" srcId="{EDA0F41D-4B4A-814C-9F33-D28D26D97549}" destId="{18067CFF-B21B-9D49-85B2-84EB72AC53C6}" srcOrd="3" destOrd="0" presId="urn:microsoft.com/office/officeart/2005/8/layout/default"/>
    <dgm:cxn modelId="{42D6C0DD-AD91-434F-BFD1-206B7B043D0C}" type="presParOf" srcId="{EDA0F41D-4B4A-814C-9F33-D28D26D97549}" destId="{F2BA0473-BEC1-F14E-8BAA-EED122B1B3F3}" srcOrd="4" destOrd="0" presId="urn:microsoft.com/office/officeart/2005/8/layout/default"/>
    <dgm:cxn modelId="{984B7FB7-89F9-7F4B-9550-6FA536E84047}" type="presParOf" srcId="{EDA0F41D-4B4A-814C-9F33-D28D26D97549}" destId="{3FC959AD-6E43-B641-92C0-43C6FF337446}" srcOrd="5" destOrd="0" presId="urn:microsoft.com/office/officeart/2005/8/layout/default"/>
    <dgm:cxn modelId="{D25F0ADA-C8C1-674E-8C6A-8337ABC530F2}" type="presParOf" srcId="{EDA0F41D-4B4A-814C-9F33-D28D26D97549}" destId="{C4D8474F-C147-5045-B8A5-E0F24CD1F9ED}" srcOrd="6" destOrd="0" presId="urn:microsoft.com/office/officeart/2005/8/layout/default"/>
    <dgm:cxn modelId="{3ADC7C26-6B21-4F4E-A9ED-4FF659AE82B5}" type="presParOf" srcId="{EDA0F41D-4B4A-814C-9F33-D28D26D97549}" destId="{C03DDDD1-3DBC-DA4F-B128-C8AEBB36269E}" srcOrd="7" destOrd="0" presId="urn:microsoft.com/office/officeart/2005/8/layout/default"/>
    <dgm:cxn modelId="{7ABAA244-CFC0-D445-9BAF-FD869694A239}" type="presParOf" srcId="{EDA0F41D-4B4A-814C-9F33-D28D26D97549}" destId="{EC3DCBBC-E859-2849-9CB4-ACA8F18C9B93}" srcOrd="8" destOrd="0" presId="urn:microsoft.com/office/officeart/2005/8/layout/default"/>
    <dgm:cxn modelId="{FD5E7BA0-8C42-444F-A03C-6CE950120B1A}" type="presParOf" srcId="{EDA0F41D-4B4A-814C-9F33-D28D26D97549}" destId="{A4AA8258-AC68-BD42-A9BF-8F5F295625FF}" srcOrd="9" destOrd="0" presId="urn:microsoft.com/office/officeart/2005/8/layout/default"/>
    <dgm:cxn modelId="{7C1840A7-6B58-8D40-A5D8-EFBE93405E59}" type="presParOf" srcId="{EDA0F41D-4B4A-814C-9F33-D28D26D97549}" destId="{E6D1D349-7D24-F745-A7A9-CC7011E60EB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054F99-00BF-4CA9-B67F-DB63A394A6AE}"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998B738D-6ACD-4789-9302-0E1C38D4D52B}">
      <dgm:prSet custT="1"/>
      <dgm:spPr/>
      <dgm:t>
        <a:bodyPr/>
        <a:lstStyle/>
        <a:p>
          <a:r>
            <a:rPr lang="en-US" sz="1900" dirty="0"/>
            <a:t>Submit all International agreements to the Department of International Affairs for approval </a:t>
          </a:r>
          <a:r>
            <a:rPr lang="en-US" sz="2400" u="sng" dirty="0"/>
            <a:t>before</a:t>
          </a:r>
          <a:r>
            <a:rPr lang="en-US" sz="1900" dirty="0"/>
            <a:t> submitting to AA. </a:t>
          </a:r>
        </a:p>
      </dgm:t>
    </dgm:pt>
    <dgm:pt modelId="{7B7B030E-2B16-4C61-A28A-9A99C13D6E0F}" type="parTrans" cxnId="{8DC0E61A-DCF8-42FE-8AE0-3B20F4C79F6D}">
      <dgm:prSet/>
      <dgm:spPr/>
      <dgm:t>
        <a:bodyPr/>
        <a:lstStyle/>
        <a:p>
          <a:endParaRPr lang="en-US"/>
        </a:p>
      </dgm:t>
    </dgm:pt>
    <dgm:pt modelId="{24F2D8DE-B8F4-406B-B63B-56D7448B0928}" type="sibTrans" cxnId="{8DC0E61A-DCF8-42FE-8AE0-3B20F4C79F6D}">
      <dgm:prSet/>
      <dgm:spPr/>
      <dgm:t>
        <a:bodyPr/>
        <a:lstStyle/>
        <a:p>
          <a:endParaRPr lang="en-US"/>
        </a:p>
      </dgm:t>
    </dgm:pt>
    <dgm:pt modelId="{9D0DE6A8-868F-49B3-A716-5456F8CB6A3D}">
      <dgm:prSet/>
      <dgm:spPr/>
      <dgm:t>
        <a:bodyPr/>
        <a:lstStyle/>
        <a:p>
          <a:r>
            <a:rPr lang="en-US" dirty="0"/>
            <a:t>Every submission requires a </a:t>
          </a:r>
          <a:r>
            <a:rPr lang="en-US" u="sng" dirty="0"/>
            <a:t>NEW MEMO</a:t>
          </a:r>
          <a:r>
            <a:rPr lang="en-US" dirty="0"/>
            <a:t>. </a:t>
          </a:r>
        </a:p>
      </dgm:t>
    </dgm:pt>
    <dgm:pt modelId="{0CDF35F1-58FF-40BC-822F-5871756D3D0F}" type="parTrans" cxnId="{D25E383C-359E-4E4F-9465-0DFD7DD45A22}">
      <dgm:prSet/>
      <dgm:spPr/>
      <dgm:t>
        <a:bodyPr/>
        <a:lstStyle/>
        <a:p>
          <a:endParaRPr lang="en-US"/>
        </a:p>
      </dgm:t>
    </dgm:pt>
    <dgm:pt modelId="{695DF2A0-1448-4A2A-8053-B707DFD8B266}" type="sibTrans" cxnId="{D25E383C-359E-4E4F-9465-0DFD7DD45A22}">
      <dgm:prSet/>
      <dgm:spPr/>
      <dgm:t>
        <a:bodyPr/>
        <a:lstStyle/>
        <a:p>
          <a:endParaRPr lang="en-US"/>
        </a:p>
      </dgm:t>
    </dgm:pt>
    <dgm:pt modelId="{72CCFD58-3D01-4879-B5FC-7914C289F406}">
      <dgm:prSet/>
      <dgm:spPr/>
      <dgm:t>
        <a:bodyPr/>
        <a:lstStyle/>
        <a:p>
          <a:r>
            <a:rPr lang="en-US" dirty="0"/>
            <a:t>Status updates are to be requested via </a:t>
          </a:r>
          <a:r>
            <a:rPr lang="en-US" dirty="0">
              <a:hlinkClick xmlns:r="http://schemas.openxmlformats.org/officeDocument/2006/relationships" r:id="rId1"/>
            </a:rPr>
            <a:t>mou.oaa@morgan.edu</a:t>
          </a:r>
          <a:r>
            <a:rPr lang="en-US" dirty="0"/>
            <a:t> or found on the tracking page. Email inquires sent to any other emails will not be followed up.</a:t>
          </a:r>
        </a:p>
      </dgm:t>
    </dgm:pt>
    <dgm:pt modelId="{161BBEF8-EF60-49D5-B22E-F95ABC5D7B29}" type="parTrans" cxnId="{6BB6D917-E59C-4813-91AF-67C3F77E90D8}">
      <dgm:prSet/>
      <dgm:spPr/>
      <dgm:t>
        <a:bodyPr/>
        <a:lstStyle/>
        <a:p>
          <a:endParaRPr lang="en-US"/>
        </a:p>
      </dgm:t>
    </dgm:pt>
    <dgm:pt modelId="{F926459A-F462-4723-820A-C7AA82EAC8F6}" type="sibTrans" cxnId="{6BB6D917-E59C-4813-91AF-67C3F77E90D8}">
      <dgm:prSet/>
      <dgm:spPr/>
      <dgm:t>
        <a:bodyPr/>
        <a:lstStyle/>
        <a:p>
          <a:endParaRPr lang="en-US"/>
        </a:p>
      </dgm:t>
    </dgm:pt>
    <dgm:pt modelId="{CCCBBD5A-B7B5-4526-B56D-595F1D60B962}">
      <dgm:prSet/>
      <dgm:spPr/>
      <dgm:t>
        <a:bodyPr/>
        <a:lstStyle/>
        <a:p>
          <a:r>
            <a:rPr lang="en-US" dirty="0"/>
            <a:t>See Beta site.  </a:t>
          </a:r>
          <a:r>
            <a:rPr lang="en-US" dirty="0">
              <a:hlinkClick xmlns:r="http://schemas.openxmlformats.org/officeDocument/2006/relationships" r:id="rId2"/>
            </a:rPr>
            <a:t>Academic Affairs Information Hub</a:t>
          </a:r>
          <a:endParaRPr lang="en-US" dirty="0"/>
        </a:p>
      </dgm:t>
    </dgm:pt>
    <dgm:pt modelId="{5B045F0A-F73B-45D7-90CF-97B8131B0A6B}" type="parTrans" cxnId="{559B38B7-8ACE-423F-8017-F19EF2DE9192}">
      <dgm:prSet/>
      <dgm:spPr/>
      <dgm:t>
        <a:bodyPr/>
        <a:lstStyle/>
        <a:p>
          <a:endParaRPr lang="en-US"/>
        </a:p>
      </dgm:t>
    </dgm:pt>
    <dgm:pt modelId="{1D4E2461-D013-4A97-AF0A-843C958C35A4}" type="sibTrans" cxnId="{559B38B7-8ACE-423F-8017-F19EF2DE9192}">
      <dgm:prSet/>
      <dgm:spPr/>
      <dgm:t>
        <a:bodyPr/>
        <a:lstStyle/>
        <a:p>
          <a:endParaRPr lang="en-US"/>
        </a:p>
      </dgm:t>
    </dgm:pt>
    <dgm:pt modelId="{58D76A2E-43D4-483B-924B-5AA2F578EB7C}" type="pres">
      <dgm:prSet presAssocID="{02054F99-00BF-4CA9-B67F-DB63A394A6AE}" presName="root" presStyleCnt="0">
        <dgm:presLayoutVars>
          <dgm:dir/>
          <dgm:resizeHandles val="exact"/>
        </dgm:presLayoutVars>
      </dgm:prSet>
      <dgm:spPr/>
    </dgm:pt>
    <dgm:pt modelId="{7DE3AEC2-CFED-4F20-83ED-DCE9F23FF195}" type="pres">
      <dgm:prSet presAssocID="{998B738D-6ACD-4789-9302-0E1C38D4D52B}" presName="compNode" presStyleCnt="0"/>
      <dgm:spPr/>
    </dgm:pt>
    <dgm:pt modelId="{2B5FC9FB-4705-4EF4-A0E0-8493099E5A32}" type="pres">
      <dgm:prSet presAssocID="{998B738D-6ACD-4789-9302-0E1C38D4D52B}" presName="bgRect" presStyleLbl="bgShp" presStyleIdx="0" presStyleCnt="4" custLinFactNeighborX="-3589" custLinFactNeighborY="-4376"/>
      <dgm:spPr/>
    </dgm:pt>
    <dgm:pt modelId="{CAE22E67-2C20-489C-ABAC-72E3001AAC01}" type="pres">
      <dgm:prSet presAssocID="{998B738D-6ACD-4789-9302-0E1C38D4D52B}"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A83FC78-4E84-4EB0-B1E6-D0F6DB08C3BB}" type="pres">
      <dgm:prSet presAssocID="{998B738D-6ACD-4789-9302-0E1C38D4D52B}" presName="spaceRect" presStyleCnt="0"/>
      <dgm:spPr/>
    </dgm:pt>
    <dgm:pt modelId="{1039F0EE-1769-4DB1-891E-508D34231BDE}" type="pres">
      <dgm:prSet presAssocID="{998B738D-6ACD-4789-9302-0E1C38D4D52B}" presName="parTx" presStyleLbl="revTx" presStyleIdx="0" presStyleCnt="4">
        <dgm:presLayoutVars>
          <dgm:chMax val="0"/>
          <dgm:chPref val="0"/>
        </dgm:presLayoutVars>
      </dgm:prSet>
      <dgm:spPr/>
    </dgm:pt>
    <dgm:pt modelId="{CC799A12-4983-4428-9851-CF14E9B4FE82}" type="pres">
      <dgm:prSet presAssocID="{24F2D8DE-B8F4-406B-B63B-56D7448B0928}" presName="sibTrans" presStyleCnt="0"/>
      <dgm:spPr/>
    </dgm:pt>
    <dgm:pt modelId="{B5D89162-D10E-4350-A403-18AAEEC4CA7D}" type="pres">
      <dgm:prSet presAssocID="{9D0DE6A8-868F-49B3-A716-5456F8CB6A3D}" presName="compNode" presStyleCnt="0"/>
      <dgm:spPr/>
    </dgm:pt>
    <dgm:pt modelId="{CA7AEFA1-367F-4D83-B5FF-502B628E83E2}" type="pres">
      <dgm:prSet presAssocID="{9D0DE6A8-868F-49B3-A716-5456F8CB6A3D}" presName="bgRect" presStyleLbl="bgShp" presStyleIdx="1" presStyleCnt="4"/>
      <dgm:spPr/>
    </dgm:pt>
    <dgm:pt modelId="{D753B417-C4CC-4A77-868F-CD5D3B2D11BE}" type="pres">
      <dgm:prSet presAssocID="{9D0DE6A8-868F-49B3-A716-5456F8CB6A3D}"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480D45E6-5E26-4A2E-A5A1-D24781034E00}" type="pres">
      <dgm:prSet presAssocID="{9D0DE6A8-868F-49B3-A716-5456F8CB6A3D}" presName="spaceRect" presStyleCnt="0"/>
      <dgm:spPr/>
    </dgm:pt>
    <dgm:pt modelId="{E980A6C1-A987-4917-8DBE-9B518542AB49}" type="pres">
      <dgm:prSet presAssocID="{9D0DE6A8-868F-49B3-A716-5456F8CB6A3D}" presName="parTx" presStyleLbl="revTx" presStyleIdx="1" presStyleCnt="4">
        <dgm:presLayoutVars>
          <dgm:chMax val="0"/>
          <dgm:chPref val="0"/>
        </dgm:presLayoutVars>
      </dgm:prSet>
      <dgm:spPr/>
    </dgm:pt>
    <dgm:pt modelId="{76BCA3D1-85D7-4673-AFBB-B418102E9AC7}" type="pres">
      <dgm:prSet presAssocID="{695DF2A0-1448-4A2A-8053-B707DFD8B266}" presName="sibTrans" presStyleCnt="0"/>
      <dgm:spPr/>
    </dgm:pt>
    <dgm:pt modelId="{78D8006E-F0A2-4E98-8693-BE78ABACF5E2}" type="pres">
      <dgm:prSet presAssocID="{72CCFD58-3D01-4879-B5FC-7914C289F406}" presName="compNode" presStyleCnt="0"/>
      <dgm:spPr/>
    </dgm:pt>
    <dgm:pt modelId="{2EBA4DE2-3018-4C16-884E-E9618FF3A7E8}" type="pres">
      <dgm:prSet presAssocID="{72CCFD58-3D01-4879-B5FC-7914C289F406}" presName="bgRect" presStyleLbl="bgShp" presStyleIdx="2" presStyleCnt="4"/>
      <dgm:spPr/>
    </dgm:pt>
    <dgm:pt modelId="{DEF256F7-E62B-4760-8C3B-22C79F4CE131}" type="pres">
      <dgm:prSet presAssocID="{72CCFD58-3D01-4879-B5FC-7914C289F406}"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ail"/>
        </a:ext>
      </dgm:extLst>
    </dgm:pt>
    <dgm:pt modelId="{B874FB2A-F41D-422D-AB23-7DB1302B489A}" type="pres">
      <dgm:prSet presAssocID="{72CCFD58-3D01-4879-B5FC-7914C289F406}" presName="spaceRect" presStyleCnt="0"/>
      <dgm:spPr/>
    </dgm:pt>
    <dgm:pt modelId="{185B189C-DC39-44E5-B235-7C1D09B8D24A}" type="pres">
      <dgm:prSet presAssocID="{72CCFD58-3D01-4879-B5FC-7914C289F406}" presName="parTx" presStyleLbl="revTx" presStyleIdx="2" presStyleCnt="4">
        <dgm:presLayoutVars>
          <dgm:chMax val="0"/>
          <dgm:chPref val="0"/>
        </dgm:presLayoutVars>
      </dgm:prSet>
      <dgm:spPr/>
    </dgm:pt>
    <dgm:pt modelId="{1218EDA7-3FD2-411F-88BE-E3EE067E92C9}" type="pres">
      <dgm:prSet presAssocID="{F926459A-F462-4723-820A-C7AA82EAC8F6}" presName="sibTrans" presStyleCnt="0"/>
      <dgm:spPr/>
    </dgm:pt>
    <dgm:pt modelId="{3CFD3AD8-18B2-4C21-B492-07E825FCBAF3}" type="pres">
      <dgm:prSet presAssocID="{CCCBBD5A-B7B5-4526-B56D-595F1D60B962}" presName="compNode" presStyleCnt="0"/>
      <dgm:spPr/>
    </dgm:pt>
    <dgm:pt modelId="{FABC4497-EB40-46FB-9081-F567D48CA660}" type="pres">
      <dgm:prSet presAssocID="{CCCBBD5A-B7B5-4526-B56D-595F1D60B962}" presName="bgRect" presStyleLbl="bgShp" presStyleIdx="3" presStyleCnt="4"/>
      <dgm:spPr/>
    </dgm:pt>
    <dgm:pt modelId="{65BD1543-AB28-4400-8719-28FAD8E3FB4B}" type="pres">
      <dgm:prSet presAssocID="{CCCBBD5A-B7B5-4526-B56D-595F1D60B962}"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on Shelf"/>
        </a:ext>
      </dgm:extLst>
    </dgm:pt>
    <dgm:pt modelId="{1D4A6087-1CA5-4C3A-A878-AA0C15ABAD39}" type="pres">
      <dgm:prSet presAssocID="{CCCBBD5A-B7B5-4526-B56D-595F1D60B962}" presName="spaceRect" presStyleCnt="0"/>
      <dgm:spPr/>
    </dgm:pt>
    <dgm:pt modelId="{C8BCB143-CF7D-4FD9-B09B-36153BE22902}" type="pres">
      <dgm:prSet presAssocID="{CCCBBD5A-B7B5-4526-B56D-595F1D60B962}" presName="parTx" presStyleLbl="revTx" presStyleIdx="3" presStyleCnt="4">
        <dgm:presLayoutVars>
          <dgm:chMax val="0"/>
          <dgm:chPref val="0"/>
        </dgm:presLayoutVars>
      </dgm:prSet>
      <dgm:spPr/>
    </dgm:pt>
  </dgm:ptLst>
  <dgm:cxnLst>
    <dgm:cxn modelId="{90375013-B958-485D-9AB9-7BF8BCBF140E}" type="presOf" srcId="{9D0DE6A8-868F-49B3-A716-5456F8CB6A3D}" destId="{E980A6C1-A987-4917-8DBE-9B518542AB49}" srcOrd="0" destOrd="0" presId="urn:microsoft.com/office/officeart/2018/2/layout/IconVerticalSolidList"/>
    <dgm:cxn modelId="{6BB6D917-E59C-4813-91AF-67C3F77E90D8}" srcId="{02054F99-00BF-4CA9-B67F-DB63A394A6AE}" destId="{72CCFD58-3D01-4879-B5FC-7914C289F406}" srcOrd="2" destOrd="0" parTransId="{161BBEF8-EF60-49D5-B22E-F95ABC5D7B29}" sibTransId="{F926459A-F462-4723-820A-C7AA82EAC8F6}"/>
    <dgm:cxn modelId="{8DC0E61A-DCF8-42FE-8AE0-3B20F4C79F6D}" srcId="{02054F99-00BF-4CA9-B67F-DB63A394A6AE}" destId="{998B738D-6ACD-4789-9302-0E1C38D4D52B}" srcOrd="0" destOrd="0" parTransId="{7B7B030E-2B16-4C61-A28A-9A99C13D6E0F}" sibTransId="{24F2D8DE-B8F4-406B-B63B-56D7448B0928}"/>
    <dgm:cxn modelId="{C6A35F1C-96BA-45DF-AF09-549FC2F0E98B}" type="presOf" srcId="{02054F99-00BF-4CA9-B67F-DB63A394A6AE}" destId="{58D76A2E-43D4-483B-924B-5AA2F578EB7C}" srcOrd="0" destOrd="0" presId="urn:microsoft.com/office/officeart/2018/2/layout/IconVerticalSolidList"/>
    <dgm:cxn modelId="{144EFD38-DD4B-46D7-A518-9F193183A6B9}" type="presOf" srcId="{CCCBBD5A-B7B5-4526-B56D-595F1D60B962}" destId="{C8BCB143-CF7D-4FD9-B09B-36153BE22902}" srcOrd="0" destOrd="0" presId="urn:microsoft.com/office/officeart/2018/2/layout/IconVerticalSolidList"/>
    <dgm:cxn modelId="{D25E383C-359E-4E4F-9465-0DFD7DD45A22}" srcId="{02054F99-00BF-4CA9-B67F-DB63A394A6AE}" destId="{9D0DE6A8-868F-49B3-A716-5456F8CB6A3D}" srcOrd="1" destOrd="0" parTransId="{0CDF35F1-58FF-40BC-822F-5871756D3D0F}" sibTransId="{695DF2A0-1448-4A2A-8053-B707DFD8B266}"/>
    <dgm:cxn modelId="{559B38B7-8ACE-423F-8017-F19EF2DE9192}" srcId="{02054F99-00BF-4CA9-B67F-DB63A394A6AE}" destId="{CCCBBD5A-B7B5-4526-B56D-595F1D60B962}" srcOrd="3" destOrd="0" parTransId="{5B045F0A-F73B-45D7-90CF-97B8131B0A6B}" sibTransId="{1D4E2461-D013-4A97-AF0A-843C958C35A4}"/>
    <dgm:cxn modelId="{16AFB8CC-5BCF-469A-A2AE-0995AE6EC190}" type="presOf" srcId="{998B738D-6ACD-4789-9302-0E1C38D4D52B}" destId="{1039F0EE-1769-4DB1-891E-508D34231BDE}" srcOrd="0" destOrd="0" presId="urn:microsoft.com/office/officeart/2018/2/layout/IconVerticalSolidList"/>
    <dgm:cxn modelId="{C0A386F5-51DF-4585-BCF2-5E4F442E2545}" type="presOf" srcId="{72CCFD58-3D01-4879-B5FC-7914C289F406}" destId="{185B189C-DC39-44E5-B235-7C1D09B8D24A}" srcOrd="0" destOrd="0" presId="urn:microsoft.com/office/officeart/2018/2/layout/IconVerticalSolidList"/>
    <dgm:cxn modelId="{8C1721ED-019F-4C81-A766-564B2D996B4B}" type="presParOf" srcId="{58D76A2E-43D4-483B-924B-5AA2F578EB7C}" destId="{7DE3AEC2-CFED-4F20-83ED-DCE9F23FF195}" srcOrd="0" destOrd="0" presId="urn:microsoft.com/office/officeart/2018/2/layout/IconVerticalSolidList"/>
    <dgm:cxn modelId="{76E60BAC-5724-445F-9739-5FD3AA87AAE4}" type="presParOf" srcId="{7DE3AEC2-CFED-4F20-83ED-DCE9F23FF195}" destId="{2B5FC9FB-4705-4EF4-A0E0-8493099E5A32}" srcOrd="0" destOrd="0" presId="urn:microsoft.com/office/officeart/2018/2/layout/IconVerticalSolidList"/>
    <dgm:cxn modelId="{06C6600A-E496-4609-B73B-BA93A4F80E6F}" type="presParOf" srcId="{7DE3AEC2-CFED-4F20-83ED-DCE9F23FF195}" destId="{CAE22E67-2C20-489C-ABAC-72E3001AAC01}" srcOrd="1" destOrd="0" presId="urn:microsoft.com/office/officeart/2018/2/layout/IconVerticalSolidList"/>
    <dgm:cxn modelId="{7B987952-64C2-43EC-A399-1B7F718AFA66}" type="presParOf" srcId="{7DE3AEC2-CFED-4F20-83ED-DCE9F23FF195}" destId="{3A83FC78-4E84-4EB0-B1E6-D0F6DB08C3BB}" srcOrd="2" destOrd="0" presId="urn:microsoft.com/office/officeart/2018/2/layout/IconVerticalSolidList"/>
    <dgm:cxn modelId="{CE29275C-FEF6-45D0-A4AC-5D4C5D308B8C}" type="presParOf" srcId="{7DE3AEC2-CFED-4F20-83ED-DCE9F23FF195}" destId="{1039F0EE-1769-4DB1-891E-508D34231BDE}" srcOrd="3" destOrd="0" presId="urn:microsoft.com/office/officeart/2018/2/layout/IconVerticalSolidList"/>
    <dgm:cxn modelId="{37CCAB7C-D6EA-4E7F-B9C0-C4C23B0F3B02}" type="presParOf" srcId="{58D76A2E-43D4-483B-924B-5AA2F578EB7C}" destId="{CC799A12-4983-4428-9851-CF14E9B4FE82}" srcOrd="1" destOrd="0" presId="urn:microsoft.com/office/officeart/2018/2/layout/IconVerticalSolidList"/>
    <dgm:cxn modelId="{6E83DC0C-6538-4832-9116-511DF8DD5F88}" type="presParOf" srcId="{58D76A2E-43D4-483B-924B-5AA2F578EB7C}" destId="{B5D89162-D10E-4350-A403-18AAEEC4CA7D}" srcOrd="2" destOrd="0" presId="urn:microsoft.com/office/officeart/2018/2/layout/IconVerticalSolidList"/>
    <dgm:cxn modelId="{60F33DFD-CD54-47C7-9A2B-D61D5CAF5E92}" type="presParOf" srcId="{B5D89162-D10E-4350-A403-18AAEEC4CA7D}" destId="{CA7AEFA1-367F-4D83-B5FF-502B628E83E2}" srcOrd="0" destOrd="0" presId="urn:microsoft.com/office/officeart/2018/2/layout/IconVerticalSolidList"/>
    <dgm:cxn modelId="{44446CCF-57F5-4D31-8590-AB6CB09CAFFA}" type="presParOf" srcId="{B5D89162-D10E-4350-A403-18AAEEC4CA7D}" destId="{D753B417-C4CC-4A77-868F-CD5D3B2D11BE}" srcOrd="1" destOrd="0" presId="urn:microsoft.com/office/officeart/2018/2/layout/IconVerticalSolidList"/>
    <dgm:cxn modelId="{8287AB1A-02EB-4933-8EC4-C7829D0CDB80}" type="presParOf" srcId="{B5D89162-D10E-4350-A403-18AAEEC4CA7D}" destId="{480D45E6-5E26-4A2E-A5A1-D24781034E00}" srcOrd="2" destOrd="0" presId="urn:microsoft.com/office/officeart/2018/2/layout/IconVerticalSolidList"/>
    <dgm:cxn modelId="{29ED2776-BE8F-4053-98F8-0559C8D0CDB2}" type="presParOf" srcId="{B5D89162-D10E-4350-A403-18AAEEC4CA7D}" destId="{E980A6C1-A987-4917-8DBE-9B518542AB49}" srcOrd="3" destOrd="0" presId="urn:microsoft.com/office/officeart/2018/2/layout/IconVerticalSolidList"/>
    <dgm:cxn modelId="{8591A1DD-9B9B-4291-B4B2-6ECB7EE23B26}" type="presParOf" srcId="{58D76A2E-43D4-483B-924B-5AA2F578EB7C}" destId="{76BCA3D1-85D7-4673-AFBB-B418102E9AC7}" srcOrd="3" destOrd="0" presId="urn:microsoft.com/office/officeart/2018/2/layout/IconVerticalSolidList"/>
    <dgm:cxn modelId="{E1BB2BA7-0F5D-4AF3-B565-C71E591914C7}" type="presParOf" srcId="{58D76A2E-43D4-483B-924B-5AA2F578EB7C}" destId="{78D8006E-F0A2-4E98-8693-BE78ABACF5E2}" srcOrd="4" destOrd="0" presId="urn:microsoft.com/office/officeart/2018/2/layout/IconVerticalSolidList"/>
    <dgm:cxn modelId="{BD92501E-1732-47E6-BA55-BA899F969935}" type="presParOf" srcId="{78D8006E-F0A2-4E98-8693-BE78ABACF5E2}" destId="{2EBA4DE2-3018-4C16-884E-E9618FF3A7E8}" srcOrd="0" destOrd="0" presId="urn:microsoft.com/office/officeart/2018/2/layout/IconVerticalSolidList"/>
    <dgm:cxn modelId="{0F54E330-CCB7-4C21-A126-41CFE6C3AB99}" type="presParOf" srcId="{78D8006E-F0A2-4E98-8693-BE78ABACF5E2}" destId="{DEF256F7-E62B-4760-8C3B-22C79F4CE131}" srcOrd="1" destOrd="0" presId="urn:microsoft.com/office/officeart/2018/2/layout/IconVerticalSolidList"/>
    <dgm:cxn modelId="{8ED86133-9C15-49F6-B227-B5FAE47EC7CF}" type="presParOf" srcId="{78D8006E-F0A2-4E98-8693-BE78ABACF5E2}" destId="{B874FB2A-F41D-422D-AB23-7DB1302B489A}" srcOrd="2" destOrd="0" presId="urn:microsoft.com/office/officeart/2018/2/layout/IconVerticalSolidList"/>
    <dgm:cxn modelId="{CF009827-B5F8-4783-9BDC-A920888F83B2}" type="presParOf" srcId="{78D8006E-F0A2-4E98-8693-BE78ABACF5E2}" destId="{185B189C-DC39-44E5-B235-7C1D09B8D24A}" srcOrd="3" destOrd="0" presId="urn:microsoft.com/office/officeart/2018/2/layout/IconVerticalSolidList"/>
    <dgm:cxn modelId="{661E6A6B-76FE-4AC7-8F66-10E731427F98}" type="presParOf" srcId="{58D76A2E-43D4-483B-924B-5AA2F578EB7C}" destId="{1218EDA7-3FD2-411F-88BE-E3EE067E92C9}" srcOrd="5" destOrd="0" presId="urn:microsoft.com/office/officeart/2018/2/layout/IconVerticalSolidList"/>
    <dgm:cxn modelId="{EBF0EF20-3DC3-4E48-AED7-14819CCFA62A}" type="presParOf" srcId="{58D76A2E-43D4-483B-924B-5AA2F578EB7C}" destId="{3CFD3AD8-18B2-4C21-B492-07E825FCBAF3}" srcOrd="6" destOrd="0" presId="urn:microsoft.com/office/officeart/2018/2/layout/IconVerticalSolidList"/>
    <dgm:cxn modelId="{BD230899-2166-4232-9E53-75D22309FF96}" type="presParOf" srcId="{3CFD3AD8-18B2-4C21-B492-07E825FCBAF3}" destId="{FABC4497-EB40-46FB-9081-F567D48CA660}" srcOrd="0" destOrd="0" presId="urn:microsoft.com/office/officeart/2018/2/layout/IconVerticalSolidList"/>
    <dgm:cxn modelId="{4218D96F-79B4-428D-BB5E-AC864221D2F8}" type="presParOf" srcId="{3CFD3AD8-18B2-4C21-B492-07E825FCBAF3}" destId="{65BD1543-AB28-4400-8719-28FAD8E3FB4B}" srcOrd="1" destOrd="0" presId="urn:microsoft.com/office/officeart/2018/2/layout/IconVerticalSolidList"/>
    <dgm:cxn modelId="{76662E6B-F7B3-4316-94F5-1DBDAD37EB2C}" type="presParOf" srcId="{3CFD3AD8-18B2-4C21-B492-07E825FCBAF3}" destId="{1D4A6087-1CA5-4C3A-A878-AA0C15ABAD39}" srcOrd="2" destOrd="0" presId="urn:microsoft.com/office/officeart/2018/2/layout/IconVerticalSolidList"/>
    <dgm:cxn modelId="{806739ED-AA45-4BF3-ABEE-4F3B6520C6FA}" type="presParOf" srcId="{3CFD3AD8-18B2-4C21-B492-07E825FCBAF3}" destId="{C8BCB143-CF7D-4FD9-B09B-36153BE229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2CB7-6A7C-B042-A1D8-8DF889522990}">
      <dsp:nvSpPr>
        <dsp:cNvPr id="0" name=""/>
        <dsp:cNvSpPr/>
      </dsp:nvSpPr>
      <dsp:spPr>
        <a:xfrm>
          <a:off x="960119" y="2120"/>
          <a:ext cx="3840480" cy="1098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6" tIns="278969" rIns="74516" bIns="278969" numCol="1" spcCol="1270" anchor="ctr" anchorCtr="0">
          <a:noAutofit/>
        </a:bodyPr>
        <a:lstStyle/>
        <a:p>
          <a:pPr marL="0" lvl="0" indent="0" algn="l" defTabSz="488950">
            <a:lnSpc>
              <a:spcPct val="90000"/>
            </a:lnSpc>
            <a:spcBef>
              <a:spcPct val="0"/>
            </a:spcBef>
            <a:spcAft>
              <a:spcPct val="35000"/>
            </a:spcAft>
            <a:buNone/>
          </a:pPr>
          <a:r>
            <a:rPr lang="en-US" sz="1100" kern="1200" dirty="0"/>
            <a:t>The OGC requires that all information regarding MOU and contract agreement must be communicated and facilitated through Academic Affairs; Please do not contact the Office of General Counsel directly.</a:t>
          </a:r>
        </a:p>
      </dsp:txBody>
      <dsp:txXfrm>
        <a:off x="960119" y="2120"/>
        <a:ext cx="3840480" cy="1098303"/>
      </dsp:txXfrm>
    </dsp:sp>
    <dsp:sp modelId="{BC6C38F9-6713-DF4E-94AB-29ABCC454E63}">
      <dsp:nvSpPr>
        <dsp:cNvPr id="0" name=""/>
        <dsp:cNvSpPr/>
      </dsp:nvSpPr>
      <dsp:spPr>
        <a:xfrm>
          <a:off x="0" y="2120"/>
          <a:ext cx="960120" cy="10983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 tIns="108488" rIns="50806" bIns="108488" numCol="1" spcCol="1270" anchor="ctr" anchorCtr="0">
          <a:noAutofit/>
        </a:bodyPr>
        <a:lstStyle/>
        <a:p>
          <a:pPr marL="0" lvl="0" indent="0" algn="ctr" defTabSz="622300">
            <a:lnSpc>
              <a:spcPct val="90000"/>
            </a:lnSpc>
            <a:spcBef>
              <a:spcPct val="0"/>
            </a:spcBef>
            <a:spcAft>
              <a:spcPct val="35000"/>
            </a:spcAft>
            <a:buNone/>
          </a:pPr>
          <a:r>
            <a:rPr lang="en-US" sz="1400" kern="1200" dirty="0"/>
            <a:t>Contact</a:t>
          </a:r>
        </a:p>
      </dsp:txBody>
      <dsp:txXfrm>
        <a:off x="0" y="2120"/>
        <a:ext cx="960120" cy="1098303"/>
      </dsp:txXfrm>
    </dsp:sp>
    <dsp:sp modelId="{E0BCB7E0-8560-ED4A-82DB-B57DFEC59A1E}">
      <dsp:nvSpPr>
        <dsp:cNvPr id="0" name=""/>
        <dsp:cNvSpPr/>
      </dsp:nvSpPr>
      <dsp:spPr>
        <a:xfrm>
          <a:off x="960120" y="1166321"/>
          <a:ext cx="3840480" cy="1098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6" tIns="278969" rIns="74516" bIns="278969" numCol="1" spcCol="1270" anchor="ctr" anchorCtr="0">
          <a:noAutofit/>
        </a:bodyPr>
        <a:lstStyle/>
        <a:p>
          <a:pPr marL="0" lvl="0" indent="0" algn="l" defTabSz="488950">
            <a:lnSpc>
              <a:spcPct val="90000"/>
            </a:lnSpc>
            <a:spcBef>
              <a:spcPct val="0"/>
            </a:spcBef>
            <a:spcAft>
              <a:spcPct val="35000"/>
            </a:spcAft>
            <a:buNone/>
          </a:pPr>
          <a:r>
            <a:rPr lang="en-US" sz="1100" kern="1200" dirty="0"/>
            <a:t>Do NOT submit agreements directly to the Office of General Counsel or the Provost for review or signature. All MOU agreements must be facilitated and submitted through the </a:t>
          </a:r>
          <a:r>
            <a:rPr lang="en-US" sz="1100" kern="1200" dirty="0">
              <a:hlinkClick xmlns:r="http://schemas.openxmlformats.org/officeDocument/2006/relationships" r:id="rId1"/>
            </a:rPr>
            <a:t>mou.oaa@morgan.edu</a:t>
          </a:r>
          <a:r>
            <a:rPr lang="en-US" sz="1100" kern="1200" dirty="0"/>
            <a:t> email address.</a:t>
          </a:r>
        </a:p>
      </dsp:txBody>
      <dsp:txXfrm>
        <a:off x="960120" y="1166321"/>
        <a:ext cx="3840480" cy="1098303"/>
      </dsp:txXfrm>
    </dsp:sp>
    <dsp:sp modelId="{56E9BE9A-8F05-2542-B124-E49DE1963CD0}">
      <dsp:nvSpPr>
        <dsp:cNvPr id="0" name=""/>
        <dsp:cNvSpPr/>
      </dsp:nvSpPr>
      <dsp:spPr>
        <a:xfrm>
          <a:off x="0" y="1166321"/>
          <a:ext cx="960120" cy="10983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 tIns="108488" rIns="50806" bIns="108488" numCol="1" spcCol="1270" anchor="ctr" anchorCtr="0">
          <a:noAutofit/>
        </a:bodyPr>
        <a:lstStyle/>
        <a:p>
          <a:pPr marL="0" lvl="0" indent="0" algn="ctr" defTabSz="622300">
            <a:lnSpc>
              <a:spcPct val="90000"/>
            </a:lnSpc>
            <a:spcBef>
              <a:spcPct val="0"/>
            </a:spcBef>
            <a:spcAft>
              <a:spcPct val="35000"/>
            </a:spcAft>
            <a:buNone/>
          </a:pPr>
          <a:r>
            <a:rPr lang="en-US" sz="1400" kern="1200" dirty="0"/>
            <a:t>Submission</a:t>
          </a:r>
        </a:p>
      </dsp:txBody>
      <dsp:txXfrm>
        <a:off x="0" y="1166321"/>
        <a:ext cx="960120" cy="1098303"/>
      </dsp:txXfrm>
    </dsp:sp>
    <dsp:sp modelId="{AFBF49D2-59A9-5944-8D3A-A2D74FDB63DD}">
      <dsp:nvSpPr>
        <dsp:cNvPr id="0" name=""/>
        <dsp:cNvSpPr/>
      </dsp:nvSpPr>
      <dsp:spPr>
        <a:xfrm>
          <a:off x="960120" y="2330523"/>
          <a:ext cx="3840480" cy="1098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6" tIns="278969" rIns="74516" bIns="278969" numCol="1" spcCol="1270" anchor="ctr" anchorCtr="0">
          <a:noAutofit/>
        </a:bodyPr>
        <a:lstStyle/>
        <a:p>
          <a:pPr marL="0" lvl="0" indent="0" algn="l" defTabSz="488950">
            <a:lnSpc>
              <a:spcPct val="90000"/>
            </a:lnSpc>
            <a:spcBef>
              <a:spcPct val="0"/>
            </a:spcBef>
            <a:spcAft>
              <a:spcPct val="35000"/>
            </a:spcAft>
            <a:buNone/>
          </a:pPr>
          <a:r>
            <a:rPr lang="en-US" sz="1100" kern="1200" dirty="0"/>
            <a:t>Please limit contact with individuals working on MOU’s directly via their personal emails. The MOU group email was established to create a database for all MOU records and communication. </a:t>
          </a:r>
        </a:p>
      </dsp:txBody>
      <dsp:txXfrm>
        <a:off x="960120" y="2330523"/>
        <a:ext cx="3840480" cy="1098303"/>
      </dsp:txXfrm>
    </dsp:sp>
    <dsp:sp modelId="{52B90A8A-70B0-FA4F-A8F1-A28A5F9264FA}">
      <dsp:nvSpPr>
        <dsp:cNvPr id="0" name=""/>
        <dsp:cNvSpPr/>
      </dsp:nvSpPr>
      <dsp:spPr>
        <a:xfrm>
          <a:off x="0" y="2330523"/>
          <a:ext cx="960120" cy="10983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 tIns="108488" rIns="50806" bIns="108488" numCol="1" spcCol="1270" anchor="ctr" anchorCtr="0">
          <a:noAutofit/>
        </a:bodyPr>
        <a:lstStyle/>
        <a:p>
          <a:pPr marL="0" lvl="0" indent="0" algn="ctr" defTabSz="622300">
            <a:lnSpc>
              <a:spcPct val="90000"/>
            </a:lnSpc>
            <a:spcBef>
              <a:spcPct val="0"/>
            </a:spcBef>
            <a:spcAft>
              <a:spcPct val="35000"/>
            </a:spcAft>
            <a:buNone/>
          </a:pPr>
          <a:r>
            <a:rPr lang="en-US" sz="1400" kern="1200" dirty="0"/>
            <a:t>Emails</a:t>
          </a:r>
        </a:p>
      </dsp:txBody>
      <dsp:txXfrm>
        <a:off x="0" y="2330523"/>
        <a:ext cx="960120" cy="1098303"/>
      </dsp:txXfrm>
    </dsp:sp>
    <dsp:sp modelId="{33BA76EC-CECC-B546-AEB4-DEA1725D0803}">
      <dsp:nvSpPr>
        <dsp:cNvPr id="0" name=""/>
        <dsp:cNvSpPr/>
      </dsp:nvSpPr>
      <dsp:spPr>
        <a:xfrm>
          <a:off x="960120" y="3494725"/>
          <a:ext cx="3840480" cy="1098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516" tIns="278969" rIns="74516" bIns="278969" numCol="1" spcCol="1270" anchor="ctr" anchorCtr="0">
          <a:noAutofit/>
        </a:bodyPr>
        <a:lstStyle/>
        <a:p>
          <a:pPr marL="0" lvl="0" indent="0" algn="l" defTabSz="488950">
            <a:lnSpc>
              <a:spcPct val="90000"/>
            </a:lnSpc>
            <a:spcBef>
              <a:spcPct val="0"/>
            </a:spcBef>
            <a:spcAft>
              <a:spcPct val="35000"/>
            </a:spcAft>
            <a:buNone/>
          </a:pPr>
          <a:r>
            <a:rPr lang="en-US" sz="1100" kern="1200" dirty="0"/>
            <a:t>Do not submit agreements in PDF format. You may provide PDF copies if you are submitting for a renewal or if you are providing the partner signed copy of the agreement. WORD versions need to be included.</a:t>
          </a:r>
        </a:p>
      </dsp:txBody>
      <dsp:txXfrm>
        <a:off x="960120" y="3494725"/>
        <a:ext cx="3840480" cy="1098303"/>
      </dsp:txXfrm>
    </dsp:sp>
    <dsp:sp modelId="{C9CEA19F-D3BB-8149-8837-C99D8A4717DB}">
      <dsp:nvSpPr>
        <dsp:cNvPr id="0" name=""/>
        <dsp:cNvSpPr/>
      </dsp:nvSpPr>
      <dsp:spPr>
        <a:xfrm>
          <a:off x="0" y="3494725"/>
          <a:ext cx="960120" cy="10983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6" tIns="108488" rIns="50806" bIns="108488" numCol="1" spcCol="1270" anchor="ctr" anchorCtr="0">
          <a:noAutofit/>
        </a:bodyPr>
        <a:lstStyle/>
        <a:p>
          <a:pPr marL="0" lvl="0" indent="0" algn="ctr" defTabSz="622300">
            <a:lnSpc>
              <a:spcPct val="90000"/>
            </a:lnSpc>
            <a:spcBef>
              <a:spcPct val="0"/>
            </a:spcBef>
            <a:spcAft>
              <a:spcPct val="35000"/>
            </a:spcAft>
            <a:buNone/>
          </a:pPr>
          <a:r>
            <a:rPr lang="en-US" sz="1400" kern="1200" dirty="0"/>
            <a:t>PDF Copies</a:t>
          </a:r>
        </a:p>
      </dsp:txBody>
      <dsp:txXfrm>
        <a:off x="0" y="3494725"/>
        <a:ext cx="960120" cy="1098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273CB-F8D9-1E41-BAE2-460F6C825AC4}">
      <dsp:nvSpPr>
        <dsp:cNvPr id="0" name=""/>
        <dsp:cNvSpPr/>
      </dsp:nvSpPr>
      <dsp:spPr>
        <a:xfrm>
          <a:off x="586" y="27850"/>
          <a:ext cx="2285441" cy="1371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Name of partner and purpose of agreement</a:t>
          </a:r>
        </a:p>
      </dsp:txBody>
      <dsp:txXfrm>
        <a:off x="586" y="27850"/>
        <a:ext cx="2285441" cy="1371265"/>
      </dsp:txXfrm>
    </dsp:sp>
    <dsp:sp modelId="{79AA3216-44A8-DC40-B1D0-999260783EEA}">
      <dsp:nvSpPr>
        <dsp:cNvPr id="0" name=""/>
        <dsp:cNvSpPr/>
      </dsp:nvSpPr>
      <dsp:spPr>
        <a:xfrm>
          <a:off x="2514572" y="27850"/>
          <a:ext cx="2285441" cy="1371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Type of agreement (clinical, field, etc.)</a:t>
          </a:r>
        </a:p>
      </dsp:txBody>
      <dsp:txXfrm>
        <a:off x="2514572" y="27850"/>
        <a:ext cx="2285441" cy="1371265"/>
      </dsp:txXfrm>
    </dsp:sp>
    <dsp:sp modelId="{F2BA0473-BEC1-F14E-8BAA-EED122B1B3F3}">
      <dsp:nvSpPr>
        <dsp:cNvPr id="0" name=""/>
        <dsp:cNvSpPr/>
      </dsp:nvSpPr>
      <dsp:spPr>
        <a:xfrm>
          <a:off x="586" y="1627659"/>
          <a:ext cx="2285441" cy="1371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Duration of agreement</a:t>
          </a:r>
        </a:p>
      </dsp:txBody>
      <dsp:txXfrm>
        <a:off x="586" y="1627659"/>
        <a:ext cx="2285441" cy="1371265"/>
      </dsp:txXfrm>
    </dsp:sp>
    <dsp:sp modelId="{C4D8474F-C147-5045-B8A5-E0F24CD1F9ED}">
      <dsp:nvSpPr>
        <dsp:cNvPr id="0" name=""/>
        <dsp:cNvSpPr/>
      </dsp:nvSpPr>
      <dsp:spPr>
        <a:xfrm>
          <a:off x="2514572" y="1627659"/>
          <a:ext cx="2285441" cy="1371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New or Renewal Agreement </a:t>
          </a:r>
          <a:r>
            <a:rPr lang="en-US" sz="1800" kern="1200" dirty="0"/>
            <a:t>(renewal must include current agreement)</a:t>
          </a:r>
          <a:endParaRPr lang="en-US" sz="2000" kern="1200" dirty="0"/>
        </a:p>
      </dsp:txBody>
      <dsp:txXfrm>
        <a:off x="2514572" y="1627659"/>
        <a:ext cx="2285441" cy="1371265"/>
      </dsp:txXfrm>
    </dsp:sp>
    <dsp:sp modelId="{EC3DCBBC-E859-2849-9CB4-ACA8F18C9B93}">
      <dsp:nvSpPr>
        <dsp:cNvPr id="0" name=""/>
        <dsp:cNvSpPr/>
      </dsp:nvSpPr>
      <dsp:spPr>
        <a:xfrm>
          <a:off x="586" y="3227469"/>
          <a:ext cx="2285441" cy="1371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Does it utilize an OGC approved template? If not, provide explanation.</a:t>
          </a:r>
        </a:p>
      </dsp:txBody>
      <dsp:txXfrm>
        <a:off x="586" y="3227469"/>
        <a:ext cx="2285441" cy="1371265"/>
      </dsp:txXfrm>
    </dsp:sp>
    <dsp:sp modelId="{E6D1D349-7D24-F745-A7A9-CC7011E60EB5}">
      <dsp:nvSpPr>
        <dsp:cNvPr id="0" name=""/>
        <dsp:cNvSpPr/>
      </dsp:nvSpPr>
      <dsp:spPr>
        <a:xfrm>
          <a:off x="2514572" y="3227469"/>
          <a:ext cx="2285441" cy="13712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Action you are requesting (initial review, resubmission, signature for execution)</a:t>
          </a:r>
        </a:p>
      </dsp:txBody>
      <dsp:txXfrm>
        <a:off x="2514572" y="3227469"/>
        <a:ext cx="2285441" cy="1371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FC9FB-4705-4EF4-A0E0-8493099E5A32}">
      <dsp:nvSpPr>
        <dsp:cNvPr id="0" name=""/>
        <dsp:cNvSpPr/>
      </dsp:nvSpPr>
      <dsp:spPr>
        <a:xfrm>
          <a:off x="0" y="0"/>
          <a:ext cx="10261599" cy="58051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E22E67-2C20-489C-ABAC-72E3001AAC01}">
      <dsp:nvSpPr>
        <dsp:cNvPr id="0" name=""/>
        <dsp:cNvSpPr/>
      </dsp:nvSpPr>
      <dsp:spPr>
        <a:xfrm>
          <a:off x="175606" y="133422"/>
          <a:ext cx="319596" cy="319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39F0EE-1769-4DB1-891E-508D34231BDE}">
      <dsp:nvSpPr>
        <dsp:cNvPr id="0" name=""/>
        <dsp:cNvSpPr/>
      </dsp:nvSpPr>
      <dsp:spPr>
        <a:xfrm>
          <a:off x="670808" y="2806"/>
          <a:ext cx="9550498" cy="6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18" tIns="69118" rIns="69118" bIns="69118" numCol="1" spcCol="1270" anchor="ctr" anchorCtr="0">
          <a:noAutofit/>
        </a:bodyPr>
        <a:lstStyle/>
        <a:p>
          <a:pPr marL="0" lvl="0" indent="0" algn="l" defTabSz="844550">
            <a:lnSpc>
              <a:spcPct val="90000"/>
            </a:lnSpc>
            <a:spcBef>
              <a:spcPct val="0"/>
            </a:spcBef>
            <a:spcAft>
              <a:spcPct val="35000"/>
            </a:spcAft>
            <a:buNone/>
          </a:pPr>
          <a:r>
            <a:rPr lang="en-US" sz="1900" kern="1200" dirty="0"/>
            <a:t>Submit all International agreements to the Department of International Affairs for approval </a:t>
          </a:r>
          <a:r>
            <a:rPr lang="en-US" sz="2400" u="sng" kern="1200" dirty="0"/>
            <a:t>before</a:t>
          </a:r>
          <a:r>
            <a:rPr lang="en-US" sz="1900" kern="1200" dirty="0"/>
            <a:t> submitting to AA. </a:t>
          </a:r>
        </a:p>
      </dsp:txBody>
      <dsp:txXfrm>
        <a:off x="670808" y="2806"/>
        <a:ext cx="9550498" cy="653081"/>
      </dsp:txXfrm>
    </dsp:sp>
    <dsp:sp modelId="{CA7AEFA1-367F-4D83-B5FF-502B628E83E2}">
      <dsp:nvSpPr>
        <dsp:cNvPr id="0" name=""/>
        <dsp:cNvSpPr/>
      </dsp:nvSpPr>
      <dsp:spPr>
        <a:xfrm>
          <a:off x="0" y="819157"/>
          <a:ext cx="10261599" cy="58051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53B417-C4CC-4A77-868F-CD5D3B2D11BE}">
      <dsp:nvSpPr>
        <dsp:cNvPr id="0" name=""/>
        <dsp:cNvSpPr/>
      </dsp:nvSpPr>
      <dsp:spPr>
        <a:xfrm>
          <a:off x="175606" y="949773"/>
          <a:ext cx="319596" cy="319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80A6C1-A987-4917-8DBE-9B518542AB49}">
      <dsp:nvSpPr>
        <dsp:cNvPr id="0" name=""/>
        <dsp:cNvSpPr/>
      </dsp:nvSpPr>
      <dsp:spPr>
        <a:xfrm>
          <a:off x="670808" y="819157"/>
          <a:ext cx="9550498" cy="6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18" tIns="69118" rIns="69118" bIns="69118" numCol="1" spcCol="1270" anchor="ctr" anchorCtr="0">
          <a:noAutofit/>
        </a:bodyPr>
        <a:lstStyle/>
        <a:p>
          <a:pPr marL="0" lvl="0" indent="0" algn="l" defTabSz="844550">
            <a:lnSpc>
              <a:spcPct val="90000"/>
            </a:lnSpc>
            <a:spcBef>
              <a:spcPct val="0"/>
            </a:spcBef>
            <a:spcAft>
              <a:spcPct val="35000"/>
            </a:spcAft>
            <a:buNone/>
          </a:pPr>
          <a:r>
            <a:rPr lang="en-US" sz="1900" kern="1200" dirty="0"/>
            <a:t>Every submission requires a </a:t>
          </a:r>
          <a:r>
            <a:rPr lang="en-US" sz="1900" u="sng" kern="1200" dirty="0"/>
            <a:t>NEW MEMO</a:t>
          </a:r>
          <a:r>
            <a:rPr lang="en-US" sz="1900" kern="1200" dirty="0"/>
            <a:t>. </a:t>
          </a:r>
        </a:p>
      </dsp:txBody>
      <dsp:txXfrm>
        <a:off x="670808" y="819157"/>
        <a:ext cx="9550498" cy="653081"/>
      </dsp:txXfrm>
    </dsp:sp>
    <dsp:sp modelId="{2EBA4DE2-3018-4C16-884E-E9618FF3A7E8}">
      <dsp:nvSpPr>
        <dsp:cNvPr id="0" name=""/>
        <dsp:cNvSpPr/>
      </dsp:nvSpPr>
      <dsp:spPr>
        <a:xfrm>
          <a:off x="0" y="1635509"/>
          <a:ext cx="10261599" cy="58051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256F7-E62B-4760-8C3B-22C79F4CE131}">
      <dsp:nvSpPr>
        <dsp:cNvPr id="0" name=""/>
        <dsp:cNvSpPr/>
      </dsp:nvSpPr>
      <dsp:spPr>
        <a:xfrm>
          <a:off x="175606" y="1766125"/>
          <a:ext cx="319596" cy="319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5B189C-DC39-44E5-B235-7C1D09B8D24A}">
      <dsp:nvSpPr>
        <dsp:cNvPr id="0" name=""/>
        <dsp:cNvSpPr/>
      </dsp:nvSpPr>
      <dsp:spPr>
        <a:xfrm>
          <a:off x="670808" y="1635509"/>
          <a:ext cx="9550498" cy="6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18" tIns="69118" rIns="69118" bIns="69118" numCol="1" spcCol="1270" anchor="ctr" anchorCtr="0">
          <a:noAutofit/>
        </a:bodyPr>
        <a:lstStyle/>
        <a:p>
          <a:pPr marL="0" lvl="0" indent="0" algn="l" defTabSz="844550">
            <a:lnSpc>
              <a:spcPct val="90000"/>
            </a:lnSpc>
            <a:spcBef>
              <a:spcPct val="0"/>
            </a:spcBef>
            <a:spcAft>
              <a:spcPct val="35000"/>
            </a:spcAft>
            <a:buNone/>
          </a:pPr>
          <a:r>
            <a:rPr lang="en-US" sz="1900" kern="1200" dirty="0"/>
            <a:t>Status updates are to be requested via </a:t>
          </a:r>
          <a:r>
            <a:rPr lang="en-US" sz="1900" kern="1200" dirty="0">
              <a:hlinkClick xmlns:r="http://schemas.openxmlformats.org/officeDocument/2006/relationships" r:id="rId7"/>
            </a:rPr>
            <a:t>mou.oaa@morgan.edu</a:t>
          </a:r>
          <a:r>
            <a:rPr lang="en-US" sz="1900" kern="1200" dirty="0"/>
            <a:t> or found on the tracking page. Email inquires sent to any other emails will not be followed up.</a:t>
          </a:r>
        </a:p>
      </dsp:txBody>
      <dsp:txXfrm>
        <a:off x="670808" y="1635509"/>
        <a:ext cx="9550498" cy="653081"/>
      </dsp:txXfrm>
    </dsp:sp>
    <dsp:sp modelId="{FABC4497-EB40-46FB-9081-F567D48CA660}">
      <dsp:nvSpPr>
        <dsp:cNvPr id="0" name=""/>
        <dsp:cNvSpPr/>
      </dsp:nvSpPr>
      <dsp:spPr>
        <a:xfrm>
          <a:off x="0" y="2451860"/>
          <a:ext cx="10261599" cy="58051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D1543-AB28-4400-8719-28FAD8E3FB4B}">
      <dsp:nvSpPr>
        <dsp:cNvPr id="0" name=""/>
        <dsp:cNvSpPr/>
      </dsp:nvSpPr>
      <dsp:spPr>
        <a:xfrm>
          <a:off x="175606" y="2582476"/>
          <a:ext cx="319596" cy="31928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CB143-CF7D-4FD9-B09B-36153BE22902}">
      <dsp:nvSpPr>
        <dsp:cNvPr id="0" name=""/>
        <dsp:cNvSpPr/>
      </dsp:nvSpPr>
      <dsp:spPr>
        <a:xfrm>
          <a:off x="670808" y="2451860"/>
          <a:ext cx="9550498" cy="6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118" tIns="69118" rIns="69118" bIns="69118" numCol="1" spcCol="1270" anchor="ctr" anchorCtr="0">
          <a:noAutofit/>
        </a:bodyPr>
        <a:lstStyle/>
        <a:p>
          <a:pPr marL="0" lvl="0" indent="0" algn="l" defTabSz="844550">
            <a:lnSpc>
              <a:spcPct val="90000"/>
            </a:lnSpc>
            <a:spcBef>
              <a:spcPct val="0"/>
            </a:spcBef>
            <a:spcAft>
              <a:spcPct val="35000"/>
            </a:spcAft>
            <a:buNone/>
          </a:pPr>
          <a:r>
            <a:rPr lang="en-US" sz="1900" kern="1200" dirty="0"/>
            <a:t>See Beta site.  </a:t>
          </a:r>
          <a:r>
            <a:rPr lang="en-US" sz="1900" kern="1200" dirty="0">
              <a:hlinkClick xmlns:r="http://schemas.openxmlformats.org/officeDocument/2006/relationships" r:id="rId10"/>
            </a:rPr>
            <a:t>Academic Affairs Information Hub</a:t>
          </a:r>
          <a:endParaRPr lang="en-US" sz="1900" kern="1200" dirty="0"/>
        </a:p>
      </dsp:txBody>
      <dsp:txXfrm>
        <a:off x="670808" y="2451860"/>
        <a:ext cx="9550498" cy="65308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C43EF7-7774-4F90-B81D-417FF2A87F1C}" type="datetimeFigureOut">
              <a:rPr lang="en-US" smtClean="0"/>
              <a:t>12/2/20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0CF12-33C3-46E0-8DE4-DB9F5DF83C22}" type="slidenum">
              <a:rPr lang="en-US" smtClean="0"/>
              <a:t>‹#›</a:t>
            </a:fld>
            <a:endParaRPr lang="en-US" dirty="0"/>
          </a:p>
        </p:txBody>
      </p:sp>
    </p:spTree>
    <p:extLst>
      <p:ext uri="{BB962C8B-B14F-4D97-AF65-F5344CB8AC3E}">
        <p14:creationId xmlns:p14="http://schemas.microsoft.com/office/powerpoint/2010/main" val="2530527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C0A0C-7C32-4419-A2D6-9A5686CB99ED}" type="datetimeFigureOut">
              <a:rPr lang="en-US" smtClean="0"/>
              <a:t>12/2/20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92811-59F1-419B-809A-935D9964C1C3}" type="slidenum">
              <a:rPr lang="en-US" smtClean="0"/>
              <a:t>‹#›</a:t>
            </a:fld>
            <a:endParaRPr lang="en-US" dirty="0"/>
          </a:p>
        </p:txBody>
      </p:sp>
    </p:spTree>
    <p:extLst>
      <p:ext uri="{BB962C8B-B14F-4D97-AF65-F5344CB8AC3E}">
        <p14:creationId xmlns:p14="http://schemas.microsoft.com/office/powerpoint/2010/main" val="155977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1</a:t>
            </a:fld>
            <a:endParaRPr lang="en-US" dirty="0"/>
          </a:p>
        </p:txBody>
      </p:sp>
    </p:spTree>
    <p:extLst>
      <p:ext uri="{BB962C8B-B14F-4D97-AF65-F5344CB8AC3E}">
        <p14:creationId xmlns:p14="http://schemas.microsoft.com/office/powerpoint/2010/main" val="457351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10</a:t>
            </a:fld>
            <a:endParaRPr lang="en-US" dirty="0"/>
          </a:p>
        </p:txBody>
      </p:sp>
    </p:spTree>
    <p:extLst>
      <p:ext uri="{BB962C8B-B14F-4D97-AF65-F5344CB8AC3E}">
        <p14:creationId xmlns:p14="http://schemas.microsoft.com/office/powerpoint/2010/main" val="318474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11</a:t>
            </a:fld>
            <a:endParaRPr lang="en-US" dirty="0"/>
          </a:p>
        </p:txBody>
      </p:sp>
    </p:spTree>
    <p:extLst>
      <p:ext uri="{BB962C8B-B14F-4D97-AF65-F5344CB8AC3E}">
        <p14:creationId xmlns:p14="http://schemas.microsoft.com/office/powerpoint/2010/main" val="324096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12</a:t>
            </a:fld>
            <a:endParaRPr lang="en-US" dirty="0"/>
          </a:p>
        </p:txBody>
      </p:sp>
    </p:spTree>
    <p:extLst>
      <p:ext uri="{BB962C8B-B14F-4D97-AF65-F5344CB8AC3E}">
        <p14:creationId xmlns:p14="http://schemas.microsoft.com/office/powerpoint/2010/main" val="238745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13</a:t>
            </a:fld>
            <a:endParaRPr lang="en-US" dirty="0"/>
          </a:p>
        </p:txBody>
      </p:sp>
    </p:spTree>
    <p:extLst>
      <p:ext uri="{BB962C8B-B14F-4D97-AF65-F5344CB8AC3E}">
        <p14:creationId xmlns:p14="http://schemas.microsoft.com/office/powerpoint/2010/main" val="424148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2</a:t>
            </a:fld>
            <a:endParaRPr lang="en-US" dirty="0"/>
          </a:p>
        </p:txBody>
      </p:sp>
    </p:spTree>
    <p:extLst>
      <p:ext uri="{BB962C8B-B14F-4D97-AF65-F5344CB8AC3E}">
        <p14:creationId xmlns:p14="http://schemas.microsoft.com/office/powerpoint/2010/main" val="129050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3</a:t>
            </a:fld>
            <a:endParaRPr lang="en-US" dirty="0"/>
          </a:p>
        </p:txBody>
      </p:sp>
    </p:spTree>
    <p:extLst>
      <p:ext uri="{BB962C8B-B14F-4D97-AF65-F5344CB8AC3E}">
        <p14:creationId xmlns:p14="http://schemas.microsoft.com/office/powerpoint/2010/main" val="275064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4</a:t>
            </a:fld>
            <a:endParaRPr lang="en-US" dirty="0"/>
          </a:p>
        </p:txBody>
      </p:sp>
    </p:spTree>
    <p:extLst>
      <p:ext uri="{BB962C8B-B14F-4D97-AF65-F5344CB8AC3E}">
        <p14:creationId xmlns:p14="http://schemas.microsoft.com/office/powerpoint/2010/main" val="128609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5</a:t>
            </a:fld>
            <a:endParaRPr lang="en-US" dirty="0"/>
          </a:p>
        </p:txBody>
      </p:sp>
    </p:spTree>
    <p:extLst>
      <p:ext uri="{BB962C8B-B14F-4D97-AF65-F5344CB8AC3E}">
        <p14:creationId xmlns:p14="http://schemas.microsoft.com/office/powerpoint/2010/main" val="260923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6</a:t>
            </a:fld>
            <a:endParaRPr lang="en-US" dirty="0"/>
          </a:p>
        </p:txBody>
      </p:sp>
    </p:spTree>
    <p:extLst>
      <p:ext uri="{BB962C8B-B14F-4D97-AF65-F5344CB8AC3E}">
        <p14:creationId xmlns:p14="http://schemas.microsoft.com/office/powerpoint/2010/main" val="104179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7</a:t>
            </a:fld>
            <a:endParaRPr lang="en-US" dirty="0"/>
          </a:p>
        </p:txBody>
      </p:sp>
    </p:spTree>
    <p:extLst>
      <p:ext uri="{BB962C8B-B14F-4D97-AF65-F5344CB8AC3E}">
        <p14:creationId xmlns:p14="http://schemas.microsoft.com/office/powerpoint/2010/main" val="289157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8</a:t>
            </a:fld>
            <a:endParaRPr lang="en-US" dirty="0"/>
          </a:p>
        </p:txBody>
      </p:sp>
    </p:spTree>
    <p:extLst>
      <p:ext uri="{BB962C8B-B14F-4D97-AF65-F5344CB8AC3E}">
        <p14:creationId xmlns:p14="http://schemas.microsoft.com/office/powerpoint/2010/main" val="386335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92811-59F1-419B-809A-935D9964C1C3}" type="slidenum">
              <a:rPr lang="en-US" smtClean="0"/>
              <a:t>9</a:t>
            </a:fld>
            <a:endParaRPr lang="en-US" dirty="0"/>
          </a:p>
        </p:txBody>
      </p:sp>
    </p:spTree>
    <p:extLst>
      <p:ext uri="{BB962C8B-B14F-4D97-AF65-F5344CB8AC3E}">
        <p14:creationId xmlns:p14="http://schemas.microsoft.com/office/powerpoint/2010/main" val="349127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286479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5032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74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a:t>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a:t>‹#›</a:t>
            </a:fld>
            <a:endParaRPr lang="en-US" dirty="0"/>
          </a:p>
        </p:txBody>
      </p:sp>
    </p:spTree>
    <p:extLst>
      <p:ext uri="{BB962C8B-B14F-4D97-AF65-F5344CB8AC3E}">
        <p14:creationId xmlns:p14="http://schemas.microsoft.com/office/powerpoint/2010/main" val="12219021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72567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334D819-9F07-4261-B09B-9E467E5D9002}" type="datetimeFigureOut">
              <a:rPr lang="en-US" smtClean="0"/>
              <a:pPr/>
              <a:t>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1994688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334D819-9F07-4261-B09B-9E467E5D9002}" type="datetimeFigureOut">
              <a:rPr lang="en-US" smtClean="0"/>
              <a:t>12/2/20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537994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334D819-9F07-4261-B09B-9E467E5D9002}" type="datetimeFigureOut">
              <a:rPr lang="en-US" smtClean="0"/>
              <a:pPr/>
              <a:t>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8267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7776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0749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9334D819-9F07-4261-B09B-9E467E5D9002}" type="datetimeFigureOut">
              <a:rPr lang="en-US" smtClean="0"/>
              <a:t>12/2/20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88215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334D819-9F07-4261-B09B-9E467E5D9002}" type="datetimeFigureOut">
              <a:rPr lang="en-US" smtClean="0"/>
              <a:t>12/2/20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254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334D819-9F07-4261-B09B-9E467E5D9002}" type="datetimeFigureOut">
              <a:rPr lang="en-US" smtClean="0"/>
              <a:pPr/>
              <a:t>12/2/20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321478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ites.google.com/s/1MQEUcpD36zRLn2zpfyrzNYj4TGSUU6gw/p/1Dvf9gCJFR7iIt3pTBSebzLpCrosJbFor/ed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mailto:mou.oaa@morgan.edu"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https://egov.maryland.gov/BusinessExpress/Entity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8D508C-A317-451C-AB61-8A699E35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406"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200" y="1538514"/>
            <a:ext cx="8991600" cy="3207657"/>
          </a:xfrm>
        </p:spPr>
        <p:txBody>
          <a:bodyPr>
            <a:normAutofit fontScale="90000"/>
          </a:bodyPr>
          <a:lstStyle/>
          <a:p>
            <a:r>
              <a:rPr lang="en-US" sz="11500" b="1" dirty="0">
                <a:latin typeface="Hiragino Sans W4" panose="020B0400000000000000" pitchFamily="34" charset="-128"/>
                <a:ea typeface="Hiragino Sans W4" panose="020B0400000000000000" pitchFamily="34" charset="-128"/>
                <a:cs typeface="Apple Chancery" panose="03020702040506060504" pitchFamily="66" charset="-79"/>
              </a:rPr>
              <a:t>MOU</a:t>
            </a:r>
            <a:br>
              <a:rPr lang="en-US" sz="11500" b="1" dirty="0">
                <a:latin typeface="Hiragino Sans W4" panose="020B0400000000000000" pitchFamily="34" charset="-128"/>
                <a:ea typeface="Hiragino Sans W4" panose="020B0400000000000000" pitchFamily="34" charset="-128"/>
                <a:cs typeface="Apple Chancery" panose="03020702040506060504" pitchFamily="66" charset="-79"/>
              </a:rPr>
            </a:br>
            <a:r>
              <a:rPr lang="en-US" sz="11500" b="1" dirty="0">
                <a:latin typeface="Hiragino Sans W4" panose="020B0400000000000000" pitchFamily="34" charset="-128"/>
                <a:ea typeface="Hiragino Sans W4" panose="020B0400000000000000" pitchFamily="34" charset="-128"/>
                <a:cs typeface="Apple Chancery" panose="03020702040506060504" pitchFamily="66" charset="-79"/>
              </a:rPr>
              <a:t>Guide</a:t>
            </a:r>
          </a:p>
        </p:txBody>
      </p:sp>
      <p:sp>
        <p:nvSpPr>
          <p:cNvPr id="3" name="Subtitle 2"/>
          <p:cNvSpPr>
            <a:spLocks noGrp="1"/>
          </p:cNvSpPr>
          <p:nvPr>
            <p:ph type="subTitle" idx="1"/>
          </p:nvPr>
        </p:nvSpPr>
        <p:spPr>
          <a:xfrm>
            <a:off x="6579219" y="5319487"/>
            <a:ext cx="4814495" cy="1139370"/>
          </a:xfrm>
        </p:spPr>
        <p:txBody>
          <a:bodyPr>
            <a:normAutofit/>
          </a:bodyPr>
          <a:lstStyle/>
          <a:p>
            <a:pPr algn="r">
              <a:lnSpc>
                <a:spcPct val="90000"/>
              </a:lnSpc>
            </a:pPr>
            <a:r>
              <a:rPr lang="en-US" sz="2800" dirty="0">
                <a:solidFill>
                  <a:srgbClr val="FFFFFF"/>
                </a:solidFill>
              </a:rPr>
              <a:t>Presented by:  The Office for Academic Affairs </a:t>
            </a:r>
          </a:p>
        </p:txBody>
      </p:sp>
    </p:spTree>
    <p:extLst>
      <p:ext uri="{BB962C8B-B14F-4D97-AF65-F5344CB8AC3E}">
        <p14:creationId xmlns:p14="http://schemas.microsoft.com/office/powerpoint/2010/main" val="462002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D3F51F-E0F2-41F0-9EAD-111C87DFF5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07866" y="503216"/>
            <a:ext cx="5291327" cy="1188720"/>
          </a:xfrm>
          <a:solidFill>
            <a:srgbClr val="FFFFFF"/>
          </a:solidFill>
          <a:ln>
            <a:solidFill>
              <a:srgbClr val="404040"/>
            </a:solidFill>
          </a:ln>
        </p:spPr>
        <p:txBody>
          <a:bodyPr vert="horz" lIns="274320" tIns="182880" rIns="274320" bIns="182880" rtlCol="0" anchorCtr="1">
            <a:normAutofit/>
          </a:bodyPr>
          <a:lstStyle/>
          <a:p>
            <a:r>
              <a:rPr lang="en-US" dirty="0"/>
              <a:t>Submission examples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679" y="309230"/>
            <a:ext cx="4783979" cy="1944872"/>
          </a:xfrm>
          <a:prstGeom prst="rect">
            <a:avLst/>
          </a:prstGeom>
          <a:ln>
            <a:solidFill>
              <a:srgbClr val="FFC000"/>
            </a:solidFill>
          </a:ln>
        </p:spPr>
      </p:pic>
      <p:pic>
        <p:nvPicPr>
          <p:cNvPr id="10" name="Content Placeholder 9" descr="Graphical user interface, text, application&#10;&#10;Description automatically generated">
            <a:extLst>
              <a:ext uri="{FF2B5EF4-FFF2-40B4-BE49-F238E27FC236}">
                <a16:creationId xmlns:a16="http://schemas.microsoft.com/office/drawing/2014/main" id="{8948CD71-F7D3-FC45-8BC4-2D11301566B4}"/>
              </a:ext>
            </a:extLst>
          </p:cNvPr>
          <p:cNvPicPr>
            <a:picLocks noGrp="1" noChangeAspect="1"/>
          </p:cNvPicPr>
          <p:nvPr>
            <p:ph idx="1"/>
          </p:nvPr>
        </p:nvPicPr>
        <p:blipFill>
          <a:blip r:embed="rId4"/>
          <a:stretch>
            <a:fillRect/>
          </a:stretch>
        </p:blipFill>
        <p:spPr>
          <a:xfrm>
            <a:off x="5443871" y="1998921"/>
            <a:ext cx="6613450" cy="4720856"/>
          </a:xfrm>
          <a:ln>
            <a:solidFill>
              <a:srgbClr val="FFC000"/>
            </a:solidFill>
          </a:ln>
        </p:spPr>
      </p:pic>
      <p:pic>
        <p:nvPicPr>
          <p:cNvPr id="16" name="Picture 15" descr="Graphical user interface, text, application, email&#10;&#10;Description automatically generated">
            <a:extLst>
              <a:ext uri="{FF2B5EF4-FFF2-40B4-BE49-F238E27FC236}">
                <a16:creationId xmlns:a16="http://schemas.microsoft.com/office/drawing/2014/main" id="{CC8DCAC4-94DA-4343-A420-78F6429662C5}"/>
              </a:ext>
            </a:extLst>
          </p:cNvPr>
          <p:cNvPicPr>
            <a:picLocks noChangeAspect="1"/>
          </p:cNvPicPr>
          <p:nvPr/>
        </p:nvPicPr>
        <p:blipFill>
          <a:blip r:embed="rId5"/>
          <a:stretch>
            <a:fillRect/>
          </a:stretch>
        </p:blipFill>
        <p:spPr>
          <a:xfrm>
            <a:off x="134679" y="2474756"/>
            <a:ext cx="4783979" cy="4074014"/>
          </a:xfrm>
          <a:prstGeom prst="rect">
            <a:avLst/>
          </a:prstGeom>
          <a:ln>
            <a:solidFill>
              <a:srgbClr val="FFC000"/>
            </a:solidFill>
          </a:ln>
        </p:spPr>
      </p:pic>
      <p:sp>
        <p:nvSpPr>
          <p:cNvPr id="23" name="Down Arrow 22">
            <a:extLst>
              <a:ext uri="{FF2B5EF4-FFF2-40B4-BE49-F238E27FC236}">
                <a16:creationId xmlns:a16="http://schemas.microsoft.com/office/drawing/2014/main" id="{6BB71EBB-0F9F-6944-AE3C-8DCE65B2A96E}"/>
              </a:ext>
            </a:extLst>
          </p:cNvPr>
          <p:cNvSpPr/>
          <p:nvPr/>
        </p:nvSpPr>
        <p:spPr>
          <a:xfrm>
            <a:off x="7400259" y="5156791"/>
            <a:ext cx="255183" cy="386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a:extLst>
              <a:ext uri="{FF2B5EF4-FFF2-40B4-BE49-F238E27FC236}">
                <a16:creationId xmlns:a16="http://schemas.microsoft.com/office/drawing/2014/main" id="{5F838B9A-09FF-D048-A405-98D88490358F}"/>
              </a:ext>
            </a:extLst>
          </p:cNvPr>
          <p:cNvSpPr/>
          <p:nvPr/>
        </p:nvSpPr>
        <p:spPr>
          <a:xfrm>
            <a:off x="8495413" y="5153360"/>
            <a:ext cx="255183" cy="386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a:extLst>
              <a:ext uri="{FF2B5EF4-FFF2-40B4-BE49-F238E27FC236}">
                <a16:creationId xmlns:a16="http://schemas.microsoft.com/office/drawing/2014/main" id="{95F2EC84-8D76-FE46-A9CA-D2751C74389D}"/>
              </a:ext>
            </a:extLst>
          </p:cNvPr>
          <p:cNvSpPr/>
          <p:nvPr/>
        </p:nvSpPr>
        <p:spPr>
          <a:xfrm>
            <a:off x="6432696" y="5153360"/>
            <a:ext cx="255183" cy="386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59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31136" y="467418"/>
            <a:ext cx="7729728" cy="1188720"/>
          </a:xfrm>
          <a:prstGeom prst="ellipse">
            <a:avLst/>
          </a:prstGeom>
          <a:solidFill>
            <a:srgbClr val="FFFFFF"/>
          </a:solidFill>
        </p:spPr>
        <p:txBody>
          <a:bodyPr>
            <a:normAutofit fontScale="90000"/>
          </a:bodyPr>
          <a:lstStyle/>
          <a:p>
            <a:r>
              <a:rPr lang="en-US" sz="2400" b="1" dirty="0">
                <a:latin typeface="Tamil MN" pitchFamily="2" charset="0"/>
                <a:cs typeface="Tamil MN" pitchFamily="2" charset="0"/>
              </a:rPr>
              <a:t>Office of general council</a:t>
            </a:r>
          </a:p>
        </p:txBody>
      </p:sp>
      <p:sp>
        <p:nvSpPr>
          <p:cNvPr id="3" name="Content Placeholder 2"/>
          <p:cNvSpPr>
            <a:spLocks noGrp="1"/>
          </p:cNvSpPr>
          <p:nvPr>
            <p:ph idx="1"/>
          </p:nvPr>
        </p:nvSpPr>
        <p:spPr>
          <a:xfrm>
            <a:off x="1706062" y="1843589"/>
            <a:ext cx="8779512" cy="3665959"/>
          </a:xfrm>
        </p:spPr>
        <p:txBody>
          <a:bodyPr>
            <a:normAutofit fontScale="92500"/>
          </a:bodyPr>
          <a:lstStyle/>
          <a:p>
            <a:pPr>
              <a:lnSpc>
                <a:spcPct val="90000"/>
              </a:lnSpc>
            </a:pPr>
            <a:r>
              <a:rPr lang="en-US" b="1" dirty="0">
                <a:solidFill>
                  <a:schemeClr val="accent1"/>
                </a:solidFill>
                <a:effectLst>
                  <a:outerShdw blurRad="38100" dist="38100" dir="2700000" algn="tl">
                    <a:srgbClr val="000000">
                      <a:alpha val="43137"/>
                    </a:srgbClr>
                  </a:outerShdw>
                </a:effectLst>
              </a:rPr>
              <a:t>The minimum legal review period is 10 business days. </a:t>
            </a:r>
          </a:p>
          <a:p>
            <a:pPr>
              <a:lnSpc>
                <a:spcPct val="90000"/>
              </a:lnSpc>
            </a:pPr>
            <a:r>
              <a:rPr lang="en-US" dirty="0">
                <a:solidFill>
                  <a:srgbClr val="404040"/>
                </a:solidFill>
              </a:rPr>
              <a:t>The OGC communicates directly with the Office for Academic Affairs for all MOU agreements. </a:t>
            </a:r>
            <a:r>
              <a:rPr lang="en-US" b="1" dirty="0">
                <a:solidFill>
                  <a:srgbClr val="404040"/>
                </a:solidFill>
              </a:rPr>
              <a:t>The OGC is only to be contacted through submitting a request to Academic Affairs. </a:t>
            </a:r>
            <a:r>
              <a:rPr lang="en-US" dirty="0">
                <a:solidFill>
                  <a:srgbClr val="404040"/>
                </a:solidFill>
              </a:rPr>
              <a:t>If the OGC chooses, they may directly contact the Dean to inquire about agreements. </a:t>
            </a:r>
          </a:p>
          <a:p>
            <a:pPr>
              <a:lnSpc>
                <a:spcPct val="90000"/>
              </a:lnSpc>
            </a:pPr>
            <a:r>
              <a:rPr lang="en-US" dirty="0">
                <a:solidFill>
                  <a:srgbClr val="404040"/>
                </a:solidFill>
              </a:rPr>
              <a:t>The OGC does not accept PDF formats for any agreement submission. The only exception is if you are providing a copy of a previously signed agreement – a WORD version of the new agreement must still be attached.</a:t>
            </a:r>
          </a:p>
          <a:p>
            <a:pPr>
              <a:lnSpc>
                <a:spcPct val="90000"/>
              </a:lnSpc>
            </a:pPr>
            <a:r>
              <a:rPr lang="en-US" dirty="0">
                <a:solidFill>
                  <a:srgbClr val="404040"/>
                </a:solidFill>
              </a:rPr>
              <a:t>Requires acceptance from partner of edits (accepting changes) in document to continue legal review and responses from the partner or school to the OGC provided questions provided in the document. Do not re-submit without approving/responding to edits and comments in the OGC provided document. </a:t>
            </a:r>
          </a:p>
          <a:p>
            <a:pPr>
              <a:lnSpc>
                <a:spcPct val="90000"/>
              </a:lnSpc>
            </a:pPr>
            <a:r>
              <a:rPr lang="en-US" dirty="0">
                <a:solidFill>
                  <a:srgbClr val="404040"/>
                </a:solidFill>
              </a:rPr>
              <a:t>Academic Affairs does not contribute to the edits, revisions, comments, or non-approval of agreements by OGC. </a:t>
            </a:r>
            <a:endParaRPr lang="en-US" b="1" dirty="0">
              <a:solidFill>
                <a:srgbClr val="404040"/>
              </a:solidFill>
              <a:effectLst>
                <a:outerShdw blurRad="38100" dist="38100" dir="2700000" algn="tl">
                  <a:srgbClr val="000000">
                    <a:alpha val="43137"/>
                  </a:srgbClr>
                </a:outerShdw>
              </a:effectLst>
            </a:endParaRPr>
          </a:p>
          <a:p>
            <a:pPr>
              <a:lnSpc>
                <a:spcPct val="90000"/>
              </a:lnSpc>
            </a:pPr>
            <a:endParaRPr lang="en-US" sz="1500" dirty="0">
              <a:solidFill>
                <a:srgbClr val="404040"/>
              </a:solidFill>
            </a:endParaRPr>
          </a:p>
          <a:p>
            <a:pPr>
              <a:lnSpc>
                <a:spcPct val="90000"/>
              </a:lnSpc>
            </a:pPr>
            <a:endParaRPr lang="en-US" sz="1500" b="1" dirty="0">
              <a:solidFill>
                <a:srgbClr val="404040"/>
              </a:solidFill>
              <a:effectLst>
                <a:outerShdw blurRad="38100" dist="38100" dir="2700000" algn="tl">
                  <a:srgbClr val="000000">
                    <a:alpha val="43137"/>
                  </a:srgbClr>
                </a:outerShdw>
              </a:effectLst>
            </a:endParaRPr>
          </a:p>
          <a:p>
            <a:pPr marL="0" indent="0">
              <a:lnSpc>
                <a:spcPct val="90000"/>
              </a:lnSpc>
              <a:buNone/>
            </a:pPr>
            <a:endParaRPr lang="en-US" sz="1500" b="1" dirty="0">
              <a:solidFill>
                <a:srgbClr val="404040"/>
              </a:solidFill>
              <a:effectLst>
                <a:outerShdw blurRad="38100" dist="38100" dir="2700000" algn="tl">
                  <a:srgbClr val="000000">
                    <a:alpha val="43137"/>
                  </a:srgbClr>
                </a:outerShdw>
              </a:effectLst>
            </a:endParaRPr>
          </a:p>
          <a:p>
            <a:pPr>
              <a:lnSpc>
                <a:spcPct val="90000"/>
              </a:lnSpc>
            </a:pPr>
            <a:endParaRPr lang="en-US" sz="1500" b="1" dirty="0">
              <a:solidFill>
                <a:srgbClr val="404040"/>
              </a:solidFill>
              <a:effectLst>
                <a:outerShdw blurRad="38100" dist="38100" dir="2700000" algn="tl">
                  <a:srgbClr val="000000">
                    <a:alpha val="43137"/>
                  </a:srgbClr>
                </a:outerShdw>
              </a:effectLst>
            </a:endParaRPr>
          </a:p>
          <a:p>
            <a:pPr>
              <a:lnSpc>
                <a:spcPct val="90000"/>
              </a:lnSpc>
            </a:pPr>
            <a:endParaRPr lang="en-US" sz="1500" b="1" dirty="0">
              <a:solidFill>
                <a:srgbClr val="404040"/>
              </a:solidFill>
              <a:effectLst>
                <a:outerShdw blurRad="38100" dist="38100" dir="2700000" algn="tl">
                  <a:srgbClr val="000000">
                    <a:alpha val="43137"/>
                  </a:srgbClr>
                </a:outerShdw>
              </a:effectLst>
            </a:endParaRPr>
          </a:p>
          <a:p>
            <a:pPr>
              <a:lnSpc>
                <a:spcPct val="90000"/>
              </a:lnSpc>
            </a:pPr>
            <a:endParaRPr lang="en-US" sz="1500" dirty="0">
              <a:solidFill>
                <a:srgbClr val="404040"/>
              </a:solidFill>
            </a:endParaRPr>
          </a:p>
        </p:txBody>
      </p:sp>
    </p:spTree>
    <p:extLst>
      <p:ext uri="{BB962C8B-B14F-4D97-AF65-F5344CB8AC3E}">
        <p14:creationId xmlns:p14="http://schemas.microsoft.com/office/powerpoint/2010/main" val="85653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188720"/>
          </a:xfrm>
        </p:spPr>
        <p:txBody>
          <a:bodyPr>
            <a:normAutofit/>
          </a:bodyPr>
          <a:lstStyle/>
          <a:p>
            <a:r>
              <a:rPr lang="en-US" dirty="0"/>
              <a:t>KEY FACTS</a:t>
            </a:r>
          </a:p>
        </p:txBody>
      </p:sp>
      <p:graphicFrame>
        <p:nvGraphicFramePr>
          <p:cNvPr id="7" name="Content Placeholder 2">
            <a:extLst>
              <a:ext uri="{FF2B5EF4-FFF2-40B4-BE49-F238E27FC236}">
                <a16:creationId xmlns:a16="http://schemas.microsoft.com/office/drawing/2014/main" id="{02960C9E-2F92-42BF-9BF0-1D1227567D18}"/>
              </a:ext>
            </a:extLst>
          </p:cNvPr>
          <p:cNvGraphicFramePr>
            <a:graphicFrameLocks noGrp="1"/>
          </p:cNvGraphicFramePr>
          <p:nvPr>
            <p:ph idx="1"/>
            <p:extLst>
              <p:ext uri="{D42A27DB-BD31-4B8C-83A1-F6EECF244321}">
                <p14:modId xmlns:p14="http://schemas.microsoft.com/office/powerpoint/2010/main" val="236599422"/>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788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58969" y="2386744"/>
            <a:ext cx="5928358" cy="1645920"/>
          </a:xfrm>
        </p:spPr>
        <p:txBody>
          <a:bodyPr vert="horz" lIns="274320" tIns="182880" rIns="274320" bIns="182880" rtlCol="0" anchor="ctr" anchorCtr="1">
            <a:normAutofit/>
          </a:bodyPr>
          <a:lstStyle/>
          <a:p>
            <a:r>
              <a:rPr lang="en-US" sz="3200" dirty="0"/>
              <a:t>QUESTIONS. COMMENTS. CONCERNS.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962" r="1" b="685"/>
          <a:stretch/>
        </p:blipFill>
        <p:spPr>
          <a:xfrm>
            <a:off x="20" y="10"/>
            <a:ext cx="4654277" cy="6857990"/>
          </a:xfrm>
          <a:prstGeom prst="rect">
            <a:avLst/>
          </a:prstGeom>
        </p:spPr>
      </p:pic>
    </p:spTree>
    <p:extLst>
      <p:ext uri="{BB962C8B-B14F-4D97-AF65-F5344CB8AC3E}">
        <p14:creationId xmlns:p14="http://schemas.microsoft.com/office/powerpoint/2010/main" val="208380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28084" y="1030548"/>
            <a:ext cx="5715917" cy="4625513"/>
          </a:xfrm>
        </p:spPr>
        <p:txBody>
          <a:bodyPr anchor="ctr">
            <a:normAutofit fontScale="77500" lnSpcReduction="20000"/>
          </a:bodyPr>
          <a:lstStyle/>
          <a:p>
            <a:pPr>
              <a:lnSpc>
                <a:spcPct val="90000"/>
              </a:lnSpc>
            </a:pPr>
            <a:r>
              <a:rPr lang="en-US" sz="1900" dirty="0">
                <a:solidFill>
                  <a:srgbClr val="404040"/>
                </a:solidFill>
              </a:rPr>
              <a:t>Faculty, staff, or department internally initiates. </a:t>
            </a:r>
          </a:p>
          <a:p>
            <a:pPr>
              <a:lnSpc>
                <a:spcPct val="90000"/>
              </a:lnSpc>
            </a:pPr>
            <a:r>
              <a:rPr lang="en-US" sz="1900" dirty="0">
                <a:solidFill>
                  <a:srgbClr val="404040"/>
                </a:solidFill>
              </a:rPr>
              <a:t>Deans, or other designees, submit agreement to OAA for programmatic review with memo to Provost attached. </a:t>
            </a:r>
          </a:p>
          <a:p>
            <a:pPr>
              <a:lnSpc>
                <a:spcPct val="90000"/>
              </a:lnSpc>
            </a:pPr>
            <a:r>
              <a:rPr lang="en-US" sz="1900" dirty="0">
                <a:solidFill>
                  <a:srgbClr val="404040"/>
                </a:solidFill>
              </a:rPr>
              <a:t>Once programmatically reviewed and approved, we submit to the Office of General Council (OGC) with agreement and supporting documents. If programmatically </a:t>
            </a:r>
            <a:r>
              <a:rPr lang="en-US" sz="1900" i="1" dirty="0">
                <a:solidFill>
                  <a:srgbClr val="404040"/>
                </a:solidFill>
              </a:rPr>
              <a:t>not</a:t>
            </a:r>
            <a:r>
              <a:rPr lang="en-US" sz="1900" dirty="0">
                <a:solidFill>
                  <a:srgbClr val="404040"/>
                </a:solidFill>
              </a:rPr>
              <a:t> approved, the agreement gets sent back to the school. </a:t>
            </a:r>
          </a:p>
          <a:p>
            <a:pPr>
              <a:lnSpc>
                <a:spcPct val="90000"/>
              </a:lnSpc>
            </a:pPr>
            <a:r>
              <a:rPr lang="en-US" sz="1900" dirty="0">
                <a:solidFill>
                  <a:srgbClr val="404040"/>
                </a:solidFill>
              </a:rPr>
              <a:t>Once received from OGC, two options:</a:t>
            </a:r>
          </a:p>
          <a:p>
            <a:pPr lvl="1">
              <a:lnSpc>
                <a:spcPct val="90000"/>
              </a:lnSpc>
              <a:buFont typeface="Wingdings" panose="05000000000000000000" pitchFamily="2" charset="2"/>
              <a:buChar char="§"/>
            </a:pPr>
            <a:r>
              <a:rPr lang="en-US" sz="1900" dirty="0">
                <a:solidFill>
                  <a:srgbClr val="404040"/>
                </a:solidFill>
              </a:rPr>
              <a:t>Approved: agreement returned to school to execute signatures for both parties</a:t>
            </a:r>
          </a:p>
          <a:p>
            <a:pPr lvl="1">
              <a:lnSpc>
                <a:spcPct val="90000"/>
              </a:lnSpc>
              <a:buFont typeface="Wingdings" panose="05000000000000000000" pitchFamily="2" charset="2"/>
              <a:buChar char="§"/>
            </a:pPr>
            <a:r>
              <a:rPr lang="en-US" sz="1900" dirty="0">
                <a:solidFill>
                  <a:srgbClr val="404040"/>
                </a:solidFill>
              </a:rPr>
              <a:t>NOT Approved: OAA will return agreement with OGC edits/revisions/questions requesting the school to take action.</a:t>
            </a:r>
          </a:p>
          <a:p>
            <a:pPr lvl="0">
              <a:lnSpc>
                <a:spcPct val="90000"/>
              </a:lnSpc>
              <a:buClr>
                <a:srgbClr val="2A1A00"/>
              </a:buClr>
            </a:pPr>
            <a:r>
              <a:rPr lang="en-US" sz="1900" dirty="0">
                <a:solidFill>
                  <a:srgbClr val="404040"/>
                </a:solidFill>
              </a:rPr>
              <a:t>Once OAA receives executed, partner and Morgan signed agreement, it is submitted to president designee for final approval and signature. </a:t>
            </a:r>
          </a:p>
          <a:p>
            <a:pPr lvl="0">
              <a:lnSpc>
                <a:spcPct val="90000"/>
              </a:lnSpc>
              <a:buClr>
                <a:srgbClr val="2A1A00"/>
              </a:buClr>
            </a:pPr>
            <a:r>
              <a:rPr lang="en-US" sz="1900" dirty="0">
                <a:solidFill>
                  <a:srgbClr val="404040"/>
                </a:solidFill>
              </a:rPr>
              <a:t>When OAA receives final agreement from signee, it is returned to the school as a fully executed agreement and filed accordingly. </a:t>
            </a:r>
          </a:p>
          <a:p>
            <a:pPr lvl="0">
              <a:lnSpc>
                <a:spcPct val="90000"/>
              </a:lnSpc>
              <a:buClr>
                <a:srgbClr val="2A1A00"/>
              </a:buClr>
            </a:pPr>
            <a:endParaRPr lang="en-US" sz="1100" dirty="0">
              <a:solidFill>
                <a:srgbClr val="404040"/>
              </a:solidFill>
            </a:endParaRPr>
          </a:p>
          <a:p>
            <a:pPr marL="0" lvl="0" indent="0">
              <a:lnSpc>
                <a:spcPct val="90000"/>
              </a:lnSpc>
              <a:buClr>
                <a:srgbClr val="2A1A00"/>
              </a:buClr>
              <a:buNone/>
            </a:pPr>
            <a:r>
              <a:rPr lang="en-US" sz="1100" b="1" dirty="0">
                <a:solidFill>
                  <a:srgbClr val="404040"/>
                </a:solidFill>
                <a:hlinkClick r:id="rId3"/>
              </a:rPr>
              <a:t>(See flow chart.)</a:t>
            </a:r>
            <a:endParaRPr lang="en-US" sz="1100" b="1" dirty="0">
              <a:solidFill>
                <a:srgbClr val="404040"/>
              </a:solidFill>
            </a:endParaRPr>
          </a:p>
          <a:p>
            <a:pPr lvl="0">
              <a:lnSpc>
                <a:spcPct val="90000"/>
              </a:lnSpc>
              <a:buClr>
                <a:srgbClr val="2A1A00"/>
              </a:buClr>
            </a:pPr>
            <a:endParaRPr lang="en-US" sz="1100" dirty="0">
              <a:solidFill>
                <a:srgbClr val="404040"/>
              </a:solidFill>
            </a:endParaRPr>
          </a:p>
          <a:p>
            <a:pPr lvl="1">
              <a:lnSpc>
                <a:spcPct val="90000"/>
              </a:lnSpc>
              <a:buFont typeface="Wingdings" panose="05000000000000000000" pitchFamily="2" charset="2"/>
              <a:buChar char="§"/>
            </a:pPr>
            <a:endParaRPr lang="en-US" sz="1100" dirty="0">
              <a:solidFill>
                <a:srgbClr val="404040"/>
              </a:solidFill>
            </a:endParaRPr>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The process</a:t>
            </a:r>
          </a:p>
        </p:txBody>
      </p:sp>
    </p:spTree>
    <p:extLst>
      <p:ext uri="{BB962C8B-B14F-4D97-AF65-F5344CB8AC3E}">
        <p14:creationId xmlns:p14="http://schemas.microsoft.com/office/powerpoint/2010/main" val="12197742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Reviews for approval</a:t>
            </a:r>
          </a:p>
        </p:txBody>
      </p:sp>
      <p:sp>
        <p:nvSpPr>
          <p:cNvPr id="5" name="Content Placeholder 4"/>
          <p:cNvSpPr>
            <a:spLocks noGrp="1"/>
          </p:cNvSpPr>
          <p:nvPr>
            <p:ph sz="half" idx="2"/>
          </p:nvPr>
        </p:nvSpPr>
        <p:spPr>
          <a:xfrm>
            <a:off x="1257300" y="3060621"/>
            <a:ext cx="4800600" cy="2996398"/>
          </a:xfrm>
        </p:spPr>
        <p:txBody>
          <a:bodyPr/>
          <a:lstStyle/>
          <a:p>
            <a:r>
              <a:rPr lang="en-US" dirty="0"/>
              <a:t>The agreement is reviewed by the OAA (Provost) for academic approval and to ensure the agreement matches with Morgan curriculum. </a:t>
            </a:r>
          </a:p>
          <a:p>
            <a:r>
              <a:rPr lang="en-US" dirty="0"/>
              <a:t>If approved by the OAA, the agreement is submitted to the OGC for legal review.</a:t>
            </a:r>
          </a:p>
          <a:p>
            <a:pPr lvl="1"/>
            <a:r>
              <a:rPr lang="en-US" dirty="0"/>
              <a:t>If </a:t>
            </a:r>
            <a:r>
              <a:rPr lang="en-US" i="1" dirty="0"/>
              <a:t>not</a:t>
            </a:r>
            <a:r>
              <a:rPr lang="en-US" dirty="0"/>
              <a:t> approved, the agreement is returned to the school and no action is taken.</a:t>
            </a:r>
          </a:p>
        </p:txBody>
      </p:sp>
      <p:sp>
        <p:nvSpPr>
          <p:cNvPr id="7" name="Content Placeholder 6"/>
          <p:cNvSpPr>
            <a:spLocks noGrp="1"/>
          </p:cNvSpPr>
          <p:nvPr>
            <p:ph sz="quarter" idx="4"/>
          </p:nvPr>
        </p:nvSpPr>
        <p:spPr>
          <a:xfrm>
            <a:off x="6624828" y="2898063"/>
            <a:ext cx="4800600" cy="2996398"/>
          </a:xfrm>
        </p:spPr>
        <p:txBody>
          <a:bodyPr/>
          <a:lstStyle/>
          <a:p>
            <a:r>
              <a:rPr lang="en-US" dirty="0"/>
              <a:t>Once programmatically approved, agreements are submitted to the Office of General Counsel for approval of legal form and sufficiency. </a:t>
            </a:r>
          </a:p>
          <a:p>
            <a:r>
              <a:rPr lang="en-US" dirty="0"/>
              <a:t>The OGC will either approve the agreement, or not approve and provide comments/edits for the school and partner to take action/respond to. </a:t>
            </a:r>
          </a:p>
          <a:p>
            <a:endParaRPr lang="en-US" dirty="0"/>
          </a:p>
        </p:txBody>
      </p:sp>
      <p:sp>
        <p:nvSpPr>
          <p:cNvPr id="11" name="TextBox 10">
            <a:extLst>
              <a:ext uri="{FF2B5EF4-FFF2-40B4-BE49-F238E27FC236}">
                <a16:creationId xmlns:a16="http://schemas.microsoft.com/office/drawing/2014/main" id="{3AF813E5-2DE3-E741-81EA-FF2A7C12084A}"/>
              </a:ext>
            </a:extLst>
          </p:cNvPr>
          <p:cNvSpPr txBox="1"/>
          <p:nvPr/>
        </p:nvSpPr>
        <p:spPr>
          <a:xfrm>
            <a:off x="1930400" y="2616200"/>
            <a:ext cx="2349500" cy="369332"/>
          </a:xfrm>
          <a:prstGeom prst="rect">
            <a:avLst/>
          </a:prstGeom>
          <a:noFill/>
        </p:spPr>
        <p:txBody>
          <a:bodyPr wrap="square" rtlCol="0">
            <a:spAutoFit/>
          </a:bodyPr>
          <a:lstStyle/>
          <a:p>
            <a:r>
              <a:rPr lang="en-US" dirty="0"/>
              <a:t>Programmatic Review </a:t>
            </a:r>
          </a:p>
        </p:txBody>
      </p:sp>
      <p:sp>
        <p:nvSpPr>
          <p:cNvPr id="12" name="TextBox 11">
            <a:extLst>
              <a:ext uri="{FF2B5EF4-FFF2-40B4-BE49-F238E27FC236}">
                <a16:creationId xmlns:a16="http://schemas.microsoft.com/office/drawing/2014/main" id="{C569C6D4-C7A1-9E42-90A3-E7DE2DE0299E}"/>
              </a:ext>
            </a:extLst>
          </p:cNvPr>
          <p:cNvSpPr txBox="1"/>
          <p:nvPr/>
        </p:nvSpPr>
        <p:spPr>
          <a:xfrm>
            <a:off x="8112510" y="2528731"/>
            <a:ext cx="1825235" cy="369332"/>
          </a:xfrm>
          <a:prstGeom prst="rect">
            <a:avLst/>
          </a:prstGeom>
          <a:noFill/>
        </p:spPr>
        <p:txBody>
          <a:bodyPr wrap="square" rtlCol="0">
            <a:spAutoFit/>
          </a:bodyPr>
          <a:lstStyle/>
          <a:p>
            <a:r>
              <a:rPr lang="en-US" dirty="0"/>
              <a:t>Legal Review </a:t>
            </a:r>
          </a:p>
        </p:txBody>
      </p:sp>
    </p:spTree>
    <p:extLst>
      <p:ext uri="{BB962C8B-B14F-4D97-AF65-F5344CB8AC3E}">
        <p14:creationId xmlns:p14="http://schemas.microsoft.com/office/powerpoint/2010/main" val="1991325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08BAF3-E5E9-4D9A-9CA6-CBD0A6447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8BE1630-2DA4-4597-927C-4EAAFEE0D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921256" y="652347"/>
            <a:ext cx="3701710" cy="5553307"/>
          </a:xfrm>
        </p:spPr>
        <p:txBody>
          <a:bodyPr anchor="ctr">
            <a:normAutofit lnSpcReduction="10000"/>
          </a:bodyPr>
          <a:lstStyle/>
          <a:p>
            <a:pPr>
              <a:lnSpc>
                <a:spcPct val="90000"/>
              </a:lnSpc>
            </a:pPr>
            <a:r>
              <a:rPr lang="en-US" sz="1700">
                <a:solidFill>
                  <a:schemeClr val="tx1"/>
                </a:solidFill>
              </a:rPr>
              <a:t>The MOU will be returned to the College/School Office of the Dean by OAA. The College/School is responsible for returning agreement to the external party for approval of the revisions presented in the MOU by the General Counsel before any signatory approval from the university can be obtained. </a:t>
            </a:r>
          </a:p>
          <a:p>
            <a:pPr>
              <a:lnSpc>
                <a:spcPct val="90000"/>
              </a:lnSpc>
            </a:pPr>
            <a:r>
              <a:rPr lang="en-US" sz="1700">
                <a:solidFill>
                  <a:schemeClr val="tx1"/>
                </a:solidFill>
              </a:rPr>
              <a:t>If partner agrees to revisions:</a:t>
            </a:r>
          </a:p>
          <a:p>
            <a:pPr lvl="1">
              <a:lnSpc>
                <a:spcPct val="90000"/>
              </a:lnSpc>
            </a:pPr>
            <a:r>
              <a:rPr lang="en-US" sz="1700">
                <a:solidFill>
                  <a:schemeClr val="tx1"/>
                </a:solidFill>
              </a:rPr>
              <a:t>Revised MOU with partner’s acceptance and initial’s adjacent to each revision must be returned by the partner to the College/School Office of the Dean.</a:t>
            </a:r>
          </a:p>
          <a:p>
            <a:pPr lvl="1">
              <a:lnSpc>
                <a:spcPct val="90000"/>
              </a:lnSpc>
            </a:pPr>
            <a:r>
              <a:rPr lang="en-US" sz="1700">
                <a:solidFill>
                  <a:schemeClr val="tx1"/>
                </a:solidFill>
              </a:rPr>
              <a:t>The College/School Office of Dean is responsible for returning the MOUs with a signed cover memo by the Dean to the Office of the Provost indicating that the MOU as revised by the OGC has been accepted by the partner/external party. </a:t>
            </a:r>
          </a:p>
          <a:p>
            <a:pPr lvl="1">
              <a:lnSpc>
                <a:spcPct val="90000"/>
              </a:lnSpc>
            </a:pPr>
            <a:endParaRPr lang="en-US" sz="1700">
              <a:solidFill>
                <a:schemeClr val="tx1"/>
              </a:solidFill>
            </a:endParaRPr>
          </a:p>
        </p:txBody>
      </p:sp>
      <p:sp>
        <p:nvSpPr>
          <p:cNvPr id="15" name="Rectangle 14">
            <a:extLst>
              <a:ext uri="{FF2B5EF4-FFF2-40B4-BE49-F238E27FC236}">
                <a16:creationId xmlns:a16="http://schemas.microsoft.com/office/drawing/2014/main" id="{11D4A801-B08B-4DED-B983-8DC144138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432" y="0"/>
            <a:ext cx="60995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91361" y="1184743"/>
            <a:ext cx="3701710" cy="4488514"/>
          </a:xfrm>
          <a:noFill/>
          <a:ln>
            <a:solidFill>
              <a:srgbClr val="FFFFFF"/>
            </a:solidFill>
          </a:ln>
        </p:spPr>
        <p:txBody>
          <a:bodyPr>
            <a:normAutofit/>
          </a:bodyPr>
          <a:lstStyle/>
          <a:p>
            <a:r>
              <a:rPr lang="en-US" sz="3200">
                <a:solidFill>
                  <a:srgbClr val="FFFFFF"/>
                </a:solidFill>
              </a:rPr>
              <a:t>OGC Approved</a:t>
            </a:r>
            <a:br>
              <a:rPr lang="en-US" sz="3200">
                <a:solidFill>
                  <a:srgbClr val="FFFFFF"/>
                </a:solidFill>
              </a:rPr>
            </a:br>
            <a:endParaRPr lang="en-US" sz="3200">
              <a:solidFill>
                <a:srgbClr val="FFFFFF"/>
              </a:solidFill>
            </a:endParaRPr>
          </a:p>
        </p:txBody>
      </p:sp>
    </p:spTree>
    <p:extLst>
      <p:ext uri="{BB962C8B-B14F-4D97-AF65-F5344CB8AC3E}">
        <p14:creationId xmlns:p14="http://schemas.microsoft.com/office/powerpoint/2010/main" val="36587212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tx1"/>
                </a:solidFill>
              </a:rPr>
              <a:t>Ogc </a:t>
            </a:r>
            <a:br>
              <a:rPr lang="en-US" sz="2400" dirty="0">
                <a:solidFill>
                  <a:schemeClr val="tx1"/>
                </a:solidFill>
              </a:rPr>
            </a:br>
            <a:r>
              <a:rPr lang="en-US" sz="2400" dirty="0">
                <a:solidFill>
                  <a:schemeClr val="tx1"/>
                </a:solidFill>
              </a:rPr>
              <a:t> not approved</a:t>
            </a:r>
          </a:p>
        </p:txBody>
      </p:sp>
      <p:sp>
        <p:nvSpPr>
          <p:cNvPr id="10"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9182" y="802638"/>
            <a:ext cx="5408696" cy="5252722"/>
          </a:xfrm>
        </p:spPr>
        <p:txBody>
          <a:bodyPr anchor="ctr">
            <a:normAutofit/>
          </a:bodyPr>
          <a:lstStyle/>
          <a:p>
            <a:pPr lvl="0">
              <a:buClr>
                <a:srgbClr val="2A1A00"/>
              </a:buClr>
            </a:pPr>
            <a:r>
              <a:rPr lang="en-US" dirty="0">
                <a:solidFill>
                  <a:schemeClr val="bg1"/>
                </a:solidFill>
              </a:rPr>
              <a:t>Once the OGC revised agreement is provided, review with partner to accept or deny OGC recommended edits/revisions. </a:t>
            </a:r>
          </a:p>
          <a:p>
            <a:pPr lvl="1"/>
            <a:r>
              <a:rPr lang="en-US" dirty="0">
                <a:solidFill>
                  <a:schemeClr val="bg1"/>
                </a:solidFill>
              </a:rPr>
              <a:t>If partner does not agree to changes made by the OGC, the College/School Office of the Dean is responsible for returning MOUs with a signed cover memo by the Dean to the Office of the Provost indicating that the MOU as revised by the OGC has not been accepted by the partner and is being re-submitted for further legal review with the agreement containing partner edits/revisions/questions.  </a:t>
            </a:r>
          </a:p>
          <a:p>
            <a:pPr lvl="1">
              <a:buClr>
                <a:srgbClr val="2A1A00"/>
              </a:buClr>
            </a:pPr>
            <a:r>
              <a:rPr lang="en-US" dirty="0">
                <a:solidFill>
                  <a:schemeClr val="bg1"/>
                </a:solidFill>
              </a:rPr>
              <a:t>If partner agrees to changes made by the OGC, they must accept in the provided Word document, and initial by the revisions/comments. </a:t>
            </a:r>
          </a:p>
          <a:p>
            <a:pPr marL="0" lvl="0" indent="0">
              <a:buClr>
                <a:srgbClr val="2A1A00"/>
              </a:buClr>
              <a:buNone/>
            </a:pPr>
            <a:endParaRPr lang="en-US" dirty="0">
              <a:solidFill>
                <a:schemeClr val="bg1"/>
              </a:solidFill>
            </a:endParaRPr>
          </a:p>
          <a:p>
            <a:pPr>
              <a:buClr>
                <a:srgbClr val="2A1A00"/>
              </a:buClr>
            </a:pPr>
            <a:r>
              <a:rPr lang="en-US" dirty="0">
                <a:solidFill>
                  <a:schemeClr val="bg1"/>
                </a:solidFill>
              </a:rPr>
              <a:t>Before submission, verify, and </a:t>
            </a:r>
            <a:r>
              <a:rPr lang="en-US" i="1" dirty="0">
                <a:solidFill>
                  <a:schemeClr val="bg1"/>
                </a:solidFill>
              </a:rPr>
              <a:t>re-verify, </a:t>
            </a:r>
            <a:r>
              <a:rPr lang="en-US" dirty="0">
                <a:solidFill>
                  <a:schemeClr val="bg1"/>
                </a:solidFill>
              </a:rPr>
              <a:t>that all revisions requested by OGC have been reviewed/changed. </a:t>
            </a:r>
          </a:p>
          <a:p>
            <a:endParaRPr lang="en-US" dirty="0">
              <a:solidFill>
                <a:schemeClr val="bg1"/>
              </a:solidFill>
            </a:endParaRPr>
          </a:p>
        </p:txBody>
      </p:sp>
    </p:spTree>
    <p:extLst>
      <p:ext uri="{BB962C8B-B14F-4D97-AF65-F5344CB8AC3E}">
        <p14:creationId xmlns:p14="http://schemas.microsoft.com/office/powerpoint/2010/main" val="300887772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978243"/>
          </a:xfrm>
        </p:spPr>
        <p:txBody>
          <a:bodyPr/>
          <a:lstStyle/>
          <a:p>
            <a:r>
              <a:rPr lang="en-US" dirty="0"/>
              <a:t>Submission requirements</a:t>
            </a:r>
          </a:p>
        </p:txBody>
      </p:sp>
      <p:sp>
        <p:nvSpPr>
          <p:cNvPr id="5" name="Content Placeholder 4"/>
          <p:cNvSpPr>
            <a:spLocks noGrp="1"/>
          </p:cNvSpPr>
          <p:nvPr>
            <p:ph sz="half" idx="2"/>
          </p:nvPr>
        </p:nvSpPr>
        <p:spPr>
          <a:xfrm>
            <a:off x="1251678" y="1527858"/>
            <a:ext cx="4800600" cy="5162309"/>
          </a:xfrm>
        </p:spPr>
        <p:txBody>
          <a:bodyPr>
            <a:normAutofit lnSpcReduction="10000"/>
          </a:bodyPr>
          <a:lstStyle/>
          <a:p>
            <a:r>
              <a:rPr lang="en-US" sz="1600" dirty="0"/>
              <a:t>All agreements must be submitted through the </a:t>
            </a:r>
            <a:r>
              <a:rPr lang="en-US" sz="1600" dirty="0">
                <a:hlinkClick r:id="rId3"/>
              </a:rPr>
              <a:t>mou.oaa@morgan.edu</a:t>
            </a:r>
            <a:r>
              <a:rPr lang="en-US" sz="1600" dirty="0"/>
              <a:t> email address/google group. </a:t>
            </a:r>
          </a:p>
          <a:p>
            <a:r>
              <a:rPr lang="en-US" sz="1600" dirty="0"/>
              <a:t>Submit agreements </a:t>
            </a:r>
            <a:r>
              <a:rPr lang="en-US" sz="1600" dirty="0">
                <a:solidFill>
                  <a:schemeClr val="accent1"/>
                </a:solidFill>
              </a:rPr>
              <a:t>AT LEAST </a:t>
            </a:r>
            <a:r>
              <a:rPr lang="en-US" sz="1600" dirty="0"/>
              <a:t>60 days prior to start date. Academic Affairs nor the General Counsel can guarantee a completed/approved review of any agreement submitted at-least two weeks before the start date. </a:t>
            </a:r>
          </a:p>
          <a:p>
            <a:r>
              <a:rPr lang="en-US" sz="1600" dirty="0"/>
              <a:t>Include all paperwork relating to agreement including memo to OAA, agreement in </a:t>
            </a:r>
            <a:r>
              <a:rPr lang="en-US" sz="1600" dirty="0">
                <a:solidFill>
                  <a:schemeClr val="accent1"/>
                </a:solidFill>
              </a:rPr>
              <a:t>WORD</a:t>
            </a:r>
            <a:r>
              <a:rPr lang="en-US" sz="1600" dirty="0"/>
              <a:t> format , and SDAT verification. </a:t>
            </a:r>
            <a:r>
              <a:rPr lang="en-US" sz="1400" dirty="0"/>
              <a:t>(example slide 10)</a:t>
            </a:r>
          </a:p>
          <a:p>
            <a:r>
              <a:rPr lang="en-US" sz="1600" dirty="0"/>
              <a:t>Emails to </a:t>
            </a:r>
            <a:r>
              <a:rPr lang="en-US" sz="1600" dirty="0">
                <a:hlinkClick r:id="rId3"/>
              </a:rPr>
              <a:t>mou.oaa@morgan.edu</a:t>
            </a:r>
            <a:r>
              <a:rPr lang="en-US" sz="1600" dirty="0"/>
              <a:t> should clearly state in the body the purpose of the submission. </a:t>
            </a:r>
            <a:r>
              <a:rPr lang="en-US" sz="1200" dirty="0"/>
              <a:t>(example slide 10)</a:t>
            </a:r>
          </a:p>
          <a:p>
            <a:r>
              <a:rPr lang="en-US" sz="1600" dirty="0"/>
              <a:t>When re-submitting due to OGC edits/comments please make sure you </a:t>
            </a:r>
            <a:r>
              <a:rPr lang="en-US" sz="1600" dirty="0">
                <a:solidFill>
                  <a:schemeClr val="accent1"/>
                </a:solidFill>
              </a:rPr>
              <a:t>respond to edits/comments</a:t>
            </a:r>
            <a:r>
              <a:rPr lang="en-US" sz="1600" dirty="0"/>
              <a:t> din the OGC provided document before submitting to OAA.</a:t>
            </a:r>
          </a:p>
          <a:p>
            <a:r>
              <a:rPr lang="en-US" sz="1600" dirty="0"/>
              <a:t>All </a:t>
            </a:r>
            <a:r>
              <a:rPr lang="en-US" sz="1600" dirty="0">
                <a:solidFill>
                  <a:schemeClr val="accent1"/>
                </a:solidFill>
              </a:rPr>
              <a:t>renewals</a:t>
            </a:r>
            <a:r>
              <a:rPr lang="en-US" sz="1600" dirty="0"/>
              <a:t> MUST have current agreement included with submission.</a:t>
            </a:r>
          </a:p>
          <a:p>
            <a:endParaRPr lang="en-US" sz="1600" dirty="0"/>
          </a:p>
          <a:p>
            <a:endParaRPr lang="en-US" sz="1600" dirty="0"/>
          </a:p>
          <a:p>
            <a:endParaRPr lang="en-US" sz="1600" dirty="0"/>
          </a:p>
          <a:p>
            <a:endParaRPr lang="en-US" dirty="0"/>
          </a:p>
          <a:p>
            <a:endParaRPr lang="en-US" dirty="0"/>
          </a:p>
        </p:txBody>
      </p:sp>
      <p:graphicFrame>
        <p:nvGraphicFramePr>
          <p:cNvPr id="9" name="Content Placeholder 6">
            <a:extLst>
              <a:ext uri="{FF2B5EF4-FFF2-40B4-BE49-F238E27FC236}">
                <a16:creationId xmlns:a16="http://schemas.microsoft.com/office/drawing/2014/main" id="{D38ADF21-B559-433D-AB84-1E4062594D8C}"/>
              </a:ext>
            </a:extLst>
          </p:cNvPr>
          <p:cNvGraphicFramePr>
            <a:graphicFrameLocks noGrp="1"/>
          </p:cNvGraphicFramePr>
          <p:nvPr>
            <p:ph sz="quarter" idx="4"/>
            <p:extLst>
              <p:ext uri="{D42A27DB-BD31-4B8C-83A1-F6EECF244321}">
                <p14:modId xmlns:p14="http://schemas.microsoft.com/office/powerpoint/2010/main" val="283849869"/>
              </p:ext>
            </p:extLst>
          </p:nvPr>
        </p:nvGraphicFramePr>
        <p:xfrm>
          <a:off x="6633864" y="1689903"/>
          <a:ext cx="4800600" cy="45951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178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4070" y="229199"/>
            <a:ext cx="6092952" cy="1188720"/>
          </a:xfrm>
        </p:spPr>
        <p:txBody>
          <a:bodyPr>
            <a:normAutofit fontScale="90000"/>
          </a:bodyPr>
          <a:lstStyle/>
          <a:p>
            <a:pPr lvl="0">
              <a:spcBef>
                <a:spcPts val="700"/>
              </a:spcBef>
              <a:buClr>
                <a:srgbClr val="2A1A00"/>
              </a:buClr>
            </a:pPr>
            <a:r>
              <a:rPr lang="en-US" sz="2000" dirty="0"/>
              <a:t>SDAT Verification</a:t>
            </a:r>
            <a:br>
              <a:rPr lang="en-US" sz="2000" dirty="0"/>
            </a:br>
            <a:r>
              <a:rPr lang="en-US" sz="2000" cap="none" spc="0" dirty="0">
                <a:latin typeface="Gill Sans MT" panose="020B0502020104020203"/>
                <a:ea typeface="+mn-ea"/>
                <a:cs typeface="+mn-cs"/>
                <a:hlinkClick r:id="rId3"/>
              </a:rPr>
              <a:t>Business Entity Search</a:t>
            </a:r>
            <a:r>
              <a:rPr lang="en-US" sz="2000" cap="none" spc="0" dirty="0">
                <a:latin typeface="Gill Sans MT" panose="020B0502020104020203"/>
                <a:ea typeface="+mn-ea"/>
                <a:cs typeface="+mn-cs"/>
              </a:rPr>
              <a:t>– Maryland Business Express (Maryland.gov)</a:t>
            </a:r>
            <a:br>
              <a:rPr lang="en-US" sz="2000" cap="none" spc="0" dirty="0">
                <a:latin typeface="Gill Sans MT" panose="020B0502020104020203"/>
                <a:ea typeface="+mn-ea"/>
                <a:cs typeface="+mn-cs"/>
              </a:rPr>
            </a:br>
            <a:endParaRPr lang="en-US" sz="2000" dirty="0"/>
          </a:p>
        </p:txBody>
      </p:sp>
      <p:sp>
        <p:nvSpPr>
          <p:cNvPr id="3" name="Content Placeholder 2"/>
          <p:cNvSpPr>
            <a:spLocks noGrp="1"/>
          </p:cNvSpPr>
          <p:nvPr>
            <p:ph idx="1"/>
          </p:nvPr>
        </p:nvSpPr>
        <p:spPr>
          <a:xfrm>
            <a:off x="5754070" y="1724370"/>
            <a:ext cx="6142233" cy="3409259"/>
          </a:xfrm>
        </p:spPr>
        <p:txBody>
          <a:bodyPr>
            <a:normAutofit/>
          </a:bodyPr>
          <a:lstStyle/>
          <a:p>
            <a:r>
              <a:rPr lang="en-US" sz="2800" dirty="0"/>
              <a:t>Please submit the SDAT verification for all in-state proposed agreements.</a:t>
            </a:r>
          </a:p>
          <a:p>
            <a:r>
              <a:rPr lang="en-US" sz="2800" dirty="0"/>
              <a:t>The business </a:t>
            </a:r>
            <a:r>
              <a:rPr lang="en-US" sz="2800" b="1" u="sng" dirty="0"/>
              <a:t>must</a:t>
            </a:r>
            <a:r>
              <a:rPr lang="en-US" sz="2800" dirty="0"/>
              <a:t> be in good standing.</a:t>
            </a:r>
          </a:p>
          <a:p>
            <a:r>
              <a:rPr lang="en-US" sz="2800" dirty="0"/>
              <a:t>The address on the proposed agreement must match the SDAT registered address. (No P.O. boxes)</a:t>
            </a:r>
          </a:p>
          <a:p>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9055"/>
          <a:stretch/>
        </p:blipFill>
        <p:spPr>
          <a:xfrm>
            <a:off x="182881" y="98671"/>
            <a:ext cx="5220392" cy="2920762"/>
          </a:xfrm>
          <a:prstGeom prst="rect">
            <a:avLst/>
          </a:prstGeom>
          <a:ln w="31750" cap="sq">
            <a:solidFill>
              <a:srgbClr val="FFFFFF"/>
            </a:solidFill>
            <a:miter lim="800000"/>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54" t="1993" b="41741"/>
          <a:stretch/>
        </p:blipFill>
        <p:spPr>
          <a:xfrm>
            <a:off x="182881" y="3126861"/>
            <a:ext cx="5220392" cy="3632468"/>
          </a:xfrm>
          <a:prstGeom prst="rect">
            <a:avLst/>
          </a:prstGeom>
          <a:ln w="31750" cap="sq">
            <a:solidFill>
              <a:srgbClr val="FFFFFF"/>
            </a:solidFill>
            <a:miter lim="800000"/>
          </a:ln>
        </p:spPr>
      </p:pic>
      <p:sp>
        <p:nvSpPr>
          <p:cNvPr id="8" name="Right Arrow 7"/>
          <p:cNvSpPr/>
          <p:nvPr/>
        </p:nvSpPr>
        <p:spPr>
          <a:xfrm rot="10800000">
            <a:off x="4597589" y="5670252"/>
            <a:ext cx="296562" cy="288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a:off x="5112204" y="2550734"/>
            <a:ext cx="310978" cy="238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1481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1"/>
            <a:ext cx="10172700" cy="813486"/>
          </a:xfrm>
        </p:spPr>
        <p:txBody>
          <a:bodyPr/>
          <a:lstStyle/>
          <a:p>
            <a:r>
              <a:rPr lang="en-US" dirty="0"/>
              <a:t>Required Memo information</a:t>
            </a:r>
          </a:p>
        </p:txBody>
      </p:sp>
      <p:sp>
        <p:nvSpPr>
          <p:cNvPr id="4" name="Text Placeholder 3"/>
          <p:cNvSpPr>
            <a:spLocks noGrp="1"/>
          </p:cNvSpPr>
          <p:nvPr>
            <p:ph type="body" idx="1"/>
          </p:nvPr>
        </p:nvSpPr>
        <p:spPr>
          <a:xfrm>
            <a:off x="1257300" y="1174913"/>
            <a:ext cx="4800600" cy="632529"/>
          </a:xfrm>
        </p:spPr>
        <p:txBody>
          <a:bodyPr/>
          <a:lstStyle/>
          <a:p>
            <a:r>
              <a:rPr lang="en-US" sz="2000" dirty="0"/>
              <a:t>Required</a:t>
            </a:r>
            <a:r>
              <a:rPr lang="en-US" sz="2000" i="1" dirty="0"/>
              <a:t> </a:t>
            </a:r>
            <a:r>
              <a:rPr lang="en-US" sz="2000" dirty="0"/>
              <a:t>information</a:t>
            </a:r>
          </a:p>
        </p:txBody>
      </p:sp>
      <p:graphicFrame>
        <p:nvGraphicFramePr>
          <p:cNvPr id="13" name="Content Placeholder 4">
            <a:extLst>
              <a:ext uri="{FF2B5EF4-FFF2-40B4-BE49-F238E27FC236}">
                <a16:creationId xmlns:a16="http://schemas.microsoft.com/office/drawing/2014/main" id="{1696E98A-E19B-4B6C-AA7E-A2F4869D0A78}"/>
              </a:ext>
            </a:extLst>
          </p:cNvPr>
          <p:cNvGraphicFramePr>
            <a:graphicFrameLocks noGrp="1"/>
          </p:cNvGraphicFramePr>
          <p:nvPr>
            <p:ph sz="half" idx="2"/>
            <p:extLst>
              <p:ext uri="{D42A27DB-BD31-4B8C-83A1-F6EECF244321}">
                <p14:modId xmlns:p14="http://schemas.microsoft.com/office/powerpoint/2010/main" val="3332463322"/>
              </p:ext>
            </p:extLst>
          </p:nvPr>
        </p:nvGraphicFramePr>
        <p:xfrm>
          <a:off x="1257300" y="1988399"/>
          <a:ext cx="4800600" cy="4626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3"/>
          </p:nvPr>
        </p:nvSpPr>
        <p:spPr>
          <a:xfrm>
            <a:off x="6624828" y="1174912"/>
            <a:ext cx="4800600" cy="632529"/>
          </a:xfrm>
        </p:spPr>
        <p:txBody>
          <a:bodyPr/>
          <a:lstStyle/>
          <a:p>
            <a:r>
              <a:rPr lang="en-US" sz="2000" dirty="0"/>
              <a:t>Do not include</a:t>
            </a:r>
          </a:p>
        </p:txBody>
      </p:sp>
      <p:sp>
        <p:nvSpPr>
          <p:cNvPr id="7" name="Content Placeholder 6"/>
          <p:cNvSpPr>
            <a:spLocks noGrp="1"/>
          </p:cNvSpPr>
          <p:nvPr>
            <p:ph sz="quarter" idx="4"/>
          </p:nvPr>
        </p:nvSpPr>
        <p:spPr>
          <a:xfrm>
            <a:off x="6633864" y="1988399"/>
            <a:ext cx="4800600" cy="4626586"/>
          </a:xfrm>
        </p:spPr>
        <p:txBody>
          <a:bodyPr/>
          <a:lstStyle/>
          <a:p>
            <a:r>
              <a:rPr lang="en-US" dirty="0"/>
              <a:t>“Expedited” term unless a discussion has already taken place between the Dean and Mr. Nicholas Kovach.  Academic Affairs needs to be notified of the circumstances needed for an expedited review. </a:t>
            </a:r>
          </a:p>
          <a:p>
            <a:r>
              <a:rPr lang="en-US" dirty="0"/>
              <a:t>Back-dated or incorrect dates:</a:t>
            </a:r>
          </a:p>
          <a:p>
            <a:pPr lvl="1"/>
            <a:r>
              <a:rPr lang="en-US" dirty="0"/>
              <a:t>The OGC does not approve agreements that are back-dated from the submission date.  Agreements need to be predated for legal approval. </a:t>
            </a:r>
          </a:p>
          <a:p>
            <a:pPr lvl="1"/>
            <a:r>
              <a:rPr lang="en-US" dirty="0"/>
              <a:t>When submitting and resubmitting agreements, the memo and the agreement dates need to be updated accordingly. All dates submitted must match. </a:t>
            </a:r>
          </a:p>
          <a:p>
            <a:endParaRPr lang="en-US" dirty="0"/>
          </a:p>
        </p:txBody>
      </p:sp>
    </p:spTree>
    <p:extLst>
      <p:ext uri="{BB962C8B-B14F-4D97-AF65-F5344CB8AC3E}">
        <p14:creationId xmlns:p14="http://schemas.microsoft.com/office/powerpoint/2010/main" val="76146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483242" y="5268742"/>
            <a:ext cx="8991600" cy="1264762"/>
          </a:xfrm>
        </p:spPr>
        <p:txBody>
          <a:bodyPr vert="horz" lIns="274320" tIns="182880" rIns="274320" bIns="182880" rtlCol="0" anchor="ctr" anchorCtr="1">
            <a:normAutofit/>
          </a:bodyPr>
          <a:lstStyle/>
          <a:p>
            <a:r>
              <a:rPr lang="en-US" sz="3200" dirty="0"/>
              <a:t>Memo example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8801" y="222896"/>
            <a:ext cx="3517900" cy="4857104"/>
          </a:xfrm>
          <a:prstGeom prst="rect">
            <a:avLst/>
          </a:prstGeom>
        </p:spPr>
      </p:pic>
    </p:spTree>
    <p:extLst>
      <p:ext uri="{BB962C8B-B14F-4D97-AF65-F5344CB8AC3E}">
        <p14:creationId xmlns:p14="http://schemas.microsoft.com/office/powerpoint/2010/main" val="4377440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1330</Words>
  <Application>Microsoft Macintosh PowerPoint</Application>
  <PresentationFormat>Widescreen</PresentationFormat>
  <Paragraphs>98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Hiragino Sans W4</vt:lpstr>
      <vt:lpstr>Arial</vt:lpstr>
      <vt:lpstr>Calibri</vt:lpstr>
      <vt:lpstr>Gill Sans MT</vt:lpstr>
      <vt:lpstr>Tamil MN</vt:lpstr>
      <vt:lpstr>Wingdings</vt:lpstr>
      <vt:lpstr>Parcel</vt:lpstr>
      <vt:lpstr>MOU Guide</vt:lpstr>
      <vt:lpstr>The process</vt:lpstr>
      <vt:lpstr>Required Reviews for approval</vt:lpstr>
      <vt:lpstr>OGC Approved </vt:lpstr>
      <vt:lpstr>Ogc   not approved</vt:lpstr>
      <vt:lpstr>Submission requirements</vt:lpstr>
      <vt:lpstr>SDAT Verification Business Entity Search– Maryland Business Express (Maryland.gov) </vt:lpstr>
      <vt:lpstr>Required Memo information</vt:lpstr>
      <vt:lpstr>Memo example</vt:lpstr>
      <vt:lpstr>Submission examples</vt:lpstr>
      <vt:lpstr>Office of general council</vt:lpstr>
      <vt:lpstr>KEY FACTS</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 Guide</dc:title>
  <dc:creator>Ms. Jordyn Richardson</dc:creator>
  <cp:lastModifiedBy>Ms. Jordyn Richardson</cp:lastModifiedBy>
  <cp:revision>4</cp:revision>
  <dcterms:created xsi:type="dcterms:W3CDTF">2020-12-02T13:21:46Z</dcterms:created>
  <dcterms:modified xsi:type="dcterms:W3CDTF">2020-12-03T21:50:58Z</dcterms:modified>
</cp:coreProperties>
</file>