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8" r:id="rId2"/>
    <p:sldId id="319" r:id="rId3"/>
    <p:sldId id="320" r:id="rId4"/>
    <p:sldId id="321"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9" r:id="rId21"/>
    <p:sldId id="338" r:id="rId22"/>
    <p:sldId id="340" r:id="rId23"/>
    <p:sldId id="341" r:id="rId24"/>
    <p:sldId id="342" r:id="rId25"/>
    <p:sldId id="343" r:id="rId26"/>
    <p:sldId id="347" r:id="rId27"/>
    <p:sldId id="344" r:id="rId28"/>
    <p:sldId id="34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64444" autoAdjust="0"/>
  </p:normalViewPr>
  <p:slideViewPr>
    <p:cSldViewPr>
      <p:cViewPr varScale="1">
        <p:scale>
          <a:sx n="105" d="100"/>
          <a:sy n="105" d="100"/>
        </p:scale>
        <p:origin x="3444" y="102"/>
      </p:cViewPr>
      <p:guideLst>
        <p:guide orient="horz" pos="2160"/>
        <p:guide pos="2880"/>
      </p:guideLst>
    </p:cSldViewPr>
  </p:slideViewPr>
  <p:outlineViewPr>
    <p:cViewPr>
      <p:scale>
        <a:sx n="33" d="100"/>
        <a:sy n="33" d="100"/>
      </p:scale>
      <p:origin x="0" y="-12690"/>
    </p:cViewPr>
  </p:outlineViewPr>
  <p:notesTextViewPr>
    <p:cViewPr>
      <p:scale>
        <a:sx n="125" d="100"/>
        <a:sy n="125"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3872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The fifth and final step in planning to meet guest expectations is accomplished when the type of service is selected for delivering menu items. Service may range from moving down a cafeteria line to formally orchestrated Russian service. Whatever the selection, the ultimate goal is meeting guests’ needs. Proper planning, as shown in Table 8.2, sets the stage for enjoyable dining experience</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F0335-A469-48E4-A0B8-EAB17B3B807D}" type="slidenum">
              <a:rPr lang="en-US" altLang="en-US" sz="1200"/>
              <a:pPr/>
              <a:t>12</a:t>
            </a:fld>
            <a:endParaRPr lang="en-US" altLang="en-US" sz="1200"/>
          </a:p>
        </p:txBody>
      </p:sp>
    </p:spTree>
    <p:extLst>
      <p:ext uri="{BB962C8B-B14F-4D97-AF65-F5344CB8AC3E}">
        <p14:creationId xmlns:p14="http://schemas.microsoft.com/office/powerpoint/2010/main" val="14346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Developing menus and having the right equipment, ingredients, and talent to produce these items is only the beginning of a successful foodservice operation. Just like the conductor of an orchestra who brings a musical score to life, F&amp;B managers bring menus to life.</a:t>
            </a:r>
          </a:p>
          <a:p>
            <a:pPr marL="171450" indent="-171450">
              <a:buFontTx/>
              <a:buChar char="-"/>
            </a:pPr>
            <a:r>
              <a:rPr lang="en-US" altLang="en-US" b="1" dirty="0">
                <a:ea typeface="ＭＳ Ｐゴシック" panose="020B0600070205080204" pitchFamily="34" charset="-128"/>
              </a:rPr>
              <a:t>The brigade system, developed by Escoffier, was designed to make this task possible. Under this system, each position has a station (assigned workplace) and clear-cut responsibilities. </a:t>
            </a:r>
            <a:r>
              <a:rPr lang="en-US" altLang="en-US" dirty="0">
                <a:ea typeface="ＭＳ Ｐゴシック" panose="020B0600070205080204" pitchFamily="34" charset="-128"/>
              </a:rPr>
              <a:t>For example, one station in the kitchen makes all of the stocks and reductions needed for the bases of soups and sauces instead of having each station make its own. Although the brigade systems were originally designed for use in fine-dining establishments, they are flexible and can be modified for use in any size or style of foodservice operation and, even with new innovations, are still used today</a:t>
            </a:r>
          </a:p>
          <a:p>
            <a:pPr marL="171450" indent="-171450">
              <a:buFontTx/>
              <a:buChar char="-"/>
            </a:pPr>
            <a:r>
              <a:rPr lang="en-US" altLang="en-US" dirty="0">
                <a:ea typeface="ＭＳ Ｐゴシック" panose="020B0600070205080204" pitchFamily="34" charset="-128"/>
              </a:rPr>
              <a:t> Professionally planned menus, a properly designed and equipped kitchen, well-trained employees, and effective preparation and production systems make up the basic ingredients for delivering high-quality food and service. However, it takes more. A dedicated team constantly striving to balance the rhythm, timing, and flow of pro-duction and service delivery adds the final ingredients that bring the dining experience to life. </a:t>
            </a:r>
            <a:r>
              <a:rPr lang="en-US" altLang="en-US" b="1" dirty="0">
                <a:ea typeface="ＭＳ Ｐゴシック" panose="020B0600070205080204" pitchFamily="34" charset="-128"/>
              </a:rPr>
              <a:t>Rhythm is the coordination of each required task and activity</a:t>
            </a:r>
            <a:r>
              <a:rPr lang="en-US" altLang="en-US" dirty="0">
                <a:ea typeface="ＭＳ Ｐゴシック" panose="020B0600070205080204" pitchFamily="34" charset="-128"/>
              </a:rPr>
              <a:t>. To achieve this balance, managers must focus on being team leaders or coaches for their employees and move away from the authoritarian approach that has been traditionally used by foodservice managers.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D627AD-4EAA-497F-B4F9-C4F4EBA8DCD6}" type="slidenum">
              <a:rPr lang="en-US" altLang="en-US" sz="1200"/>
              <a:pPr/>
              <a:t>14</a:t>
            </a:fld>
            <a:endParaRPr lang="en-US" altLang="en-US" sz="1200"/>
          </a:p>
        </p:txBody>
      </p:sp>
    </p:spTree>
    <p:extLst>
      <p:ext uri="{BB962C8B-B14F-4D97-AF65-F5344CB8AC3E}">
        <p14:creationId xmlns:p14="http://schemas.microsoft.com/office/powerpoint/2010/main" val="204687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 Rhythm is the coordination of each required task and activity. </a:t>
            </a:r>
          </a:p>
          <a:p>
            <a:pPr marL="171450" indent="-171450">
              <a:buFontTx/>
              <a:buChar char="-"/>
            </a:pPr>
            <a:r>
              <a:rPr lang="en-US" altLang="en-US" dirty="0">
                <a:ea typeface="ＭＳ Ｐゴシック" panose="020B0600070205080204" pitchFamily="34" charset="-128"/>
              </a:rPr>
              <a:t>• Timing is the sequencing of each task and activity to produce desired results. •</a:t>
            </a:r>
          </a:p>
          <a:p>
            <a:pPr marL="171450" indent="-171450">
              <a:buFontTx/>
              <a:buChar char="-"/>
            </a:pPr>
            <a:r>
              <a:rPr lang="en-US" altLang="en-US" dirty="0">
                <a:ea typeface="ＭＳ Ｐゴシック" panose="020B0600070205080204" pitchFamily="34" charset="-128"/>
              </a:rPr>
              <a:t> Flow is the combination of rhythm and timing resulting in a smooth, efficient operation.</a:t>
            </a:r>
          </a:p>
          <a:p>
            <a:r>
              <a:rPr lang="en-US" altLang="en-US" dirty="0">
                <a:ea typeface="ＭＳ Ｐゴシック" panose="020B0600070205080204" pitchFamily="34" charset="-128"/>
              </a:rPr>
              <a:t>To understand the importance of rhythm, timing, and flow, imagine the follow-</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setting. You and your friend have just been seated and presented with menus in a full-service American-style restaurant. The typical sequence of courses in this style of restaurant would be appetizer, soup, salad, entrée, and dessert. As you review the menu, you look around and notice that the dining room is full, and there are customers still waiting to be seated. You see a busser (back waiter) mov-</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a high chair toward a table; the captain (host/hostess) reseating guests who did not like their table; a server (front waiter) stopping to answer a guest’s question; and you just heard the captain take a special request from the guests at the table next to you. While you are watching all of these activities your water glasses have been filled, and your waiter has already taken and served your drink orders.</a:t>
            </a:r>
          </a:p>
          <a:p>
            <a:r>
              <a:rPr lang="en-US" altLang="en-US" dirty="0">
                <a:ea typeface="ＭＳ Ｐゴシック" panose="020B0600070205080204" pitchFamily="34" charset="-128"/>
              </a:rPr>
              <a:t>When your server takes your orders, you notice that each appetizer and entrée will have to be prepared differently. The shrimp cocktail and the mozzarella cheese sticks, just like the grilled salmon and the fettuccini Alfredo, will all come from different stations in the kitchen. Your server passes through the kitchen doors and you hear a muffled burst of activity before the doors quickly close. When the rhythm, timing, and flow of all of these activities occur as planned, the dining experience can be as </a:t>
            </a:r>
            <a:r>
              <a:rPr lang="en-US" altLang="en-US" dirty="0" err="1">
                <a:ea typeface="ＭＳ Ｐゴシック" panose="020B0600070205080204" pitchFamily="34" charset="-128"/>
              </a:rPr>
              <a:t>pleasur</a:t>
            </a:r>
            <a:r>
              <a:rPr lang="en-US" altLang="en-US" dirty="0">
                <a:ea typeface="ＭＳ Ｐゴシック" panose="020B0600070205080204" pitchFamily="34" charset="-128"/>
              </a:rPr>
              <a:t>-able as listening to a well-rehearsed symphony. Bon </a:t>
            </a:r>
            <a:r>
              <a:rPr lang="en-US" altLang="en-US" dirty="0" err="1">
                <a:ea typeface="ＭＳ Ｐゴシック" panose="020B0600070205080204" pitchFamily="34" charset="-128"/>
              </a:rPr>
              <a:t>appetit</a:t>
            </a:r>
            <a:r>
              <a:rPr lang="en-US" altLang="en-US" dirty="0">
                <a:ea typeface="ＭＳ Ｐゴシック" panose="020B0600070205080204" pitchFamily="34" charset="-128"/>
              </a:rPr>
              <a: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104390-C23A-427D-A654-6477578DA2B1}" type="slidenum">
              <a:rPr lang="en-US" altLang="en-US" sz="1200"/>
              <a:pPr/>
              <a:t>15</a:t>
            </a:fld>
            <a:endParaRPr lang="en-US" altLang="en-US" sz="1200"/>
          </a:p>
        </p:txBody>
      </p:sp>
    </p:spTree>
    <p:extLst>
      <p:ext uri="{BB962C8B-B14F-4D97-AF65-F5344CB8AC3E}">
        <p14:creationId xmlns:p14="http://schemas.microsoft.com/office/powerpoint/2010/main" val="412919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E3228C-50FC-49CF-AA9A-AC4066D11742}" type="slidenum">
              <a:rPr lang="en-US" altLang="en-US" sz="1200"/>
              <a:pPr/>
              <a:t>16</a:t>
            </a:fld>
            <a:endParaRPr lang="en-US" altLang="en-US" sz="1200"/>
          </a:p>
        </p:txBody>
      </p:sp>
    </p:spTree>
    <p:extLst>
      <p:ext uri="{BB962C8B-B14F-4D97-AF65-F5344CB8AC3E}">
        <p14:creationId xmlns:p14="http://schemas.microsoft.com/office/powerpoint/2010/main" val="403940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Creating a desired public image and defining their place in the market. F&amp;B operations can have a significant impact on a property’s image in the marketplace by serving as a center for community groups and organizations, causing the prop-</a:t>
            </a:r>
            <a:r>
              <a:rPr lang="en-US" altLang="en-US" dirty="0" err="1">
                <a:ea typeface="ＭＳ Ｐゴシック" panose="020B0600070205080204" pitchFamily="34" charset="-128"/>
              </a:rPr>
              <a:t>erty</a:t>
            </a:r>
            <a:r>
              <a:rPr lang="en-US" altLang="en-US" dirty="0">
                <a:ea typeface="ＭＳ Ｐゴシック" panose="020B0600070205080204" pitchFamily="34" charset="-128"/>
              </a:rPr>
              <a:t> to be perceived as a point of pride in the community.</a:t>
            </a:r>
          </a:p>
          <a:p>
            <a:r>
              <a:rPr lang="en-US" altLang="en-US" dirty="0">
                <a:ea typeface="ＭＳ Ｐゴシック" panose="020B0600070205080204" pitchFamily="34" charset="-128"/>
              </a:rPr>
              <a:t>• Attracting desired business. F&amp;B operations can be used to add quality or value to a property’s overall image by attracting individuals such as travel agents, tour operators, and meeting planners who influence travel decisions. These operations are often used to attract group business by discounting F&amp;B items, which adds value to the total meeting package and obviates the need to discount sleeping room prices. Actions like this can increase overall profitability because rooms have a greater contribution margin than does F&amp;B.</a:t>
            </a:r>
          </a:p>
          <a:p>
            <a:r>
              <a:rPr lang="en-US" altLang="en-US" dirty="0">
                <a:ea typeface="ＭＳ Ｐゴシック" panose="020B0600070205080204" pitchFamily="34" charset="-128"/>
              </a:rPr>
              <a:t>• Creating new business opportunities. By producing events, a property can use F&amp;B operations to create new business opportunities. Wine tastings, celebrations, theme dinners, balls, brunches, and other combinations of food, beverage, and entertainment often entice people to visit a property. Once there, they may stay longer to enjoy the guest rooms, restaurants, lounges, pools, spas, and golf and tennis facilities. These marketing strategies can be especially effective for </a:t>
            </a:r>
            <a:r>
              <a:rPr lang="en-US" altLang="en-US" dirty="0" err="1">
                <a:ea typeface="ＭＳ Ｐゴシック" panose="020B0600070205080204" pitchFamily="34" charset="-128"/>
              </a:rPr>
              <a:t>generat-ing</a:t>
            </a:r>
            <a:r>
              <a:rPr lang="en-US" altLang="en-US" dirty="0">
                <a:ea typeface="ＭＳ Ｐゴシック" panose="020B0600070205080204" pitchFamily="34" charset="-128"/>
              </a:rPr>
              <a:t> business during shoulder season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2F7D3E-90D2-4258-A987-BE19AB793505}" type="slidenum">
              <a:rPr lang="en-US" altLang="en-US" sz="1200"/>
              <a:pPr/>
              <a:t>17</a:t>
            </a:fld>
            <a:endParaRPr lang="en-US" altLang="en-US" sz="1200"/>
          </a:p>
        </p:txBody>
      </p:sp>
    </p:spTree>
    <p:extLst>
      <p:ext uri="{BB962C8B-B14F-4D97-AF65-F5344CB8AC3E}">
        <p14:creationId xmlns:p14="http://schemas.microsoft.com/office/powerpoint/2010/main" val="308489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 Whether it’s providing breakfast, lunch, dinner, or refreshment breaks for groups, foodservice teams must be prepared to meet their needs and budgets flexibly. There are a variety of facilities either specifically designed for banquets or that can be easily converted to meet catering needs. Most large hotels and resorts and many smaller properties have multipurpose rooms that can be used for both meetings and food functions, and convention centers and even sports arenas can be converted to feed tens of thousands of guests. The task of planning, setting up, and serving these functions falls in the capable hands of catering (also called banquet) managers and their supporting service teams.</a:t>
            </a:r>
          </a:p>
          <a:p>
            <a:r>
              <a:rPr lang="en-US" altLang="en-US" dirty="0">
                <a:ea typeface="ＭＳ Ｐゴシック" panose="020B0600070205080204" pitchFamily="34" charset="-128"/>
              </a:rPr>
              <a:t>- Catering sales managers work with clients to discover their needs for such things as meeting and exhibit space as well as F&amp;B requirements. These requirements are then described in great detail for internal use for kitchen and service employees on a catering contract or </a:t>
            </a:r>
            <a:r>
              <a:rPr lang="en-US" altLang="en-US" b="1" dirty="0">
                <a:ea typeface="ＭＳ Ｐゴシック" panose="020B0600070205080204" pitchFamily="34" charset="-128"/>
              </a:rPr>
              <a:t>banquet event order (BEO) form. The BEO serves as an internal form of communication that provides specific timing and instructions for the banquet service team to meet guest expectations. </a:t>
            </a:r>
            <a:r>
              <a:rPr lang="en-US" altLang="en-US" dirty="0">
                <a:ea typeface="ＭＳ Ｐゴシック" panose="020B0600070205080204" pitchFamily="34" charset="-128"/>
              </a:rPr>
              <a:t>This level of detail becomes especially important when dealing with groups requiring a variety of services over multiple days. For example, at a four-day conference, meeting goers will likely be served breakfasts, lunches, dinners, refreshment breaks, and cocktail parties. These may range from a formal dinner-dance banquet to a self-service continental breakfast.</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E1C4A6-2708-4875-A4A5-FBD0E1F2134D}" type="slidenum">
              <a:rPr lang="en-US" altLang="en-US" sz="1200"/>
              <a:pPr/>
              <a:t>18</a:t>
            </a:fld>
            <a:endParaRPr lang="en-US" altLang="en-US" sz="1200"/>
          </a:p>
        </p:txBody>
      </p:sp>
    </p:spTree>
    <p:extLst>
      <p:ext uri="{BB962C8B-B14F-4D97-AF65-F5344CB8AC3E}">
        <p14:creationId xmlns:p14="http://schemas.microsoft.com/office/powerpoint/2010/main" val="321416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Due to high competition and low profit margins, the failure rate for restaurants is 60%.</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EFEE80-E528-402F-A15B-7E85C348B0AC}" type="slidenum">
              <a:rPr lang="en-US" altLang="en-US" sz="1200"/>
              <a:pPr/>
              <a:t>19</a:t>
            </a:fld>
            <a:endParaRPr lang="en-US" altLang="en-US" sz="1200"/>
          </a:p>
        </p:txBody>
      </p:sp>
    </p:spTree>
    <p:extLst>
      <p:ext uri="{BB962C8B-B14F-4D97-AF65-F5344CB8AC3E}">
        <p14:creationId xmlns:p14="http://schemas.microsoft.com/office/powerpoint/2010/main" val="355077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Common benchmarks used to measure performance in food service operations include sales per seat, sales per employee, daily seat turnover (NOT employee turnover).</a:t>
            </a:r>
          </a:p>
          <a:p>
            <a:pPr marL="171450" indent="-171450">
              <a:buFontTx/>
              <a:buChar char="-"/>
            </a:pPr>
            <a:r>
              <a:rPr lang="en-US" altLang="en-US" b="1" dirty="0">
                <a:ea typeface="ＭＳ Ｐゴシック" panose="020B0600070205080204" pitchFamily="34" charset="-128"/>
              </a:rPr>
              <a:t>In the restaurant industry, the number one customer demand is “quality”.</a:t>
            </a:r>
          </a:p>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22DCF7-4D9C-4E90-BB9B-13544520440B}" type="slidenum">
              <a:rPr lang="en-US" altLang="en-US" sz="1200"/>
              <a:pPr/>
              <a:t>21</a:t>
            </a:fld>
            <a:endParaRPr lang="en-US" altLang="en-US" sz="1200"/>
          </a:p>
        </p:txBody>
      </p:sp>
    </p:spTree>
    <p:extLst>
      <p:ext uri="{BB962C8B-B14F-4D97-AF65-F5344CB8AC3E}">
        <p14:creationId xmlns:p14="http://schemas.microsoft.com/office/powerpoint/2010/main" val="1908897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C3525D-1BE8-4948-9FB4-218452CD8D14}" type="slidenum">
              <a:rPr lang="en-US" altLang="en-US" sz="1200"/>
              <a:pPr/>
              <a:t>22</a:t>
            </a:fld>
            <a:endParaRPr lang="en-US" altLang="en-US" sz="1200"/>
          </a:p>
        </p:txBody>
      </p:sp>
    </p:spTree>
    <p:extLst>
      <p:ext uri="{BB962C8B-B14F-4D97-AF65-F5344CB8AC3E}">
        <p14:creationId xmlns:p14="http://schemas.microsoft.com/office/powerpoint/2010/main" val="247738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Some of the more common performance measures that are used to evaluate per-</a:t>
            </a:r>
            <a:r>
              <a:rPr lang="en-US" altLang="en-US" dirty="0" err="1">
                <a:ea typeface="ＭＳ Ｐゴシック" panose="020B0600070205080204" pitchFamily="34" charset="-128"/>
              </a:rPr>
              <a:t>formance</a:t>
            </a:r>
            <a:r>
              <a:rPr lang="en-US" altLang="en-US" dirty="0">
                <a:ea typeface="ＭＳ Ｐゴシック" panose="020B0600070205080204" pitchFamily="34" charset="-128"/>
              </a:rPr>
              <a:t> in foodservice operations include sales per seat, sales per employee, and the number of times a seat or table turns over in one day. In the search for increased rev-</a:t>
            </a:r>
            <a:r>
              <a:rPr lang="en-US" altLang="en-US" dirty="0" err="1">
                <a:ea typeface="ＭＳ Ｐゴシック" panose="020B0600070205080204" pitchFamily="34" charset="-128"/>
              </a:rPr>
              <a:t>enues</a:t>
            </a:r>
            <a:r>
              <a:rPr lang="en-US" altLang="en-US" dirty="0">
                <a:ea typeface="ＭＳ Ｐゴシック" panose="020B0600070205080204" pitchFamily="34" charset="-128"/>
              </a:rPr>
              <a:t>, restaurant operators may seek to increase table turns during peak periods by speeding up the meal’s pace. </a:t>
            </a:r>
            <a:r>
              <a:rPr lang="en-US" altLang="en-US">
                <a:ea typeface="ＭＳ Ｐゴシック" panose="020B0600070205080204" pitchFamily="34" charset="-128"/>
              </a:rPr>
              <a:t>However, this seemingly appealing approach should be considered cautiously as research shows that excessive speed may make customers feel rushed and hence guest satisfaction may be diminished.</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BB9A5F-A4C3-4385-84BC-49A867C2C101}" type="slidenum">
              <a:rPr lang="en-US" altLang="en-US" sz="1200"/>
              <a:pPr/>
              <a:t>23</a:t>
            </a:fld>
            <a:endParaRPr lang="en-US" altLang="en-US" sz="1200"/>
          </a:p>
        </p:txBody>
      </p:sp>
    </p:spTree>
    <p:extLst>
      <p:ext uri="{BB962C8B-B14F-4D97-AF65-F5344CB8AC3E}">
        <p14:creationId xmlns:p14="http://schemas.microsoft.com/office/powerpoint/2010/main" val="8978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075924-D7B5-4393-B96A-EE06457553A6}" type="slidenum">
              <a:rPr lang="en-US" altLang="en-US" sz="1200"/>
              <a:pPr/>
              <a:t>2</a:t>
            </a:fld>
            <a:endParaRPr lang="en-US" altLang="en-US" sz="1200"/>
          </a:p>
        </p:txBody>
      </p:sp>
    </p:spTree>
    <p:extLst>
      <p:ext uri="{BB962C8B-B14F-4D97-AF65-F5344CB8AC3E}">
        <p14:creationId xmlns:p14="http://schemas.microsoft.com/office/powerpoint/2010/main" val="342739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D63440-7BC0-45E0-9CC7-5E7238EC0DEA}" type="slidenum">
              <a:rPr lang="en-US" altLang="en-US" sz="1200"/>
              <a:pPr/>
              <a:t>25</a:t>
            </a:fld>
            <a:endParaRPr lang="en-US" altLang="en-US" sz="1200"/>
          </a:p>
        </p:txBody>
      </p:sp>
    </p:spTree>
    <p:extLst>
      <p:ext uri="{BB962C8B-B14F-4D97-AF65-F5344CB8AC3E}">
        <p14:creationId xmlns:p14="http://schemas.microsoft.com/office/powerpoint/2010/main" val="28832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D63440-7BC0-45E0-9CC7-5E7238EC0DEA}" type="slidenum">
              <a:rPr lang="en-US" altLang="en-US" sz="1200"/>
              <a:pPr/>
              <a:t>26</a:t>
            </a:fld>
            <a:endParaRPr lang="en-US" altLang="en-US" sz="1200"/>
          </a:p>
        </p:txBody>
      </p:sp>
    </p:spTree>
    <p:extLst>
      <p:ext uri="{BB962C8B-B14F-4D97-AF65-F5344CB8AC3E}">
        <p14:creationId xmlns:p14="http://schemas.microsoft.com/office/powerpoint/2010/main" val="269728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0" dirty="0">
                <a:solidFill>
                  <a:srgbClr val="202124"/>
                </a:solidFill>
                <a:effectLst/>
                <a:latin typeface="Roboto"/>
              </a:rPr>
              <a:t>Negligence</a:t>
            </a:r>
            <a:r>
              <a:rPr lang="en-US" b="0" i="0" dirty="0">
                <a:solidFill>
                  <a:srgbClr val="202124"/>
                </a:solidFill>
                <a:effectLst/>
                <a:latin typeface="Roboto"/>
              </a:rPr>
              <a:t> (Lat. </a:t>
            </a:r>
            <a:r>
              <a:rPr lang="en-US" b="0" i="0" dirty="0" err="1">
                <a:solidFill>
                  <a:srgbClr val="202124"/>
                </a:solidFill>
                <a:effectLst/>
                <a:latin typeface="Roboto"/>
              </a:rPr>
              <a:t>negligentia</a:t>
            </a:r>
            <a:r>
              <a:rPr lang="en-US" b="0" i="0" dirty="0">
                <a:solidFill>
                  <a:srgbClr val="202124"/>
                </a:solidFill>
                <a:effectLst/>
                <a:latin typeface="Roboto"/>
              </a:rPr>
              <a:t>) is a failure to exercise appropriate and/or ethical ruled care expected to be exercised amongst specified circumstances. </a:t>
            </a:r>
            <a:r>
              <a:rPr lang="en-US" b="0" i="0">
                <a:solidFill>
                  <a:srgbClr val="202124"/>
                </a:solidFill>
                <a:effectLst/>
                <a:latin typeface="Roboto"/>
              </a:rPr>
              <a:t>The area of tort law known as </a:t>
            </a:r>
            <a:r>
              <a:rPr lang="en-US" b="1" i="0">
                <a:solidFill>
                  <a:srgbClr val="202124"/>
                </a:solidFill>
                <a:effectLst/>
                <a:latin typeface="Roboto"/>
              </a:rPr>
              <a:t>negligence</a:t>
            </a:r>
            <a:r>
              <a:rPr lang="en-US" b="0" i="0">
                <a:solidFill>
                  <a:srgbClr val="202124"/>
                </a:solidFill>
                <a:effectLst/>
                <a:latin typeface="Roboto"/>
              </a:rPr>
              <a:t> involves harm caused by failing to act as a form of carelessness possibly with extenuating circumstances.</a:t>
            </a:r>
            <a:endParaRPr lang="en-US" altLang="en-US">
              <a:ea typeface="ＭＳ Ｐゴシック" panose="020B0600070205080204"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D7723F-06E7-464C-A7C3-A63231FB80E1}" type="slidenum">
              <a:rPr lang="en-US" altLang="en-US" sz="1200"/>
              <a:pPr/>
              <a:t>27</a:t>
            </a:fld>
            <a:endParaRPr lang="en-US" altLang="en-US" sz="1200"/>
          </a:p>
        </p:txBody>
      </p:sp>
    </p:spTree>
    <p:extLst>
      <p:ext uri="{BB962C8B-B14F-4D97-AF65-F5344CB8AC3E}">
        <p14:creationId xmlns:p14="http://schemas.microsoft.com/office/powerpoint/2010/main" val="181564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11EBAC-F5E2-4FB6-A143-F55F08BBD237}" type="slidenum">
              <a:rPr lang="en-US" altLang="en-US" sz="1200"/>
              <a:pPr/>
              <a:t>28</a:t>
            </a:fld>
            <a:endParaRPr lang="en-US" altLang="en-US" sz="1200"/>
          </a:p>
        </p:txBody>
      </p:sp>
    </p:spTree>
    <p:extLst>
      <p:ext uri="{BB962C8B-B14F-4D97-AF65-F5344CB8AC3E}">
        <p14:creationId xmlns:p14="http://schemas.microsoft.com/office/powerpoint/2010/main" val="302958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647038-3853-4F5E-AD64-B874C8A67B31}" type="slidenum">
              <a:rPr lang="en-US" altLang="en-US" sz="1200"/>
              <a:pPr/>
              <a:t>3</a:t>
            </a:fld>
            <a:endParaRPr lang="en-US" altLang="en-US" sz="1200"/>
          </a:p>
        </p:txBody>
      </p:sp>
    </p:spTree>
    <p:extLst>
      <p:ext uri="{BB962C8B-B14F-4D97-AF65-F5344CB8AC3E}">
        <p14:creationId xmlns:p14="http://schemas.microsoft.com/office/powerpoint/2010/main" val="19164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Foods and beverages are not only instrumental in filling a number of basic human needs, but they also fill special tourism needs.</a:t>
            </a:r>
          </a:p>
          <a:p>
            <a:pPr marL="171450" indent="-171450">
              <a:buFontTx/>
              <a:buChar char="-"/>
            </a:pPr>
            <a:r>
              <a:rPr lang="en-US" altLang="en-US" dirty="0">
                <a:ea typeface="ＭＳ Ｐゴシック" panose="020B0600070205080204" pitchFamily="34" charset="-128"/>
              </a:rPr>
              <a:t>Culinary tours have recently emerged as a significant component of the overall tourism industry. Research has shown that culinary tourists, those who travel to participate in cooking classes, dine out in unique locations, sample wines, and attend food festivals and farmers’ markets, are younger, better educated, and more affluent than other travelers.</a:t>
            </a:r>
          </a:p>
          <a:p>
            <a:pPr marL="171450" indent="-171450">
              <a:buFontTx/>
              <a:buChar char="-"/>
            </a:pPr>
            <a:r>
              <a:rPr lang="en-US" altLang="en-US" dirty="0">
                <a:ea typeface="ＭＳ Ｐゴシック" panose="020B0600070205080204" pitchFamily="34" charset="-128"/>
              </a:rPr>
              <a:t>Tourists provide an important source of revenue to many, but not all, foodservice operations. “Roughly half of all travelers report that they dine out when they travel, and that doing so is the most important activity planned after tourists arrive at a des-</a:t>
            </a:r>
            <a:r>
              <a:rPr lang="en-US" altLang="en-US" dirty="0" err="1">
                <a:ea typeface="ＭＳ Ｐゴシック" panose="020B0600070205080204" pitchFamily="34" charset="-128"/>
              </a:rPr>
              <a:t>tination</a:t>
            </a:r>
            <a:r>
              <a:rPr lang="en-US" altLang="en-US" dirty="0">
                <a:ea typeface="ＭＳ Ｐゴシック" panose="020B0600070205080204" pitchFamily="34" charset="-128"/>
              </a:rPr>
              <a:t>.</a:t>
            </a:r>
          </a:p>
          <a:p>
            <a:pPr marL="171450" indent="-171450">
              <a:buFontTx/>
              <a:buChar char="-"/>
            </a:pPr>
            <a:r>
              <a:rPr lang="en-US" altLang="en-US" dirty="0">
                <a:ea typeface="ＭＳ Ｐゴシック" panose="020B0600070205080204" pitchFamily="34" charset="-128"/>
              </a:rPr>
              <a:t>Because F&amp;B experiences are very personal, the thought of pleasing all these different tastes may seem like a difficult task. What may be pleasing and desirable to you may be completely unappealing to someone else. The good news is that there are fundamentals that can be followed to provide successful F&amp;B services. In this chapter, you will learn about these principles as well as some of the marketing, management, and financial decisions that combine to create the dynamic and fast-paced working environment of F&amp;B operations.</a:t>
            </a:r>
          </a:p>
          <a:p>
            <a:pPr marL="171450" indent="-171450">
              <a:buFontTx/>
              <a:buChar char="-"/>
            </a:pPr>
            <a:endParaRPr lang="en-US" altLang="en-US" dirty="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9FF5E7-FD1F-455D-808D-68D4265A4583}" type="slidenum">
              <a:rPr lang="en-US" altLang="en-US" sz="1200"/>
              <a:pPr/>
              <a:t>4</a:t>
            </a:fld>
            <a:endParaRPr lang="en-US" altLang="en-US" sz="1200"/>
          </a:p>
        </p:txBody>
      </p:sp>
    </p:spTree>
    <p:extLst>
      <p:ext uri="{BB962C8B-B14F-4D97-AF65-F5344CB8AC3E}">
        <p14:creationId xmlns:p14="http://schemas.microsoft.com/office/powerpoint/2010/main" val="50119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We can trace the most important influences on the development of foods and beverages to travel experiences and innovations in science and technology. Throughout history, travel has introduced visitors to new tastes, and these discoveries continue today. </a:t>
            </a:r>
          </a:p>
          <a:p>
            <a:pPr marL="171450" indent="-171450">
              <a:buFontTx/>
              <a:buChar char="-"/>
            </a:pPr>
            <a:r>
              <a:rPr lang="en-US" altLang="en-US" dirty="0">
                <a:ea typeface="ＭＳ Ｐゴシック" panose="020B0600070205080204" pitchFamily="34" charset="-128"/>
              </a:rPr>
              <a:t>The quest to explore and conquer new lands that encouraged early travel also led to the spread of different F&amp;B offerings. The importance of foods and beverages to the development of travel and tourism can be seen all the way from the expansion and conquests of the Greek and Roman Empires to the travels of Marco Polo.</a:t>
            </a:r>
          </a:p>
          <a:p>
            <a:pPr marL="171450" indent="-171450">
              <a:buFontTx/>
              <a:buChar char="-"/>
            </a:pPr>
            <a:r>
              <a:rPr lang="en-US" altLang="en-US" dirty="0">
                <a:ea typeface="ＭＳ Ｐゴシック" panose="020B0600070205080204" pitchFamily="34" charset="-128"/>
              </a:rPr>
              <a:t>The Greeks brought home food-related “treasures” from their travels in Egypt, Persia, Babylon, and India. These culinary treasures were later passed on to the Romans. In fact, at the height of the Roman Empire, the typical Roman cook was a male slave brought from overthrown Greece, where cooking skills and cuisine were highly developed. </a:t>
            </a:r>
            <a:r>
              <a:rPr lang="en-US" altLang="en-US" b="1" dirty="0">
                <a:ea typeface="ＭＳ Ｐゴシック" panose="020B0600070205080204" pitchFamily="34" charset="-128"/>
              </a:rPr>
              <a:t>The Romans’ appetites for pleasurable indulgences placed these cooks in high demand and raised the status of cooking to an art form. </a:t>
            </a:r>
          </a:p>
          <a:p>
            <a:pPr marL="171450" indent="-171450">
              <a:buFontTx/>
              <a:buChar char="-"/>
            </a:pPr>
            <a:r>
              <a:rPr lang="en-US" altLang="en-US" dirty="0">
                <a:ea typeface="ＭＳ Ｐゴシック" panose="020B0600070205080204" pitchFamily="34" charset="-128"/>
              </a:rPr>
              <a:t>As the world moved into the so-called Dark Ages, travel began to diminish. The art of cooking, however, was preserved during this period because most of the rich cooking styles and the books that discussed foods and beverages were guarded in monasteries.</a:t>
            </a:r>
          </a:p>
          <a:p>
            <a:pPr marL="171450" indent="-171450">
              <a:buFontTx/>
              <a:buChar char="-"/>
            </a:pPr>
            <a:r>
              <a:rPr lang="en-US" altLang="en-US" dirty="0">
                <a:ea typeface="ＭＳ Ｐゴシック" panose="020B0600070205080204" pitchFamily="34" charset="-128"/>
              </a:rPr>
              <a:t>As Europeans began to travel to the Americas and West Indies, they returned with many native foods from those regions such as chocolate, chilies, beans, corn, tomatoes, and potatoes. Some of these items were initially avoided and treated with suspicion because they looked different and were often regarded as poisonous. </a:t>
            </a:r>
          </a:p>
          <a:p>
            <a:pPr marL="171450" indent="-171450">
              <a:buFontTx/>
              <a:buChar char="-"/>
            </a:pPr>
            <a:r>
              <a:rPr lang="en-US" altLang="en-US" b="1" dirty="0">
                <a:ea typeface="ＭＳ Ｐゴシック" panose="020B0600070205080204" pitchFamily="34" charset="-128"/>
              </a:rPr>
              <a:t>Creating the foods we enjoy involves a combination of technology, science, and a great deal of culinary and service talent.</a:t>
            </a:r>
          </a:p>
          <a:p>
            <a:pPr marL="171450" indent="-171450">
              <a:buFontTx/>
              <a:buChar char="-"/>
            </a:pPr>
            <a:r>
              <a:rPr lang="en-US" altLang="en-US" b="1" dirty="0">
                <a:ea typeface="ＭＳ Ｐゴシック" panose="020B0600070205080204" pitchFamily="34" charset="-128"/>
              </a:rPr>
              <a:t>Once people began emigrating from Europe to the “New Worlds” of North America, they brought along their favorite drinks, breads, desserts, herbs, spices, and fruits. These old favorites were combined with new foods, creating distinctive regional cuisines from New England clam chowder to hominy grits. Now, in the 21st century, the majority of people in industrialized countries can afford to travel for pleasure and, through tourism, enjoy new foods and dining experiences.</a:t>
            </a:r>
          </a:p>
          <a:p>
            <a:pPr marL="171450" indent="-171450">
              <a:buFontTx/>
              <a:buChar char="-"/>
            </a:pPr>
            <a:r>
              <a:rPr lang="en-US" altLang="en-US" b="0" dirty="0">
                <a:ea typeface="ＭＳ Ｐゴシック" panose="020B0600070205080204" pitchFamily="34" charset="-128"/>
              </a:rPr>
              <a:t>In the same way that travel has driven their development, foods and beverages now drive many travel choices, especially food-themed travel choices. F&amp;B events attract tourists in increasing numbers to resorts, festivals, theme parks, casinos, and many other destinations.</a:t>
            </a:r>
          </a:p>
          <a:p>
            <a:pPr marL="171450" indent="-171450">
              <a:buFontTx/>
              <a:buChar char="-"/>
            </a:pPr>
            <a:r>
              <a:rPr lang="en-US" altLang="en-US" b="0" dirty="0">
                <a:ea typeface="ＭＳ Ｐゴシック" panose="020B0600070205080204" pitchFamily="34" charset="-128"/>
              </a:rPr>
              <a:t>Now more than ever before, F&amp;B professionals can deliver on the promise “your wish is my command.”</a:t>
            </a:r>
          </a:p>
          <a:p>
            <a:pPr marL="171450" indent="-171450">
              <a:buFontTx/>
              <a:buChar char="-"/>
            </a:pPr>
            <a:r>
              <a:rPr lang="en-US" altLang="en-US" b="0" dirty="0">
                <a:ea typeface="ＭＳ Ｐゴシック" panose="020B0600070205080204" pitchFamily="34" charset="-128"/>
              </a:rPr>
              <a:t>Advances in farm technology have increased the quantity, quality, variety, and availability of foods, expand-</a:t>
            </a:r>
            <a:r>
              <a:rPr lang="en-US" altLang="en-US" b="0" dirty="0" err="1">
                <a:ea typeface="ＭＳ Ｐゴシック" panose="020B0600070205080204" pitchFamily="34" charset="-128"/>
              </a:rPr>
              <a:t>ing</a:t>
            </a:r>
            <a:r>
              <a:rPr lang="en-US" altLang="en-US" b="0" dirty="0">
                <a:ea typeface="ＭＳ Ｐゴシック" panose="020B0600070205080204" pitchFamily="34" charset="-128"/>
              </a:rPr>
              <a:t> menu choices all over the world. For example, </a:t>
            </a:r>
            <a:r>
              <a:rPr lang="en-US" altLang="en-US" b="1" dirty="0">
                <a:ea typeface="ＭＳ Ｐゴシック" panose="020B0600070205080204" pitchFamily="34" charset="-128"/>
              </a:rPr>
              <a:t>aquaculture (the commercial raising of shrimp, salmon, and oysters)</a:t>
            </a:r>
            <a:r>
              <a:rPr lang="en-US" altLang="en-US" b="0" dirty="0">
                <a:ea typeface="ＭＳ Ｐゴシック" panose="020B0600070205080204" pitchFamily="34" charset="-128"/>
              </a:rPr>
              <a:t> now brings high-quality seafood such as shrimp, salmon, and oysters to the kitchens of the world 365 days a year.</a:t>
            </a:r>
          </a:p>
          <a:p>
            <a:pPr marL="171450" indent="-171450">
              <a:buFontTx/>
              <a:buChar char="-"/>
            </a:pPr>
            <a:r>
              <a:rPr lang="en-US" altLang="en-US" b="0" dirty="0">
                <a:ea typeface="ＭＳ Ｐゴシック" panose="020B0600070205080204" pitchFamily="34" charset="-128"/>
              </a:rPr>
              <a:t>Refrigeration and freezing technologies, along with the use of irradiation, also allow foods to be stored longer and transported over greater distances without affecting quality. Continuing technological advances have also led to an array of computerized equipment such as internal temperature probes, which can be accurately programmed to regulate oven cooking and holding temperatures. These advances ensure the greatest yields and the highest-quality food products. In addition, information and new ideas about F&amp;B preparation and presentation are now freely shared. Featured food sec-</a:t>
            </a:r>
            <a:r>
              <a:rPr lang="en-US" altLang="en-US" b="0" dirty="0" err="1">
                <a:ea typeface="ＭＳ Ｐゴシック" panose="020B0600070205080204" pitchFamily="34" charset="-128"/>
              </a:rPr>
              <a:t>tions</a:t>
            </a:r>
            <a:r>
              <a:rPr lang="en-US" altLang="en-US" b="0" dirty="0">
                <a:ea typeface="ＭＳ Ｐゴシック" panose="020B0600070205080204" pitchFamily="34" charset="-128"/>
              </a:rPr>
              <a:t> in magazines and newspapers, special television programs, attractive websites, professional publications, and a cable channel dedicated to food have heightened both awareness and appreciation of this segment of the tourism industry</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57A646-1012-41D1-9144-81B360E79F72}" type="slidenum">
              <a:rPr lang="en-US" altLang="en-US" sz="1200"/>
              <a:pPr/>
              <a:t>5</a:t>
            </a:fld>
            <a:endParaRPr lang="en-US" altLang="en-US" sz="1200"/>
          </a:p>
        </p:txBody>
      </p:sp>
    </p:spTree>
    <p:extLst>
      <p:ext uri="{BB962C8B-B14F-4D97-AF65-F5344CB8AC3E}">
        <p14:creationId xmlns:p14="http://schemas.microsoft.com/office/powerpoint/2010/main" val="359812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Creating the foods we enjoy involves a combination of technology, science, and a great deal of culinary and service talent. This talent can be found in many different types of F&amp;B operations. The most common are commercial restaurants serving the general public and travelers who dine for reasons that range from need and convenience to entertainment and pleasure. Commercial restaurant operations vary all the way from fast-food (quick service) and take-out to elegant, full-service, sit-down operations. Whereas restaurants are the most typical F&amp;B operation, they represent only one of many types of F&amp;B services. Others can be classified into employee food service, recreational food service, transportation food service, lodging properties, banquet/ meeting and catering facilities, and institutional foodservice establishments. Most of these foodservice operations touch travel and tourism in some way.</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82AF27-FBD4-4389-B561-49CDD606DB50}" type="slidenum">
              <a:rPr lang="en-US" altLang="en-US" sz="1200"/>
              <a:pPr/>
              <a:t>6</a:t>
            </a:fld>
            <a:endParaRPr lang="en-US" altLang="en-US" sz="1200"/>
          </a:p>
        </p:txBody>
      </p:sp>
    </p:spTree>
    <p:extLst>
      <p:ext uri="{BB962C8B-B14F-4D97-AF65-F5344CB8AC3E}">
        <p14:creationId xmlns:p14="http://schemas.microsoft.com/office/powerpoint/2010/main" val="337954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Independent eating and drinking establishments were the first F&amp;B operations to evolve, and today, they still generate the majority of all F&amp;B revenues. </a:t>
            </a:r>
            <a:r>
              <a:rPr lang="en-US" altLang="en-US" b="1" dirty="0">
                <a:ea typeface="ＭＳ Ｐゴシック" panose="020B0600070205080204" pitchFamily="34" charset="-128"/>
              </a:rPr>
              <a:t>It all began in Paris, way back in 1765, when Monsieur Boulanger served a typical peasant’s dish: sheep’s feet (also known as trotters</a:t>
            </a:r>
            <a:r>
              <a:rPr lang="en-US" altLang="en-US" dirty="0">
                <a:ea typeface="ＭＳ Ｐゴシック" panose="020B0600070205080204" pitchFamily="34" charset="-128"/>
              </a:rPr>
              <a:t>) in a white sauce as a restorative along with ales in his tavern. </a:t>
            </a:r>
            <a:r>
              <a:rPr lang="en-US" altLang="en-US" b="1" dirty="0">
                <a:ea typeface="ＭＳ Ｐゴシック" panose="020B0600070205080204" pitchFamily="34" charset="-128"/>
              </a:rPr>
              <a:t>Trotters was served at the first restaurant established by M. Boulanger in France. </a:t>
            </a:r>
            <a:r>
              <a:rPr lang="en-US" altLang="en-US" dirty="0">
                <a:ea typeface="ＭＳ Ｐゴシック" panose="020B0600070205080204" pitchFamily="34" charset="-128"/>
              </a:rPr>
              <a:t>In fact, the word restaurant comes from the French word </a:t>
            </a:r>
            <a:r>
              <a:rPr lang="en-US" altLang="en-US" dirty="0" err="1">
                <a:ea typeface="ＭＳ Ｐゴシック" panose="020B0600070205080204" pitchFamily="34" charset="-128"/>
              </a:rPr>
              <a:t>restorante</a:t>
            </a:r>
            <a:r>
              <a:rPr lang="en-US" altLang="en-US" dirty="0">
                <a:ea typeface="ＭＳ Ｐゴシック" panose="020B0600070205080204" pitchFamily="34" charset="-128"/>
              </a:rPr>
              <a:t>, which means “restorative.” Tavern keepers in Boulanger’s time were limited to serving beers and ales only in accordance with the controls imposed by the medieval guild system. These controls were designed to maintain standards and restrict competition. Because Boulanger was limited by law to serving beers and ales only, he was brought to court to stop the practice of serving food in his tavern. He won the case and the rest is his-tory; the door was opened for restaurants to serve food and drink together.</a:t>
            </a:r>
          </a:p>
          <a:p>
            <a:pPr marL="171450" indent="-171450">
              <a:buFontTx/>
              <a:buChar char="-"/>
            </a:pPr>
            <a:r>
              <a:rPr lang="en-US" altLang="en-US" dirty="0">
                <a:ea typeface="ＭＳ Ｐゴシック" panose="020B0600070205080204" pitchFamily="34" charset="-128"/>
              </a:rPr>
              <a:t>offered a simple table d’hôte. – </a:t>
            </a:r>
            <a:r>
              <a:rPr lang="en-US" b="0" i="0" dirty="0">
                <a:solidFill>
                  <a:srgbClr val="222222"/>
                </a:solidFill>
                <a:effectLst/>
                <a:latin typeface="Roboto"/>
              </a:rPr>
              <a:t>a restaurant meal offered at a fixed price and with few if any choices. </a:t>
            </a:r>
            <a:r>
              <a:rPr lang="en-US" b="0" i="0" dirty="0">
                <a:solidFill>
                  <a:srgbClr val="878787"/>
                </a:solidFill>
                <a:effectLst/>
                <a:latin typeface="Roboto"/>
              </a:rPr>
              <a:t>"a table d'hôte lunch for $6.50"</a:t>
            </a:r>
            <a:endParaRPr lang="en-US" altLang="en-US" dirty="0">
              <a:ea typeface="ＭＳ Ｐゴシック" panose="020B0600070205080204" pitchFamily="34" charset="-128"/>
            </a:endParaRPr>
          </a:p>
          <a:p>
            <a:pPr algn="l"/>
            <a:r>
              <a:rPr lang="en-US" altLang="en-US" dirty="0">
                <a:ea typeface="ＭＳ Ｐゴシック" panose="020B0600070205080204" pitchFamily="34" charset="-128"/>
              </a:rPr>
              <a:t>This type of menu provided little if any choice. </a:t>
            </a:r>
            <a:r>
              <a:rPr lang="en-US" altLang="en-US" dirty="0" err="1">
                <a:ea typeface="ＭＳ Ｐゴシック" panose="020B0600070205080204" pitchFamily="34" charset="-128"/>
              </a:rPr>
              <a:t>Carême’s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grande</a:t>
            </a:r>
            <a:r>
              <a:rPr lang="en-US" altLang="en-US" dirty="0">
                <a:ea typeface="ＭＳ Ｐゴシック" panose="020B0600070205080204" pitchFamily="34" charset="-128"/>
              </a:rPr>
              <a:t> cuisine created a new style of service and range of menu choices. Menus expanded through the offering of a “carte” or list of suggestions, giving rise to the à la carte restaurant. </a:t>
            </a:r>
            <a:r>
              <a:rPr lang="en-US" b="0" i="0" dirty="0">
                <a:solidFill>
                  <a:srgbClr val="4D5156"/>
                </a:solidFill>
                <a:effectLst/>
                <a:latin typeface="Roboto"/>
              </a:rPr>
              <a:t>In restaurants, </a:t>
            </a:r>
            <a:r>
              <a:rPr lang="en-US" b="1" i="0" dirty="0">
                <a:solidFill>
                  <a:srgbClr val="5F6368"/>
                </a:solidFill>
                <a:effectLst/>
                <a:latin typeface="Roboto"/>
              </a:rPr>
              <a:t>à la carte</a:t>
            </a:r>
            <a:r>
              <a:rPr lang="en-US" b="0" i="0" dirty="0">
                <a:solidFill>
                  <a:srgbClr val="4D5156"/>
                </a:solidFill>
                <a:effectLst/>
                <a:latin typeface="Roboto"/>
              </a:rPr>
              <a:t> /</a:t>
            </a:r>
            <a:r>
              <a:rPr lang="en-US" b="0" i="0" dirty="0" err="1">
                <a:solidFill>
                  <a:srgbClr val="4D5156"/>
                </a:solidFill>
                <a:effectLst/>
                <a:latin typeface="Roboto"/>
              </a:rPr>
              <a:t>ɑːləˈkɑːrt</a:t>
            </a:r>
            <a:r>
              <a:rPr lang="en-US" b="0" i="0" dirty="0">
                <a:solidFill>
                  <a:srgbClr val="4D5156"/>
                </a:solidFill>
                <a:effectLst/>
                <a:latin typeface="Roboto"/>
              </a:rPr>
              <a:t>/ is the practice of ordering individual dishes from a menu in a restaurant, as opposed to table d'hôte, where a set menu is offered.</a:t>
            </a:r>
            <a:endParaRPr lang="en-US" altLang="en-US" dirty="0">
              <a:ea typeface="ＭＳ Ｐゴシック" panose="020B0600070205080204" pitchFamily="34" charset="-128"/>
            </a:endParaRPr>
          </a:p>
          <a:p>
            <a:pPr algn="l"/>
            <a:r>
              <a:rPr lang="en-US" b="0" i="0" dirty="0">
                <a:solidFill>
                  <a:srgbClr val="222222"/>
                </a:solidFill>
                <a:effectLst/>
                <a:latin typeface="Roboto"/>
              </a:rPr>
              <a:t>(of a menu or restaurant) listing or serving food that can be ordered as separate items, rather than part of a set meal.</a:t>
            </a:r>
          </a:p>
          <a:p>
            <a:pPr algn="l"/>
            <a:r>
              <a:rPr lang="en-US" b="0" i="0" dirty="0">
                <a:solidFill>
                  <a:srgbClr val="878787"/>
                </a:solidFill>
                <a:effectLst/>
                <a:latin typeface="Roboto"/>
              </a:rPr>
              <a:t>"an à la carte menu“/ </a:t>
            </a:r>
            <a:r>
              <a:rPr lang="en-US" b="0" i="0" dirty="0">
                <a:solidFill>
                  <a:srgbClr val="222222"/>
                </a:solidFill>
                <a:effectLst/>
                <a:latin typeface="Roboto"/>
              </a:rPr>
              <a:t>as separately priced items from a menu, not as part of a set meal.</a:t>
            </a:r>
            <a:endParaRPr lang="en-US" b="0" i="0" dirty="0">
              <a:solidFill>
                <a:srgbClr val="878787"/>
              </a:solidFill>
              <a:effectLst/>
              <a:latin typeface="Roboto"/>
            </a:endParaRPr>
          </a:p>
          <a:p>
            <a:pPr marL="171450" indent="-171450">
              <a:buFontTx/>
              <a:buChar char="-"/>
            </a:pPr>
            <a:endParaRPr lang="en-US" altLang="en-US" dirty="0">
              <a:ea typeface="ＭＳ Ｐゴシック" panose="020B0600070205080204" pitchFamily="34" charset="-128"/>
            </a:endParaRPr>
          </a:p>
          <a:p>
            <a:pPr marL="171450" indent="-171450">
              <a:buFontTx/>
              <a:buChar char="-"/>
            </a:pPr>
            <a:endParaRPr lang="en-US" altLang="en-US" dirty="0">
              <a:ea typeface="ＭＳ Ｐゴシック" panose="020B0600070205080204"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63BB9A-B68F-40E9-B09E-2D6DD6263A83}" type="slidenum">
              <a:rPr lang="en-US" altLang="en-US" sz="1200"/>
              <a:pPr/>
              <a:t>7</a:t>
            </a:fld>
            <a:endParaRPr lang="en-US" altLang="en-US" sz="1200"/>
          </a:p>
        </p:txBody>
      </p:sp>
    </p:spTree>
    <p:extLst>
      <p:ext uri="{BB962C8B-B14F-4D97-AF65-F5344CB8AC3E}">
        <p14:creationId xmlns:p14="http://schemas.microsoft.com/office/powerpoint/2010/main" val="42466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Escoffier was the most famous chef of his day and is considered by many to be the father of modern-day chefs. Escoffier revolutionized the methods of food service and kitchen organization during his years of managing the kitchens at the Savoy and later the Carlton Hotel. He expanded and refined the idea of à la carte service by establish-</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carefully planned sequences of courses. For example, a typical sequence of courses for today’s full-service casual American-style restaurant might start with an appetizer and then be followed by soup, salad, entrée, and dessert.</a:t>
            </a:r>
          </a:p>
          <a:p>
            <a:pPr marL="171450" indent="-171450">
              <a:buFontTx/>
              <a:buChar char="-"/>
            </a:pPr>
            <a:r>
              <a:rPr lang="en-US" altLang="en-US" dirty="0">
                <a:ea typeface="ＭＳ Ｐゴシック" panose="020B0600070205080204" pitchFamily="34" charset="-128"/>
              </a:rPr>
              <a:t>Escoffier also reorganized tasks and activities in the kitchen, eliminating duplication of effort and improving efficiency in operations by creating and defining the work of stations. More than anyone else, Escoffier helped to focus foodservice providers on the important task of catering to guests’ needs and desires by making dining a memorable experience. This was only the beginning, as others contributed to the constantly evolving developments in foods and beverages. Table 8.1 traces the historic evolution of foods and preparation methods from the Egyptian Kingdoms to Ray Kroc’s brainchild, McDonald’s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A3DD86-8963-4C50-A209-EF385332D6CF}" type="slidenum">
              <a:rPr lang="en-US" altLang="en-US" sz="1200"/>
              <a:pPr/>
              <a:t>8</a:t>
            </a:fld>
            <a:endParaRPr lang="en-US" altLang="en-US" sz="1200"/>
          </a:p>
        </p:txBody>
      </p:sp>
    </p:spTree>
    <p:extLst>
      <p:ext uri="{BB962C8B-B14F-4D97-AF65-F5344CB8AC3E}">
        <p14:creationId xmlns:p14="http://schemas.microsoft.com/office/powerpoint/2010/main" val="194027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ea typeface="ＭＳ Ｐゴシック" panose="020B0600070205080204" pitchFamily="34" charset="-128"/>
              </a:rPr>
              <a:t>Foodservice operators are not simply in the business of providing foods and beverages; they are in the business of creating guest enjoyment. Achieving this goal requires attention to detail and preparation that begins well in advance of welcoming the first guest. </a:t>
            </a:r>
          </a:p>
          <a:p>
            <a:pPr marL="171450" indent="-171450">
              <a:buFontTx/>
              <a:buChar char="-"/>
            </a:pPr>
            <a:r>
              <a:rPr lang="en-US" altLang="en-US" dirty="0">
                <a:ea typeface="ＭＳ Ｐゴシック" panose="020B0600070205080204" pitchFamily="34" charset="-128"/>
              </a:rPr>
              <a:t>The guest experience is determined by a variety of interrelated factors from menu design and place settings to plate presentation and style of service.</a:t>
            </a:r>
          </a:p>
          <a:p>
            <a:pPr marL="171450" indent="-171450">
              <a:buFontTx/>
              <a:buChar char="-"/>
            </a:pPr>
            <a:r>
              <a:rPr lang="en-US" altLang="en-US" dirty="0">
                <a:ea typeface="ＭＳ Ｐゴシック" panose="020B0600070205080204" pitchFamily="34" charset="-128"/>
              </a:rPr>
              <a:t>Effective menu design begins with identifying target segments and planning to meet their desires. This requires asking some basic questions. What image should foodservice operations support? How many items should be offered on the menu? How diversified should the offerings be and how seasonal should they be? What impact will different menu items have on preparation, production, presentation, sales, service, and profitability?</a:t>
            </a:r>
          </a:p>
          <a:p>
            <a:pPr marL="171450" indent="-171450">
              <a:buFontTx/>
              <a:buChar char="-"/>
            </a:pPr>
            <a:r>
              <a:rPr lang="en-US" altLang="en-US" dirty="0">
                <a:ea typeface="ＭＳ Ｐゴシック" panose="020B0600070205080204" pitchFamily="34" charset="-128"/>
              </a:rPr>
              <a:t>The answers to these questions may result in a variety of menu offerings and styles of service ranging from quick-service snacks to full-service formal dining. In two studies, researchers found that, “Placing menu items at the beginning or end of their category increases their popularity by about 20% (namely the gain from 45% of the time when an item appeared in the middle of its category to 55% of the time when it appeared at one of the ends of its category)” </a:t>
            </a:r>
          </a:p>
          <a:p>
            <a:pPr marL="171450" indent="-171450">
              <a:buFontTx/>
              <a:buChar char="-"/>
            </a:pPr>
            <a:r>
              <a:rPr lang="en-US" altLang="en-US" b="1" dirty="0">
                <a:ea typeface="ＭＳ Ｐゴシック" panose="020B0600070205080204" pitchFamily="34" charset="-128"/>
              </a:rPr>
              <a:t>The second step involves the design and presentation of the menu itself. The second step in planning to meet guest expectations with foods and beverages is “designing the menu”. </a:t>
            </a:r>
            <a:r>
              <a:rPr lang="en-US" altLang="en-US" dirty="0">
                <a:ea typeface="ＭＳ Ｐゴシック" panose="020B0600070205080204" pitchFamily="34" charset="-128"/>
              </a:rPr>
              <a:t>Seemingly simple things such as deciding what type of menu board should be placed above an ordering station or selecting the paper stock, graphics, color, font, and layout of a menu take on new importance. These decisions communicate an image to guests even before the food is presented. A theme-park guest wanting a restful break will have differ-</a:t>
            </a:r>
            <a:r>
              <a:rPr lang="en-US" altLang="en-US" dirty="0" err="1">
                <a:ea typeface="ＭＳ Ｐゴシック" panose="020B0600070205080204" pitchFamily="34" charset="-128"/>
              </a:rPr>
              <a:t>ent</a:t>
            </a:r>
            <a:r>
              <a:rPr lang="en-US" altLang="en-US" dirty="0">
                <a:ea typeface="ＭＳ Ｐゴシック" panose="020B0600070205080204" pitchFamily="34" charset="-128"/>
              </a:rPr>
              <a:t> expectations than a businessperson on an expense account entertaining clients. The design and presentation of the menu sets the stage for the next important decisions. </a:t>
            </a:r>
            <a:r>
              <a:rPr lang="en-US" altLang="en-US" b="1" dirty="0">
                <a:ea typeface="ＭＳ Ｐゴシック" panose="020B0600070205080204" pitchFamily="34" charset="-128"/>
              </a:rPr>
              <a:t>The most artistic step in preparing to meet guests’ foodservice needs is “designing the plate presentation.”</a:t>
            </a:r>
          </a:p>
          <a:p>
            <a:pPr marL="171450" indent="-171450">
              <a:buFontTx/>
              <a:buChar char="-"/>
            </a:pPr>
            <a:r>
              <a:rPr lang="en-US" altLang="en-US" dirty="0">
                <a:ea typeface="ＭＳ Ｐゴシック" panose="020B0600070205080204" pitchFamily="34" charset="-128"/>
              </a:rPr>
              <a:t> The third step involves a variety of decisions that range from selecting service ware to designing place settings. These decisions may be driven by the functional demands of serv-</a:t>
            </a:r>
            <a:r>
              <a:rPr lang="en-US" altLang="en-US" dirty="0" err="1">
                <a:ea typeface="ＭＳ Ｐゴシック" panose="020B0600070205080204" pitchFamily="34" charset="-128"/>
              </a:rPr>
              <a:t>ing</a:t>
            </a:r>
            <a:r>
              <a:rPr lang="en-US" altLang="en-US" dirty="0">
                <a:ea typeface="ＭＳ Ｐゴシック" panose="020B0600070205080204" pitchFamily="34" charset="-128"/>
              </a:rPr>
              <a:t> as many guests as inexpensively as possible or a desire to create an aesthetically pleasing atmosphere. Plastic or paper with self-service areas for condiments may be the best selection for guests in a hurry, but the same choice would not be suitable in a fine-dining situation.</a:t>
            </a:r>
          </a:p>
          <a:p>
            <a:pPr marL="171450" indent="-171450">
              <a:buFontTx/>
              <a:buChar char="-"/>
            </a:pPr>
            <a:r>
              <a:rPr lang="en-US" altLang="en-US" dirty="0">
                <a:ea typeface="ＭＳ Ｐゴシック" panose="020B0600070205080204" pitchFamily="34" charset="-128"/>
              </a:rPr>
              <a:t>Designing the actual plate presentation is the fourth and possibly most artistic step in the process. Attention to detail in the previous steps comes to life when guests receive their selections. Once the order is delivered, whether hot dogs and fries or cha-</a:t>
            </a:r>
            <a:r>
              <a:rPr lang="en-US" altLang="en-US" dirty="0" err="1">
                <a:ea typeface="ＭＳ Ｐゴシック" panose="020B0600070205080204" pitchFamily="34" charset="-128"/>
              </a:rPr>
              <a:t>teaubriand</a:t>
            </a:r>
            <a:r>
              <a:rPr lang="en-US" altLang="en-US" dirty="0">
                <a:ea typeface="ＭＳ Ｐゴシック" panose="020B0600070205080204" pitchFamily="34" charset="-128"/>
              </a:rPr>
              <a:t>, the eyes always take the first taste. Even with simple dishes, the </a:t>
            </a:r>
            <a:r>
              <a:rPr lang="en-US" altLang="en-US" dirty="0" err="1">
                <a:ea typeface="ＭＳ Ｐゴシック" panose="020B0600070205080204" pitchFamily="34" charset="-128"/>
              </a:rPr>
              <a:t>presenta-tion</a:t>
            </a:r>
            <a:r>
              <a:rPr lang="en-US" altLang="en-US" dirty="0">
                <a:ea typeface="ＭＳ Ｐゴシック" panose="020B0600070205080204" pitchFamily="34" charset="-128"/>
              </a:rPr>
              <a:t> should be designed to fill our senses through a thoughtful combination of • color, • texture, • shape, • aroma, and • arrangement.</a:t>
            </a:r>
          </a:p>
          <a:p>
            <a:pPr marL="171450" indent="-171450">
              <a:buFontTx/>
              <a:buChar char="-"/>
            </a:pPr>
            <a:endParaRPr lang="en-US" altLang="en-US" dirty="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B6D3AE-F86B-4E4E-9A0E-96980C478F3C}" type="slidenum">
              <a:rPr lang="en-US" altLang="en-US" sz="1200"/>
              <a:pPr/>
              <a:t>11</a:t>
            </a:fld>
            <a:endParaRPr lang="en-US" altLang="en-US" sz="1200"/>
          </a:p>
        </p:txBody>
      </p:sp>
    </p:spTree>
    <p:extLst>
      <p:ext uri="{BB962C8B-B14F-4D97-AF65-F5344CB8AC3E}">
        <p14:creationId xmlns:p14="http://schemas.microsoft.com/office/powerpoint/2010/main" val="302550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3/29/2021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3/29/2021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3/29/2021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3/29/2021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3/29/2021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3/29/2021</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Tourism: The Business of Hospitality and Travel</a:t>
            </a:r>
          </a:p>
        </p:txBody>
      </p:sp>
      <p:sp>
        <p:nvSpPr>
          <p:cNvPr id="3" name="Text Placeholder 2"/>
          <p:cNvSpPr>
            <a:spLocks noGrp="1"/>
          </p:cNvSpPr>
          <p:nvPr>
            <p:ph type="body" sz="quarter" idx="13"/>
          </p:nvPr>
        </p:nvSpPr>
        <p:spPr/>
        <p:txBody>
          <a:bodyPr/>
          <a:lstStyle/>
          <a:p>
            <a:r>
              <a:rPr lang="en-US" sz="2000" b="1" dirty="0"/>
              <a:t>Sixth Edition</a:t>
            </a:r>
          </a:p>
        </p:txBody>
      </p:sp>
      <p:sp>
        <p:nvSpPr>
          <p:cNvPr id="4" name="Text Placeholder 3"/>
          <p:cNvSpPr>
            <a:spLocks noGrp="1"/>
          </p:cNvSpPr>
          <p:nvPr>
            <p:ph type="body" sz="quarter" idx="14"/>
          </p:nvPr>
        </p:nvSpPr>
        <p:spPr/>
        <p:txBody>
          <a:bodyPr/>
          <a:lstStyle/>
          <a:p>
            <a:r>
              <a:rPr lang="en-US" dirty="0"/>
              <a:t>Chapter 8</a:t>
            </a:r>
          </a:p>
        </p:txBody>
      </p:sp>
      <p:sp>
        <p:nvSpPr>
          <p:cNvPr id="5" name="Text Placeholder 4"/>
          <p:cNvSpPr>
            <a:spLocks noGrp="1"/>
          </p:cNvSpPr>
          <p:nvPr>
            <p:ph type="body" sz="quarter" idx="15"/>
          </p:nvPr>
        </p:nvSpPr>
        <p:spPr/>
        <p:txBody>
          <a:bodyPr/>
          <a:lstStyle/>
          <a:p>
            <a:r>
              <a:rPr lang="en-US" dirty="0"/>
              <a:t>Food and Beverage</a:t>
            </a:r>
          </a:p>
        </p:txBody>
      </p:sp>
      <p:pic>
        <p:nvPicPr>
          <p:cNvPr id="6"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1"/>
            <a:ext cx="3576712" cy="4578192"/>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altLang="en-US" dirty="0"/>
              <a:t>Table 8.1   </a:t>
            </a:r>
            <a:br>
              <a:rPr lang="en-US" altLang="en-US" dirty="0"/>
            </a:br>
            <a:r>
              <a:rPr lang="en-US" altLang="en-US" dirty="0"/>
              <a:t>A Food and Beverage Timeline </a:t>
            </a:r>
            <a:r>
              <a:rPr lang="en-US" altLang="en-US" sz="2400" dirty="0"/>
              <a:t>(2 of 2)</a:t>
            </a:r>
            <a:endParaRPr lang="en-US" altLang="en-US" dirty="0"/>
          </a:p>
        </p:txBody>
      </p:sp>
      <p:pic>
        <p:nvPicPr>
          <p:cNvPr id="5" name="Content Placeholder 4" title="Table 8.1   A Food and Beverage Timeline (2 of 2)"/>
          <p:cNvPicPr>
            <a:picLocks noGrp="1" noChangeAspect="1"/>
          </p:cNvPicPr>
          <p:nvPr>
            <p:ph idx="1"/>
          </p:nvPr>
        </p:nvPicPr>
        <p:blipFill>
          <a:blip r:embed="rId2"/>
          <a:stretch>
            <a:fillRect/>
          </a:stretch>
        </p:blipFill>
        <p:spPr>
          <a:xfrm>
            <a:off x="478987" y="1600200"/>
            <a:ext cx="8186026" cy="4525963"/>
          </a:xfrm>
          <a:prstGeom prst="rect">
            <a:avLst/>
          </a:prstGeom>
        </p:spPr>
      </p:pic>
    </p:spTree>
    <p:extLst>
      <p:ext uri="{BB962C8B-B14F-4D97-AF65-F5344CB8AC3E}">
        <p14:creationId xmlns:p14="http://schemas.microsoft.com/office/powerpoint/2010/main" val="39876441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Planning to Meet Guest Expectations </a:t>
            </a:r>
            <a:r>
              <a:rPr lang="en-US" altLang="en-US" sz="2400" dirty="0">
                <a:solidFill>
                  <a:prstClr val="white"/>
                </a:solidFill>
              </a:rPr>
              <a:t>(1 of 2)</a:t>
            </a:r>
            <a:endParaRPr lang="en-US" altLang="en-US" dirty="0"/>
          </a:p>
        </p:txBody>
      </p:sp>
      <p:sp>
        <p:nvSpPr>
          <p:cNvPr id="27650" name="Content Placeholder 2"/>
          <p:cNvSpPr>
            <a:spLocks noGrp="1"/>
          </p:cNvSpPr>
          <p:nvPr>
            <p:ph idx="1"/>
          </p:nvPr>
        </p:nvSpPr>
        <p:spPr/>
        <p:txBody>
          <a:bodyPr/>
          <a:lstStyle/>
          <a:p>
            <a:r>
              <a:rPr lang="en-US" altLang="en-US" dirty="0"/>
              <a:t>Guest experience involves interrelated factors: e.g., menu design, place setting, plate presentation, style of service</a:t>
            </a:r>
          </a:p>
          <a:p>
            <a:r>
              <a:rPr lang="en-US" altLang="en-US" dirty="0"/>
              <a:t>Consider target segments and their desires in designing menu</a:t>
            </a:r>
          </a:p>
        </p:txBody>
      </p:sp>
    </p:spTree>
    <p:extLst>
      <p:ext uri="{BB962C8B-B14F-4D97-AF65-F5344CB8AC3E}">
        <p14:creationId xmlns:p14="http://schemas.microsoft.com/office/powerpoint/2010/main" val="17350465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Planning to Meet Guest Expectations </a:t>
            </a:r>
            <a:r>
              <a:rPr lang="en-US" altLang="en-US" sz="2400" dirty="0">
                <a:solidFill>
                  <a:prstClr val="white"/>
                </a:solidFill>
              </a:rPr>
              <a:t>(2 of 2)</a:t>
            </a:r>
            <a:endParaRPr lang="en-US" altLang="en-US" dirty="0"/>
          </a:p>
        </p:txBody>
      </p:sp>
      <p:sp>
        <p:nvSpPr>
          <p:cNvPr id="27650" name="Content Placeholder 2"/>
          <p:cNvSpPr>
            <a:spLocks noGrp="1"/>
          </p:cNvSpPr>
          <p:nvPr>
            <p:ph idx="1"/>
          </p:nvPr>
        </p:nvSpPr>
        <p:spPr/>
        <p:txBody>
          <a:bodyPr/>
          <a:lstStyle/>
          <a:p>
            <a:r>
              <a:rPr lang="en-US" altLang="en-US"/>
              <a:t>Choice of service ware and place settings</a:t>
            </a:r>
          </a:p>
          <a:p>
            <a:r>
              <a:rPr lang="en-US" altLang="en-US"/>
              <a:t>Artistry of food presentation on plate</a:t>
            </a:r>
          </a:p>
          <a:p>
            <a:r>
              <a:rPr lang="en-US" altLang="en-US"/>
              <a:t>Style of guest service; e.g., self-serve, Russian</a:t>
            </a:r>
          </a:p>
        </p:txBody>
      </p:sp>
    </p:spTree>
    <p:extLst>
      <p:ext uri="{BB962C8B-B14F-4D97-AF65-F5344CB8AC3E}">
        <p14:creationId xmlns:p14="http://schemas.microsoft.com/office/powerpoint/2010/main" val="13240061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altLang="en-US" dirty="0"/>
              <a:t>Table 8.2   </a:t>
            </a:r>
            <a:br>
              <a:rPr lang="en-US" altLang="en-US" dirty="0"/>
            </a:br>
            <a:r>
              <a:rPr lang="en-US" altLang="en-US" dirty="0"/>
              <a:t>Menu Planning Essentials</a:t>
            </a:r>
          </a:p>
        </p:txBody>
      </p:sp>
      <p:pic>
        <p:nvPicPr>
          <p:cNvPr id="3" name="Content Placeholder 2" title="Table 8.2   Menu Planning Essentials"/>
          <p:cNvPicPr>
            <a:picLocks noGrp="1" noChangeAspect="1"/>
          </p:cNvPicPr>
          <p:nvPr>
            <p:ph idx="1"/>
          </p:nvPr>
        </p:nvPicPr>
        <p:blipFill>
          <a:blip r:embed="rId2"/>
          <a:stretch>
            <a:fillRect/>
          </a:stretch>
        </p:blipFill>
        <p:spPr>
          <a:xfrm>
            <a:off x="457200" y="2857820"/>
            <a:ext cx="8229600" cy="2010722"/>
          </a:xfrm>
          <a:prstGeom prst="rect">
            <a:avLst/>
          </a:prstGeom>
        </p:spPr>
      </p:pic>
    </p:spTree>
    <p:extLst>
      <p:ext uri="{BB962C8B-B14F-4D97-AF65-F5344CB8AC3E}">
        <p14:creationId xmlns:p14="http://schemas.microsoft.com/office/powerpoint/2010/main" val="10679439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It All Comes Down to Rhythm, Timing, and Flow </a:t>
            </a:r>
            <a:r>
              <a:rPr lang="en-US" altLang="en-US" sz="2400" dirty="0">
                <a:solidFill>
                  <a:prstClr val="white"/>
                </a:solidFill>
              </a:rPr>
              <a:t>(1 of 2)</a:t>
            </a:r>
            <a:endParaRPr lang="en-US" altLang="en-US" dirty="0"/>
          </a:p>
        </p:txBody>
      </p:sp>
      <p:sp>
        <p:nvSpPr>
          <p:cNvPr id="30722" name="Rectangle 4"/>
          <p:cNvSpPr>
            <a:spLocks noGrp="1" noChangeArrowheads="1"/>
          </p:cNvSpPr>
          <p:nvPr>
            <p:ph idx="1"/>
          </p:nvPr>
        </p:nvSpPr>
        <p:spPr/>
        <p:txBody>
          <a:bodyPr/>
          <a:lstStyle/>
          <a:p>
            <a:r>
              <a:rPr lang="en-US" altLang="en-US" dirty="0"/>
              <a:t>Brigade system, developed by Escoffier, assigns set tasks to specific personnel</a:t>
            </a:r>
          </a:p>
          <a:p>
            <a:r>
              <a:rPr lang="en-US" altLang="en-US" dirty="0"/>
              <a:t>Rhythm, timing, and flow of production lead to excellence in foodservice</a:t>
            </a:r>
          </a:p>
        </p:txBody>
      </p:sp>
    </p:spTree>
    <p:extLst>
      <p:ext uri="{BB962C8B-B14F-4D97-AF65-F5344CB8AC3E}">
        <p14:creationId xmlns:p14="http://schemas.microsoft.com/office/powerpoint/2010/main" val="40924335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It All Comes Down to Rhythm, Timing, and Flow </a:t>
            </a:r>
            <a:r>
              <a:rPr lang="en-US" altLang="en-US" sz="2400" dirty="0">
                <a:solidFill>
                  <a:prstClr val="white"/>
                </a:solidFill>
              </a:rPr>
              <a:t>(2 of 2)</a:t>
            </a:r>
            <a:endParaRPr lang="en-US" altLang="en-US" dirty="0"/>
          </a:p>
        </p:txBody>
      </p:sp>
      <p:sp>
        <p:nvSpPr>
          <p:cNvPr id="30722" name="Rectangle 4"/>
          <p:cNvSpPr>
            <a:spLocks noGrp="1" noChangeArrowheads="1"/>
          </p:cNvSpPr>
          <p:nvPr>
            <p:ph idx="1"/>
          </p:nvPr>
        </p:nvSpPr>
        <p:spPr/>
        <p:txBody>
          <a:bodyPr/>
          <a:lstStyle/>
          <a:p>
            <a:r>
              <a:rPr lang="en-US" altLang="en-US"/>
              <a:t>Rhythm: Coordination of each required task and activity</a:t>
            </a:r>
          </a:p>
          <a:p>
            <a:r>
              <a:rPr lang="en-US" altLang="en-US"/>
              <a:t>Timing: Sequencing of each task/activity to produce desired result</a:t>
            </a:r>
          </a:p>
          <a:p>
            <a:r>
              <a:rPr lang="en-US" altLang="en-US"/>
              <a:t>Flow: Mix of rhythm and timing resulting in smooth, efficient operation</a:t>
            </a:r>
          </a:p>
        </p:txBody>
      </p:sp>
    </p:spTree>
    <p:extLst>
      <p:ext uri="{BB962C8B-B14F-4D97-AF65-F5344CB8AC3E}">
        <p14:creationId xmlns:p14="http://schemas.microsoft.com/office/powerpoint/2010/main" val="16731445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Adding Value to Food and Beverage Experiences </a:t>
            </a:r>
            <a:r>
              <a:rPr lang="en-US" altLang="en-US" sz="2400" dirty="0">
                <a:solidFill>
                  <a:prstClr val="white"/>
                </a:solidFill>
              </a:rPr>
              <a:t>(1 of 2)</a:t>
            </a:r>
            <a:endParaRPr lang="en-US" altLang="en-US" dirty="0"/>
          </a:p>
        </p:txBody>
      </p:sp>
      <p:sp>
        <p:nvSpPr>
          <p:cNvPr id="30722" name="Rectangle 4"/>
          <p:cNvSpPr>
            <a:spLocks noGrp="1" noChangeArrowheads="1"/>
          </p:cNvSpPr>
          <p:nvPr>
            <p:ph idx="1"/>
          </p:nvPr>
        </p:nvSpPr>
        <p:spPr/>
        <p:txBody>
          <a:bodyPr/>
          <a:lstStyle/>
          <a:p>
            <a:r>
              <a:rPr lang="en-US" altLang="en-US" dirty="0"/>
              <a:t>Successful F&amp;B operators differentiate their operations by focusing on guest service, price/quality value, unique foods, or dining experiences</a:t>
            </a:r>
          </a:p>
          <a:p>
            <a:r>
              <a:rPr lang="en-US" dirty="0"/>
              <a:t>At one location, F&amp;B facilities may be designed to provide service to a captive audience of guests</a:t>
            </a:r>
          </a:p>
          <a:p>
            <a:r>
              <a:rPr lang="en-US" dirty="0"/>
              <a:t>At another location, facilities may be designed to attract guests</a:t>
            </a:r>
            <a:endParaRPr lang="en-US" altLang="en-US" dirty="0"/>
          </a:p>
        </p:txBody>
      </p:sp>
    </p:spTree>
    <p:extLst>
      <p:ext uri="{BB962C8B-B14F-4D97-AF65-F5344CB8AC3E}">
        <p14:creationId xmlns:p14="http://schemas.microsoft.com/office/powerpoint/2010/main" val="31680546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Adding Value to Food and Beverage Experiences </a:t>
            </a:r>
            <a:r>
              <a:rPr lang="en-US" altLang="en-US" sz="2400" dirty="0">
                <a:solidFill>
                  <a:prstClr val="white"/>
                </a:solidFill>
              </a:rPr>
              <a:t>(2 of 2)</a:t>
            </a:r>
            <a:endParaRPr lang="en-US" altLang="en-US" dirty="0"/>
          </a:p>
        </p:txBody>
      </p:sp>
      <p:sp>
        <p:nvSpPr>
          <p:cNvPr id="30722" name="Rectangle 4"/>
          <p:cNvSpPr>
            <a:spLocks noGrp="1" noChangeArrowheads="1"/>
          </p:cNvSpPr>
          <p:nvPr>
            <p:ph idx="1"/>
          </p:nvPr>
        </p:nvSpPr>
        <p:spPr/>
        <p:txBody>
          <a:bodyPr/>
          <a:lstStyle/>
          <a:p>
            <a:r>
              <a:rPr lang="en-US" dirty="0"/>
              <a:t>Properties </a:t>
            </a:r>
            <a:r>
              <a:rPr lang="en-US" altLang="en-US" dirty="0"/>
              <a:t>may use F&amp;B operations </a:t>
            </a:r>
            <a:r>
              <a:rPr lang="en-US" dirty="0"/>
              <a:t>as part of their overall marketing strategy for:</a:t>
            </a:r>
          </a:p>
          <a:p>
            <a:pPr lvl="1"/>
            <a:r>
              <a:rPr lang="en-US" altLang="en-US" dirty="0"/>
              <a:t>Creating a desired public image and defining their place in the market</a:t>
            </a:r>
          </a:p>
          <a:p>
            <a:pPr lvl="1"/>
            <a:r>
              <a:rPr lang="en-US" altLang="en-US" dirty="0"/>
              <a:t>Attracting desired business</a:t>
            </a:r>
          </a:p>
          <a:p>
            <a:pPr lvl="2"/>
            <a:r>
              <a:rPr lang="en-US" altLang="en-US" dirty="0"/>
              <a:t>Can increase overall profitability because rooms have a greater contribution margin than does F&amp;B</a:t>
            </a:r>
          </a:p>
          <a:p>
            <a:pPr lvl="1"/>
            <a:r>
              <a:rPr lang="en-US" altLang="en-US" dirty="0"/>
              <a:t>Creating new business opportunities</a:t>
            </a:r>
          </a:p>
        </p:txBody>
      </p:sp>
    </p:spTree>
    <p:extLst>
      <p:ext uri="{BB962C8B-B14F-4D97-AF65-F5344CB8AC3E}">
        <p14:creationId xmlns:p14="http://schemas.microsoft.com/office/powerpoint/2010/main" val="10122341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From Ten to Ten Thousand</a:t>
            </a:r>
          </a:p>
        </p:txBody>
      </p:sp>
      <p:sp>
        <p:nvSpPr>
          <p:cNvPr id="32770" name="Content Placeholder 2"/>
          <p:cNvSpPr>
            <a:spLocks noGrp="1"/>
          </p:cNvSpPr>
          <p:nvPr>
            <p:ph idx="1"/>
          </p:nvPr>
        </p:nvSpPr>
        <p:spPr/>
        <p:txBody>
          <a:bodyPr/>
          <a:lstStyle/>
          <a:p>
            <a:r>
              <a:rPr lang="en-US" altLang="en-US" dirty="0"/>
              <a:t>Many unique challenges to feeding groups on a one-time basis</a:t>
            </a:r>
          </a:p>
          <a:p>
            <a:r>
              <a:rPr lang="en-US" altLang="en-US" dirty="0"/>
              <a:t>Most properties have multi-purpose rooms for catering and banquets</a:t>
            </a:r>
          </a:p>
          <a:p>
            <a:r>
              <a:rPr lang="en-US" altLang="en-US" dirty="0"/>
              <a:t>Catering sales managers work with planners to develop a banquet event order that provides the details of satisfying the group's food and beverage needs</a:t>
            </a:r>
          </a:p>
        </p:txBody>
      </p:sp>
    </p:spTree>
    <p:extLst>
      <p:ext uri="{BB962C8B-B14F-4D97-AF65-F5344CB8AC3E}">
        <p14:creationId xmlns:p14="http://schemas.microsoft.com/office/powerpoint/2010/main" val="41560197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Building Profitable Operations </a:t>
            </a:r>
            <a:r>
              <a:rPr lang="en-US" altLang="en-US" sz="2400" dirty="0"/>
              <a:t>(1 of 2)</a:t>
            </a:r>
            <a:endParaRPr lang="en-US" altLang="en-US" dirty="0"/>
          </a:p>
        </p:txBody>
      </p:sp>
      <p:sp>
        <p:nvSpPr>
          <p:cNvPr id="32770" name="Content Placeholder 2"/>
          <p:cNvSpPr>
            <a:spLocks noGrp="1"/>
          </p:cNvSpPr>
          <p:nvPr>
            <p:ph idx="1"/>
          </p:nvPr>
        </p:nvSpPr>
        <p:spPr/>
        <p:txBody>
          <a:bodyPr/>
          <a:lstStyle/>
          <a:p>
            <a:r>
              <a:rPr lang="en-US" altLang="en-US" dirty="0"/>
              <a:t>F&amp;B industry faces thin profit margins and fierce competition</a:t>
            </a:r>
          </a:p>
          <a:p>
            <a:r>
              <a:rPr lang="en-US" dirty="0"/>
              <a:t>Restaurants have high failure rate, yet a relatively long lifespan</a:t>
            </a:r>
          </a:p>
          <a:p>
            <a:r>
              <a:rPr lang="en-US" dirty="0"/>
              <a:t>Foodservice operators are faced with working long hours and dealing with complex problems</a:t>
            </a:r>
          </a:p>
        </p:txBody>
      </p:sp>
    </p:spTree>
    <p:extLst>
      <p:ext uri="{BB962C8B-B14F-4D97-AF65-F5344CB8AC3E}">
        <p14:creationId xmlns:p14="http://schemas.microsoft.com/office/powerpoint/2010/main" val="200687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(1 of 2)</a:t>
            </a:r>
          </a:p>
        </p:txBody>
      </p:sp>
      <p:sp>
        <p:nvSpPr>
          <p:cNvPr id="17410" name="Rectangle 5"/>
          <p:cNvSpPr>
            <a:spLocks noGrp="1" noChangeArrowheads="1"/>
          </p:cNvSpPr>
          <p:nvPr>
            <p:ph idx="1"/>
          </p:nvPr>
        </p:nvSpPr>
        <p:spPr/>
        <p:txBody>
          <a:bodyPr/>
          <a:lstStyle/>
          <a:p>
            <a:pPr marL="514350" indent="-514350">
              <a:buFont typeface="+mj-lt"/>
              <a:buAutoNum type="arabicPeriod"/>
            </a:pPr>
            <a:r>
              <a:rPr lang="en-US" altLang="en-US" dirty="0"/>
              <a:t>Explain how travel and other events in history have influenced the growth and acceptance of different foods and beverages</a:t>
            </a:r>
          </a:p>
          <a:p>
            <a:pPr marL="514350" indent="-514350">
              <a:buFont typeface="+mj-lt"/>
              <a:buAutoNum type="arabicPeriod"/>
            </a:pPr>
            <a:r>
              <a:rPr lang="en-US" altLang="en-US" dirty="0"/>
              <a:t>Discuss the impact of science and technology on foods and beverages</a:t>
            </a:r>
          </a:p>
          <a:p>
            <a:pPr marL="514350" indent="-514350">
              <a:buFont typeface="+mj-lt"/>
              <a:buAutoNum type="arabicPeriod"/>
            </a:pPr>
            <a:r>
              <a:rPr lang="en-US" altLang="en-US" dirty="0"/>
              <a:t>Explain the importance of rhythm, timing, and flow in foodservice operations</a:t>
            </a:r>
          </a:p>
        </p:txBody>
      </p:sp>
    </p:spTree>
    <p:extLst>
      <p:ext uri="{BB962C8B-B14F-4D97-AF65-F5344CB8AC3E}">
        <p14:creationId xmlns:p14="http://schemas.microsoft.com/office/powerpoint/2010/main" val="20596195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altLang="en-US" dirty="0"/>
              <a:t>Table 8.3   </a:t>
            </a:r>
            <a:br>
              <a:rPr lang="en-US" altLang="en-US" dirty="0"/>
            </a:br>
            <a:r>
              <a:rPr lang="en-US" altLang="en-US" dirty="0"/>
              <a:t>Recipes for Restaurant Success</a:t>
            </a:r>
          </a:p>
        </p:txBody>
      </p:sp>
      <p:pic>
        <p:nvPicPr>
          <p:cNvPr id="3" name="Content Placeholder 2" title="Table 8.3   Recipes for Restaurant Success"/>
          <p:cNvPicPr>
            <a:picLocks noGrp="1" noChangeAspect="1"/>
          </p:cNvPicPr>
          <p:nvPr>
            <p:ph idx="1"/>
          </p:nvPr>
        </p:nvPicPr>
        <p:blipFill>
          <a:blip r:embed="rId2"/>
          <a:stretch>
            <a:fillRect/>
          </a:stretch>
        </p:blipFill>
        <p:spPr>
          <a:xfrm>
            <a:off x="625581" y="1600200"/>
            <a:ext cx="7892837" cy="4525963"/>
          </a:xfrm>
          <a:prstGeom prst="rect">
            <a:avLst/>
          </a:prstGeom>
        </p:spPr>
      </p:pic>
    </p:spTree>
    <p:extLst>
      <p:ext uri="{BB962C8B-B14F-4D97-AF65-F5344CB8AC3E}">
        <p14:creationId xmlns:p14="http://schemas.microsoft.com/office/powerpoint/2010/main" val="25114599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Building Profitable Operations </a:t>
            </a:r>
            <a:r>
              <a:rPr lang="en-US" altLang="en-US" sz="2400" dirty="0">
                <a:solidFill>
                  <a:prstClr val="white"/>
                </a:solidFill>
              </a:rPr>
              <a:t>(2 of 2)</a:t>
            </a:r>
            <a:endParaRPr lang="en-US" altLang="en-US" dirty="0"/>
          </a:p>
        </p:txBody>
      </p:sp>
      <p:sp>
        <p:nvSpPr>
          <p:cNvPr id="32770" name="Content Placeholder 2"/>
          <p:cNvSpPr>
            <a:spLocks noGrp="1"/>
          </p:cNvSpPr>
          <p:nvPr>
            <p:ph idx="1"/>
          </p:nvPr>
        </p:nvSpPr>
        <p:spPr/>
        <p:txBody>
          <a:bodyPr/>
          <a:lstStyle/>
          <a:p>
            <a:r>
              <a:rPr lang="en-US" altLang="en-US" dirty="0"/>
              <a:t>Balancing payroll costs with productivity</a:t>
            </a:r>
          </a:p>
          <a:p>
            <a:pPr lvl="1"/>
            <a:r>
              <a:rPr lang="en-US" altLang="en-US" dirty="0"/>
              <a:t>Labor and food are the two largest controllable expenses of F&amp;B operations</a:t>
            </a:r>
          </a:p>
          <a:p>
            <a:pPr lvl="1"/>
            <a:r>
              <a:rPr lang="en-US" altLang="en-US" dirty="0"/>
              <a:t>High employee turnover/need to find and train new employees is a constant challenge for F&amp;B managers</a:t>
            </a:r>
          </a:p>
          <a:p>
            <a:r>
              <a:rPr lang="en-US" altLang="en-US" dirty="0"/>
              <a:t>Food quality and food costs are the results of effective purchasing</a:t>
            </a:r>
          </a:p>
          <a:p>
            <a:pPr lvl="1"/>
            <a:r>
              <a:rPr lang="en-US" altLang="en-US" dirty="0"/>
              <a:t>Controlling the cost of food by effective purchasing, receiving, and storing F&amp;B products</a:t>
            </a:r>
          </a:p>
        </p:txBody>
      </p:sp>
    </p:spTree>
    <p:extLst>
      <p:ext uri="{BB962C8B-B14F-4D97-AF65-F5344CB8AC3E}">
        <p14:creationId xmlns:p14="http://schemas.microsoft.com/office/powerpoint/2010/main" val="11378623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a:t>An Ounce of Prevention Is Worth</a:t>
            </a:r>
            <a:br>
              <a:rPr lang="en-US" altLang="en-US"/>
            </a:br>
            <a:r>
              <a:rPr lang="en-US" altLang="en-US"/>
              <a:t>a Pound of Cure</a:t>
            </a:r>
          </a:p>
        </p:txBody>
      </p:sp>
      <p:sp>
        <p:nvSpPr>
          <p:cNvPr id="35842" name="Rectangle 6"/>
          <p:cNvSpPr>
            <a:spLocks noGrp="1" noChangeArrowheads="1"/>
          </p:cNvSpPr>
          <p:nvPr>
            <p:ph idx="1"/>
          </p:nvPr>
        </p:nvSpPr>
        <p:spPr/>
        <p:txBody>
          <a:bodyPr/>
          <a:lstStyle/>
          <a:p>
            <a:r>
              <a:rPr lang="en-US" altLang="en-US" dirty="0"/>
              <a:t>Food safety and sanitation are the responsibility of managers and employees</a:t>
            </a:r>
          </a:p>
          <a:p>
            <a:r>
              <a:rPr lang="en-US" altLang="en-US" dirty="0"/>
              <a:t>Employee training and work procedures plus properly maintained equipment lead to a safe foodservice environment</a:t>
            </a:r>
          </a:p>
        </p:txBody>
      </p:sp>
    </p:spTree>
    <p:extLst>
      <p:ext uri="{BB962C8B-B14F-4D97-AF65-F5344CB8AC3E}">
        <p14:creationId xmlns:p14="http://schemas.microsoft.com/office/powerpoint/2010/main" val="6459147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4"/>
          <p:cNvSpPr>
            <a:spLocks noGrp="1"/>
          </p:cNvSpPr>
          <p:nvPr>
            <p:ph type="title"/>
          </p:nvPr>
        </p:nvSpPr>
        <p:spPr/>
        <p:txBody>
          <a:bodyPr/>
          <a:lstStyle/>
          <a:p>
            <a:r>
              <a:rPr lang="en-US" altLang="en-US" dirty="0"/>
              <a:t>Table 8.5   How Foodservice Operators Are Addressing Sanitation Concerns</a:t>
            </a:r>
          </a:p>
        </p:txBody>
      </p:sp>
      <p:pic>
        <p:nvPicPr>
          <p:cNvPr id="3" name="Content Placeholder 2" title="Table 8.5   How Foodservice Operators Are Addressing Sanitation Concerns"/>
          <p:cNvPicPr>
            <a:picLocks noGrp="1" noChangeAspect="1"/>
          </p:cNvPicPr>
          <p:nvPr>
            <p:ph idx="1"/>
          </p:nvPr>
        </p:nvPicPr>
        <p:blipFill>
          <a:blip r:embed="rId3"/>
          <a:stretch>
            <a:fillRect/>
          </a:stretch>
        </p:blipFill>
        <p:spPr>
          <a:xfrm>
            <a:off x="457200" y="2737366"/>
            <a:ext cx="8229600" cy="2251630"/>
          </a:xfrm>
          <a:prstGeom prst="rect">
            <a:avLst/>
          </a:prstGeom>
        </p:spPr>
      </p:pic>
    </p:spTree>
    <p:extLst>
      <p:ext uri="{BB962C8B-B14F-4D97-AF65-F5344CB8AC3E}">
        <p14:creationId xmlns:p14="http://schemas.microsoft.com/office/powerpoint/2010/main" val="42870010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Figure 8.1 </a:t>
            </a:r>
            <a:br>
              <a:rPr lang="en-US" altLang="en-US" dirty="0"/>
            </a:br>
            <a:r>
              <a:rPr lang="en-US" altLang="en-US" dirty="0"/>
              <a:t>The Bacterial Danger Zone</a:t>
            </a:r>
          </a:p>
        </p:txBody>
      </p:sp>
      <p:pic>
        <p:nvPicPr>
          <p:cNvPr id="3" name="Content Placeholder 2" descr="When food is improperly handled or stored bacterial will grow and cause illness. Source: Food Safety Education. (2013). United States Department of Agriculture. Retrieved on December 5, 2016 from https://www.fsis.usda.gov/wps/portal/fsis/topics/food-safety-education/getanswers/food-safety-fact-sheets/safe-food-handling/danger-zone-40-f-140-f/ct_index." title="Figure 8.1 The Bacterial Danger Zone"/>
          <p:cNvPicPr>
            <a:picLocks noGrp="1" noChangeAspect="1"/>
          </p:cNvPicPr>
          <p:nvPr>
            <p:ph idx="1"/>
          </p:nvPr>
        </p:nvPicPr>
        <p:blipFill>
          <a:blip r:embed="rId2"/>
          <a:stretch>
            <a:fillRect/>
          </a:stretch>
        </p:blipFill>
        <p:spPr>
          <a:xfrm>
            <a:off x="1236776" y="1600200"/>
            <a:ext cx="6670448" cy="4525963"/>
          </a:xfrm>
          <a:prstGeom prst="rect">
            <a:avLst/>
          </a:prstGeom>
        </p:spPr>
      </p:pic>
    </p:spTree>
    <p:extLst>
      <p:ext uri="{BB962C8B-B14F-4D97-AF65-F5344CB8AC3E}">
        <p14:creationId xmlns:p14="http://schemas.microsoft.com/office/powerpoint/2010/main" val="8772528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Beverages</a:t>
            </a:r>
          </a:p>
        </p:txBody>
      </p:sp>
      <p:sp>
        <p:nvSpPr>
          <p:cNvPr id="38914" name="Content Placeholder 2"/>
          <p:cNvSpPr>
            <a:spLocks noGrp="1"/>
          </p:cNvSpPr>
          <p:nvPr>
            <p:ph idx="1"/>
          </p:nvPr>
        </p:nvSpPr>
        <p:spPr/>
        <p:txBody>
          <a:bodyPr/>
          <a:lstStyle/>
          <a:p>
            <a:r>
              <a:rPr lang="en-US" dirty="0"/>
              <a:t>The distillation, fermentation, and compounding of spirits has a long and rich history</a:t>
            </a:r>
          </a:p>
          <a:p>
            <a:r>
              <a:rPr lang="en-US" altLang="en-US" dirty="0"/>
              <a:t>Alcoholic beverages are often used in foods to enhance flavor</a:t>
            </a:r>
          </a:p>
          <a:p>
            <a:r>
              <a:rPr lang="en-US" altLang="en-US" dirty="0"/>
              <a:t>Beverages serve as a complement to food and the dining experience</a:t>
            </a:r>
          </a:p>
        </p:txBody>
      </p:sp>
    </p:spTree>
    <p:extLst>
      <p:ext uri="{BB962C8B-B14F-4D97-AF65-F5344CB8AC3E}">
        <p14:creationId xmlns:p14="http://schemas.microsoft.com/office/powerpoint/2010/main" val="36235715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Beverage Operations</a:t>
            </a:r>
          </a:p>
        </p:txBody>
      </p:sp>
      <p:sp>
        <p:nvSpPr>
          <p:cNvPr id="38914" name="Content Placeholder 2"/>
          <p:cNvSpPr>
            <a:spLocks noGrp="1"/>
          </p:cNvSpPr>
          <p:nvPr>
            <p:ph idx="1"/>
          </p:nvPr>
        </p:nvSpPr>
        <p:spPr/>
        <p:txBody>
          <a:bodyPr/>
          <a:lstStyle/>
          <a:p>
            <a:r>
              <a:rPr lang="en-US" altLang="en-US" dirty="0"/>
              <a:t>Successful beverage operations depend on the same business principles as foodservice operations</a:t>
            </a:r>
          </a:p>
          <a:p>
            <a:r>
              <a:rPr lang="en-US" dirty="0"/>
              <a:t>Heavy taxes on alcoholic beverages and changes in consumption behaviors reduce profit margins</a:t>
            </a:r>
            <a:endParaRPr lang="en-US" altLang="en-US" dirty="0"/>
          </a:p>
          <a:p>
            <a:r>
              <a:rPr lang="en-US" dirty="0"/>
              <a:t>The use of technology in bar operations is replacing “free-pouring” practice to increase profits</a:t>
            </a:r>
            <a:endParaRPr lang="en-US" altLang="en-US" dirty="0"/>
          </a:p>
        </p:txBody>
      </p:sp>
    </p:spTree>
    <p:extLst>
      <p:ext uri="{BB962C8B-B14F-4D97-AF65-F5344CB8AC3E}">
        <p14:creationId xmlns:p14="http://schemas.microsoft.com/office/powerpoint/2010/main" val="12776729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Keeping Spirits Under Control</a:t>
            </a:r>
          </a:p>
        </p:txBody>
      </p:sp>
      <p:sp>
        <p:nvSpPr>
          <p:cNvPr id="38914" name="Content Placeholder 2"/>
          <p:cNvSpPr>
            <a:spLocks noGrp="1"/>
          </p:cNvSpPr>
          <p:nvPr>
            <p:ph idx="1"/>
          </p:nvPr>
        </p:nvSpPr>
        <p:spPr/>
        <p:txBody>
          <a:bodyPr/>
          <a:lstStyle/>
          <a:p>
            <a:r>
              <a:rPr lang="en-US" altLang="en-US" dirty="0"/>
              <a:t>Legal liability of third-party injuries after serving a guest alcohol</a:t>
            </a:r>
          </a:p>
          <a:p>
            <a:r>
              <a:rPr lang="en-US" altLang="en-US" dirty="0"/>
              <a:t>Society's closer focus on driving and drinking</a:t>
            </a:r>
          </a:p>
          <a:p>
            <a:r>
              <a:rPr lang="en-US" altLang="en-US" dirty="0"/>
              <a:t>Need for training of employees to recognize intoxicated customers and respond with appropriate tactics</a:t>
            </a:r>
          </a:p>
        </p:txBody>
      </p:sp>
    </p:spTree>
    <p:extLst>
      <p:ext uri="{BB962C8B-B14F-4D97-AF65-F5344CB8AC3E}">
        <p14:creationId xmlns:p14="http://schemas.microsoft.com/office/powerpoint/2010/main" val="10441115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Coffee, Tea, Or?</a:t>
            </a:r>
          </a:p>
        </p:txBody>
      </p:sp>
      <p:sp>
        <p:nvSpPr>
          <p:cNvPr id="38914" name="Content Placeholder 2"/>
          <p:cNvSpPr>
            <a:spLocks noGrp="1"/>
          </p:cNvSpPr>
          <p:nvPr>
            <p:ph idx="1"/>
          </p:nvPr>
        </p:nvSpPr>
        <p:spPr/>
        <p:txBody>
          <a:bodyPr/>
          <a:lstStyle/>
          <a:p>
            <a:r>
              <a:rPr lang="en-US" altLang="en-US" dirty="0"/>
              <a:t>Non-alcoholic beverages have become an important revenue source, especially due to the explosion of specialty items</a:t>
            </a:r>
          </a:p>
          <a:p>
            <a:r>
              <a:rPr lang="en-US" altLang="en-US" dirty="0"/>
              <a:t>Combinations of beverages and food enhance quality for </a:t>
            </a:r>
            <a:r>
              <a:rPr lang="en-US" altLang="en-US"/>
              <a:t>the customers</a:t>
            </a:r>
            <a:endParaRPr lang="en-US" altLang="en-US" dirty="0"/>
          </a:p>
          <a:p>
            <a:r>
              <a:rPr lang="en-US" altLang="en-US" dirty="0"/>
              <a:t>Increase tips for servers</a:t>
            </a:r>
          </a:p>
        </p:txBody>
      </p:sp>
    </p:spTree>
    <p:extLst>
      <p:ext uri="{BB962C8B-B14F-4D97-AF65-F5344CB8AC3E}">
        <p14:creationId xmlns:p14="http://schemas.microsoft.com/office/powerpoint/2010/main" val="18046711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solidFill>
                  <a:prstClr val="white"/>
                </a:solidFill>
              </a:rPr>
              <a:t>(2 of 2)</a:t>
            </a:r>
            <a:endParaRPr lang="en-US" altLang="en-US" dirty="0"/>
          </a:p>
        </p:txBody>
      </p:sp>
      <p:sp>
        <p:nvSpPr>
          <p:cNvPr id="17410" name="Rectangle 5"/>
          <p:cNvSpPr>
            <a:spLocks noGrp="1" noChangeArrowheads="1"/>
          </p:cNvSpPr>
          <p:nvPr>
            <p:ph idx="1"/>
          </p:nvPr>
        </p:nvSpPr>
        <p:spPr/>
        <p:txBody>
          <a:bodyPr/>
          <a:lstStyle/>
          <a:p>
            <a:pPr marL="514350" indent="-514350">
              <a:buFont typeface="+mj-lt"/>
              <a:buAutoNum type="arabicPeriod" startAt="4"/>
            </a:pPr>
            <a:r>
              <a:rPr lang="en-US" altLang="en-US" dirty="0"/>
              <a:t>Discuss the importance of a menu and its impact on production and service delivery</a:t>
            </a:r>
          </a:p>
          <a:p>
            <a:pPr marL="514350" indent="-514350">
              <a:buFont typeface="+mj-lt"/>
              <a:buAutoNum type="arabicPeriod" startAt="4"/>
            </a:pPr>
            <a:r>
              <a:rPr lang="en-US" altLang="en-US" dirty="0"/>
              <a:t>Identify the important operational and financial concerns faced by foodservice managers</a:t>
            </a:r>
          </a:p>
          <a:p>
            <a:pPr marL="514350" indent="-514350">
              <a:buFont typeface="+mj-lt"/>
              <a:buAutoNum type="arabicPeriod" startAt="4"/>
            </a:pPr>
            <a:r>
              <a:rPr lang="en-US" altLang="en-US" dirty="0"/>
              <a:t>Describe how foods and beverages can add value to other tourism services</a:t>
            </a:r>
          </a:p>
        </p:txBody>
      </p:sp>
    </p:spTree>
    <p:extLst>
      <p:ext uri="{BB962C8B-B14F-4D97-AF65-F5344CB8AC3E}">
        <p14:creationId xmlns:p14="http://schemas.microsoft.com/office/powerpoint/2010/main" val="6898585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a:t>Foods and Beverages</a:t>
            </a:r>
          </a:p>
        </p:txBody>
      </p:sp>
      <p:sp>
        <p:nvSpPr>
          <p:cNvPr id="19458" name="Rectangle 3"/>
          <p:cNvSpPr>
            <a:spLocks noGrp="1" noChangeArrowheads="1"/>
          </p:cNvSpPr>
          <p:nvPr>
            <p:ph idx="1"/>
          </p:nvPr>
        </p:nvSpPr>
        <p:spPr/>
        <p:txBody>
          <a:bodyPr/>
          <a:lstStyle/>
          <a:p>
            <a:r>
              <a:rPr lang="en-US" altLang="en-US" dirty="0"/>
              <a:t>Provision of foods and beverages fulfills not only basic human needs but also special tourism needs</a:t>
            </a:r>
          </a:p>
          <a:p>
            <a:r>
              <a:rPr lang="en-US" altLang="en-US" dirty="0"/>
              <a:t>Culinary tours emerged to satisfy culinary tourists</a:t>
            </a:r>
          </a:p>
          <a:p>
            <a:r>
              <a:rPr lang="en-US" dirty="0"/>
              <a:t>Tourists provide an important source of revenue to many foodservice operations</a:t>
            </a:r>
            <a:endParaRPr lang="en-US" altLang="en-US" dirty="0"/>
          </a:p>
          <a:p>
            <a:r>
              <a:rPr lang="en-US" dirty="0"/>
              <a:t>On average, tourists spend about 25% of their total travel expenditure on foodservices</a:t>
            </a:r>
            <a:endParaRPr lang="en-US" altLang="en-US" dirty="0"/>
          </a:p>
        </p:txBody>
      </p:sp>
    </p:spTree>
    <p:extLst>
      <p:ext uri="{BB962C8B-B14F-4D97-AF65-F5344CB8AC3E}">
        <p14:creationId xmlns:p14="http://schemas.microsoft.com/office/powerpoint/2010/main" val="2099813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Major Influences on the Development of Food and Beverage Services</a:t>
            </a:r>
          </a:p>
        </p:txBody>
      </p:sp>
      <p:sp>
        <p:nvSpPr>
          <p:cNvPr id="22530" name="Rectangle 8"/>
          <p:cNvSpPr>
            <a:spLocks noGrp="1" noChangeArrowheads="1"/>
          </p:cNvSpPr>
          <p:nvPr>
            <p:ph idx="1"/>
          </p:nvPr>
        </p:nvSpPr>
        <p:spPr/>
        <p:txBody>
          <a:bodyPr/>
          <a:lstStyle/>
          <a:p>
            <a:r>
              <a:rPr lang="en-US" altLang="en-US" dirty="0"/>
              <a:t>Travel and discovery</a:t>
            </a:r>
          </a:p>
          <a:p>
            <a:pPr lvl="1"/>
            <a:r>
              <a:rPr lang="en-US" altLang="en-US" dirty="0"/>
              <a:t>The quest to explore and conquer new lands that encouraged early travel also led to the spread of different food and beverage offerings</a:t>
            </a:r>
          </a:p>
          <a:p>
            <a:pPr lvl="1"/>
            <a:r>
              <a:rPr lang="en-US" altLang="en-US" dirty="0"/>
              <a:t>Foods and beverages now drive many travel choices</a:t>
            </a:r>
          </a:p>
          <a:p>
            <a:r>
              <a:rPr lang="en-US" altLang="en-US" dirty="0"/>
              <a:t>Science and technology</a:t>
            </a:r>
          </a:p>
          <a:p>
            <a:pPr lvl="1"/>
            <a:r>
              <a:rPr lang="en-US" altLang="en-US" dirty="0"/>
              <a:t>Advances in farm technology expand menu choices</a:t>
            </a:r>
          </a:p>
          <a:p>
            <a:pPr lvl="1"/>
            <a:r>
              <a:rPr lang="en-US" altLang="en-US" dirty="0"/>
              <a:t>Refrigeration and freezing technologies, along with the use of irradiation, help to store and transport foods</a:t>
            </a:r>
          </a:p>
        </p:txBody>
      </p:sp>
    </p:spTree>
    <p:extLst>
      <p:ext uri="{BB962C8B-B14F-4D97-AF65-F5344CB8AC3E}">
        <p14:creationId xmlns:p14="http://schemas.microsoft.com/office/powerpoint/2010/main" val="21279862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Building a Culinary Heritage</a:t>
            </a:r>
          </a:p>
        </p:txBody>
      </p:sp>
      <p:sp>
        <p:nvSpPr>
          <p:cNvPr id="24578" name="Rectangle 6"/>
          <p:cNvSpPr>
            <a:spLocks noGrp="1" noChangeArrowheads="1"/>
          </p:cNvSpPr>
          <p:nvPr>
            <p:ph idx="1"/>
          </p:nvPr>
        </p:nvSpPr>
        <p:spPr/>
        <p:txBody>
          <a:bodyPr/>
          <a:lstStyle/>
          <a:p>
            <a:r>
              <a:rPr lang="en-US" altLang="en-US" dirty="0"/>
              <a:t>Food and beverage (F&amp;B) operations vary</a:t>
            </a:r>
          </a:p>
          <a:p>
            <a:r>
              <a:rPr lang="en-US" altLang="en-US" dirty="0"/>
              <a:t>Commercial restaurant operations vary from quick service to elegant, full service</a:t>
            </a:r>
          </a:p>
          <a:p>
            <a:r>
              <a:rPr lang="en-US" altLang="en-US" dirty="0"/>
              <a:t>Foodservice establishments also include employee and institutional food service</a:t>
            </a:r>
          </a:p>
        </p:txBody>
      </p:sp>
    </p:spTree>
    <p:extLst>
      <p:ext uri="{BB962C8B-B14F-4D97-AF65-F5344CB8AC3E}">
        <p14:creationId xmlns:p14="http://schemas.microsoft.com/office/powerpoint/2010/main" val="14821873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The Beginnings of Modern Foodservice Practices </a:t>
            </a:r>
            <a:r>
              <a:rPr lang="en-US" altLang="en-US" sz="2400" dirty="0"/>
              <a:t>(1 of 2)</a:t>
            </a:r>
          </a:p>
        </p:txBody>
      </p:sp>
      <p:sp>
        <p:nvSpPr>
          <p:cNvPr id="24578" name="Rectangle 6"/>
          <p:cNvSpPr>
            <a:spLocks noGrp="1" noChangeArrowheads="1"/>
          </p:cNvSpPr>
          <p:nvPr>
            <p:ph idx="1"/>
          </p:nvPr>
        </p:nvSpPr>
        <p:spPr/>
        <p:txBody>
          <a:bodyPr/>
          <a:lstStyle/>
          <a:p>
            <a:r>
              <a:rPr lang="en-US" altLang="en-US" dirty="0"/>
              <a:t>France is credited with the first restaurant</a:t>
            </a:r>
          </a:p>
          <a:p>
            <a:r>
              <a:rPr lang="en-US" altLang="en-US" dirty="0"/>
              <a:t>Most early lodging places and restaurants offered a simple </a:t>
            </a:r>
            <a:r>
              <a:rPr lang="en-US" altLang="en-US" b="1" dirty="0"/>
              <a:t>table d'h</a:t>
            </a:r>
            <a:r>
              <a:rPr lang="en-US" b="1" dirty="0"/>
              <a:t>ô</a:t>
            </a:r>
            <a:r>
              <a:rPr lang="en-US" altLang="en-US" b="1" dirty="0"/>
              <a:t>te</a:t>
            </a:r>
          </a:p>
          <a:p>
            <a:r>
              <a:rPr lang="en-US" dirty="0"/>
              <a:t>Marie-Antoine </a:t>
            </a:r>
            <a:r>
              <a:rPr lang="en-US" dirty="0" err="1"/>
              <a:t>Carême</a:t>
            </a:r>
            <a:r>
              <a:rPr lang="en-US" altLang="en-US" dirty="0" err="1"/>
              <a:t>'s</a:t>
            </a:r>
            <a:r>
              <a:rPr lang="en-US" altLang="en-US" dirty="0"/>
              <a:t> grand cuisine led to the rise of </a:t>
            </a:r>
            <a:r>
              <a:rPr lang="en-US" altLang="en-US" b="1" dirty="0"/>
              <a:t>à la carte </a:t>
            </a:r>
            <a:r>
              <a:rPr lang="en-US" altLang="en-US" dirty="0"/>
              <a:t>restaurants, which feature a list of suggestions</a:t>
            </a:r>
          </a:p>
        </p:txBody>
      </p:sp>
    </p:spTree>
    <p:extLst>
      <p:ext uri="{BB962C8B-B14F-4D97-AF65-F5344CB8AC3E}">
        <p14:creationId xmlns:p14="http://schemas.microsoft.com/office/powerpoint/2010/main" val="26451730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The Beginnings of Modern Foodservice Practices </a:t>
            </a:r>
            <a:r>
              <a:rPr lang="en-US" altLang="en-US" sz="2400" dirty="0">
                <a:solidFill>
                  <a:prstClr val="white"/>
                </a:solidFill>
              </a:rPr>
              <a:t>(2 of 2)</a:t>
            </a:r>
            <a:endParaRPr lang="en-US" altLang="en-US" dirty="0"/>
          </a:p>
        </p:txBody>
      </p:sp>
      <p:sp>
        <p:nvSpPr>
          <p:cNvPr id="24578" name="Rectangle 6"/>
          <p:cNvSpPr>
            <a:spLocks noGrp="1" noChangeArrowheads="1"/>
          </p:cNvSpPr>
          <p:nvPr>
            <p:ph idx="1"/>
          </p:nvPr>
        </p:nvSpPr>
        <p:spPr/>
        <p:txBody>
          <a:bodyPr/>
          <a:lstStyle/>
          <a:p>
            <a:r>
              <a:rPr lang="en-US" dirty="0"/>
              <a:t>The Savoy Hotel offers the best of food and service as well as the elegant ambiance</a:t>
            </a:r>
          </a:p>
          <a:p>
            <a:r>
              <a:rPr lang="en-US" dirty="0"/>
              <a:t>Chef Escoffier revolutionized the methods of food service and kitchen organization</a:t>
            </a:r>
          </a:p>
          <a:p>
            <a:r>
              <a:rPr lang="en-US" dirty="0"/>
              <a:t>Escoffier also reorganized tasks and activities in the kitchen by creating and defining the work of </a:t>
            </a:r>
            <a:r>
              <a:rPr lang="en-US" b="1" dirty="0"/>
              <a:t>stations</a:t>
            </a:r>
            <a:endParaRPr lang="en-US" altLang="en-US" dirty="0"/>
          </a:p>
        </p:txBody>
      </p:sp>
    </p:spTree>
    <p:extLst>
      <p:ext uri="{BB962C8B-B14F-4D97-AF65-F5344CB8AC3E}">
        <p14:creationId xmlns:p14="http://schemas.microsoft.com/office/powerpoint/2010/main" val="26765686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US" altLang="en-US" dirty="0"/>
              <a:t>Table 8.1   </a:t>
            </a:r>
            <a:br>
              <a:rPr lang="en-US" altLang="en-US" dirty="0"/>
            </a:br>
            <a:r>
              <a:rPr lang="en-US" altLang="en-US" dirty="0"/>
              <a:t>A Food and Beverage Timeline </a:t>
            </a:r>
            <a:r>
              <a:rPr lang="en-US" altLang="en-US" sz="2400" dirty="0"/>
              <a:t>(1 of 2)</a:t>
            </a:r>
          </a:p>
        </p:txBody>
      </p:sp>
      <p:pic>
        <p:nvPicPr>
          <p:cNvPr id="3" name="Content Placeholder 2" title="Table 8.1   A Food and Beverage Timeline (1 of 2)"/>
          <p:cNvPicPr>
            <a:picLocks noGrp="1" noChangeAspect="1"/>
          </p:cNvPicPr>
          <p:nvPr>
            <p:ph idx="1"/>
          </p:nvPr>
        </p:nvPicPr>
        <p:blipFill>
          <a:blip r:embed="rId2"/>
          <a:stretch>
            <a:fillRect/>
          </a:stretch>
        </p:blipFill>
        <p:spPr>
          <a:xfrm>
            <a:off x="457200" y="1855823"/>
            <a:ext cx="8229600" cy="4014717"/>
          </a:xfrm>
          <a:prstGeom prst="rect">
            <a:avLst/>
          </a:prstGeom>
        </p:spPr>
      </p:pic>
    </p:spTree>
    <p:extLst>
      <p:ext uri="{BB962C8B-B14F-4D97-AF65-F5344CB8AC3E}">
        <p14:creationId xmlns:p14="http://schemas.microsoft.com/office/powerpoint/2010/main" val="5271014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4542</TotalTime>
  <Words>4653</Words>
  <Application>Microsoft Office PowerPoint</Application>
  <PresentationFormat>On-screen Show (4:3)</PresentationFormat>
  <Paragraphs>171</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Roboto</vt:lpstr>
      <vt:lpstr>Arial</vt:lpstr>
      <vt:lpstr>Times New Roman</vt:lpstr>
      <vt:lpstr>Wingdings</vt:lpstr>
      <vt:lpstr>508 Lecture</vt:lpstr>
      <vt:lpstr>Tourism: The Business of Hospitality and Travel</vt:lpstr>
      <vt:lpstr>Learning Objectives (1 of 2)</vt:lpstr>
      <vt:lpstr>Learning Objectives (2 of 2)</vt:lpstr>
      <vt:lpstr>Foods and Beverages</vt:lpstr>
      <vt:lpstr>Major Influences on the Development of Food and Beverage Services</vt:lpstr>
      <vt:lpstr>Building a Culinary Heritage</vt:lpstr>
      <vt:lpstr>The Beginnings of Modern Foodservice Practices (1 of 2)</vt:lpstr>
      <vt:lpstr>The Beginnings of Modern Foodservice Practices (2 of 2)</vt:lpstr>
      <vt:lpstr>Table 8.1    A Food and Beverage Timeline (1 of 2)</vt:lpstr>
      <vt:lpstr>Table 8.1    A Food and Beverage Timeline (2 of 2)</vt:lpstr>
      <vt:lpstr>Planning to Meet Guest Expectations (1 of 2)</vt:lpstr>
      <vt:lpstr>Planning to Meet Guest Expectations (2 of 2)</vt:lpstr>
      <vt:lpstr>Table 8.2    Menu Planning Essentials</vt:lpstr>
      <vt:lpstr>It All Comes Down to Rhythm, Timing, and Flow (1 of 2)</vt:lpstr>
      <vt:lpstr>It All Comes Down to Rhythm, Timing, and Flow (2 of 2)</vt:lpstr>
      <vt:lpstr>Adding Value to Food and Beverage Experiences (1 of 2)</vt:lpstr>
      <vt:lpstr>Adding Value to Food and Beverage Experiences (2 of 2)</vt:lpstr>
      <vt:lpstr>From Ten to Ten Thousand</vt:lpstr>
      <vt:lpstr>Building Profitable Operations (1 of 2)</vt:lpstr>
      <vt:lpstr>Table 8.3    Recipes for Restaurant Success</vt:lpstr>
      <vt:lpstr>Building Profitable Operations (2 of 2)</vt:lpstr>
      <vt:lpstr>An Ounce of Prevention Is Worth a Pound of Cure</vt:lpstr>
      <vt:lpstr>Table 8.5   How Foodservice Operators Are Addressing Sanitation Concerns</vt:lpstr>
      <vt:lpstr>Figure 8.1  The Bacterial Danger Zone</vt:lpstr>
      <vt:lpstr>Beverages</vt:lpstr>
      <vt:lpstr>Beverage Operations</vt:lpstr>
      <vt:lpstr>Keeping Spirits Under Control</vt:lpstr>
      <vt:lpstr>Coffee, Tea, Or?</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Beverage</dc:title>
  <dc:subject>Tourism: The Business of Hospitality and Travel</dc:subject>
  <dc:creator>Dr. Kim</dc:creator>
  <cp:keywords>Tourism</cp:keywords>
  <cp:lastModifiedBy>Seontaik Kim</cp:lastModifiedBy>
  <cp:revision>191</cp:revision>
  <dcterms:created xsi:type="dcterms:W3CDTF">2014-07-14T20:04:21Z</dcterms:created>
  <dcterms:modified xsi:type="dcterms:W3CDTF">2021-03-29T18:51:01Z</dcterms:modified>
</cp:coreProperties>
</file>