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8" r:id="rId2"/>
    <p:sldId id="319" r:id="rId3"/>
    <p:sldId id="321" r:id="rId4"/>
    <p:sldId id="322" r:id="rId5"/>
    <p:sldId id="323" r:id="rId6"/>
    <p:sldId id="325" r:id="rId7"/>
    <p:sldId id="328" r:id="rId8"/>
    <p:sldId id="329" r:id="rId9"/>
    <p:sldId id="351" r:id="rId10"/>
    <p:sldId id="324" r:id="rId11"/>
    <p:sldId id="330" r:id="rId12"/>
    <p:sldId id="326" r:id="rId13"/>
    <p:sldId id="327" r:id="rId14"/>
    <p:sldId id="331" r:id="rId15"/>
    <p:sldId id="332" r:id="rId16"/>
    <p:sldId id="333" r:id="rId17"/>
    <p:sldId id="334" r:id="rId18"/>
    <p:sldId id="335" r:id="rId19"/>
    <p:sldId id="336" r:id="rId20"/>
    <p:sldId id="337" r:id="rId21"/>
    <p:sldId id="338" r:id="rId22"/>
    <p:sldId id="339" r:id="rId23"/>
    <p:sldId id="341" r:id="rId24"/>
    <p:sldId id="342" r:id="rId25"/>
    <p:sldId id="352" r:id="rId26"/>
    <p:sldId id="343" r:id="rId27"/>
    <p:sldId id="345" r:id="rId28"/>
    <p:sldId id="344" r:id="rId29"/>
    <p:sldId id="346" r:id="rId30"/>
    <p:sldId id="348" r:id="rId31"/>
    <p:sldId id="349" r:id="rId32"/>
    <p:sldId id="34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62140" autoAdjust="0"/>
  </p:normalViewPr>
  <p:slideViewPr>
    <p:cSldViewPr>
      <p:cViewPr varScale="1">
        <p:scale>
          <a:sx n="101" d="100"/>
          <a:sy n="101" d="100"/>
        </p:scale>
        <p:origin x="3564" y="108"/>
      </p:cViewPr>
      <p:guideLst>
        <p:guide orient="horz" pos="2160"/>
        <p:guide pos="2880"/>
      </p:guideLst>
    </p:cSldViewPr>
  </p:slideViewPr>
  <p:outlineViewPr>
    <p:cViewPr>
      <p:scale>
        <a:sx n="33" d="100"/>
        <a:sy n="33" d="100"/>
      </p:scale>
      <p:origin x="0" y="-12690"/>
    </p:cViewPr>
  </p:outlineViewPr>
  <p:notesTextViewPr>
    <p:cViewPr>
      <p:scale>
        <a:sx n="125" d="100"/>
        <a:sy n="125"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3872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decades have been marked by high periods of growth and profitability for the hotel industry. In addition, companies continue to add new brands of properties to better target specific segments, such as extended-stay travelers (see Table 7.4). As the </a:t>
            </a:r>
            <a:r>
              <a:rPr lang="en-US" dirty="0" err="1"/>
              <a:t>consoli</a:t>
            </a:r>
            <a:r>
              <a:rPr lang="en-US" dirty="0"/>
              <a:t>-dation and the brand boom continue, a handful of mega-operators dominated by Accor, Marriott International, Choice Hotels International, Hilton Hotels &amp; Resorts, </a:t>
            </a:r>
            <a:r>
              <a:rPr lang="en-US" dirty="0" err="1"/>
              <a:t>InterCon-tinental</a:t>
            </a:r>
            <a:r>
              <a:rPr lang="en-US" dirty="0"/>
              <a:t> Hotels Group, and Starwood Hotels &amp; Resorts Worldwide are emerging.</a:t>
            </a:r>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a:p>
        </p:txBody>
      </p:sp>
    </p:spTree>
    <p:extLst>
      <p:ext uri="{BB962C8B-B14F-4D97-AF65-F5344CB8AC3E}">
        <p14:creationId xmlns:p14="http://schemas.microsoft.com/office/powerpoint/2010/main" val="353613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wide variety of lodging properties and amenities developed to meet the needs of </a:t>
            </a:r>
            <a:r>
              <a:rPr lang="en-US" dirty="0" err="1"/>
              <a:t>spe-cific</a:t>
            </a:r>
            <a:r>
              <a:rPr lang="en-US" dirty="0"/>
              <a:t> market segments. For example, business travelers expect to find larger desks, better lighting, casual seating, and irons and ironing boards in their rooms. As these features and other amenities such as shampoo, lotion, in-room coffee, and free newspapers became standard, travelers began to expect even more. As lodging properties race to meet customer needs, differences between traditional lodging property classifications such as hotels and motels have begun to blur.</a:t>
            </a:r>
          </a:p>
          <a:p>
            <a:pPr marL="171450" indent="-171450">
              <a:buFontTx/>
              <a:buChar char="-"/>
            </a:pPr>
            <a:r>
              <a:rPr lang="en-US" dirty="0"/>
              <a:t>To clarify this situation and more clearly communicate the differences in facilities and services among properties, organizations (and governments in some countries) developed standardized classification and report </a:t>
            </a:r>
            <a:r>
              <a:rPr lang="en-US" dirty="0" err="1"/>
              <a:t>ing</a:t>
            </a:r>
            <a:r>
              <a:rPr lang="en-US" dirty="0"/>
              <a:t> systems. </a:t>
            </a:r>
          </a:p>
          <a:p>
            <a:pPr marL="171450" indent="-171450">
              <a:buFontTx/>
              <a:buChar char="-"/>
            </a:pPr>
            <a:r>
              <a:rPr lang="en-US" dirty="0"/>
              <a:t>Both consumers and hotel companies benefit from standardized </a:t>
            </a:r>
            <a:r>
              <a:rPr lang="en-US" dirty="0" err="1"/>
              <a:t>classifica-tions</a:t>
            </a:r>
            <a:r>
              <a:rPr lang="en-US" dirty="0"/>
              <a:t> through clearly communicated expectations and brand positioning.1</a:t>
            </a:r>
          </a:p>
        </p:txBody>
      </p:sp>
      <p:sp>
        <p:nvSpPr>
          <p:cNvPr id="4" name="Slide Number Placeholder 3"/>
          <p:cNvSpPr>
            <a:spLocks noGrp="1"/>
          </p:cNvSpPr>
          <p:nvPr>
            <p:ph type="sldNum" sz="quarter" idx="5"/>
          </p:nvPr>
        </p:nvSpPr>
        <p:spPr/>
        <p:txBody>
          <a:bodyPr/>
          <a:lstStyle/>
          <a:p>
            <a:fld id="{A73D6722-9B4D-4E29-B226-C325925A8118}" type="slidenum">
              <a:rPr lang="en-US" smtClean="0"/>
              <a:pPr/>
              <a:t>15</a:t>
            </a:fld>
            <a:endParaRPr lang="en-US"/>
          </a:p>
        </p:txBody>
      </p:sp>
    </p:spTree>
    <p:extLst>
      <p:ext uri="{BB962C8B-B14F-4D97-AF65-F5344CB8AC3E}">
        <p14:creationId xmlns:p14="http://schemas.microsoft.com/office/powerpoint/2010/main" val="302978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Limited-service budget motels. Simple, basic, clean rooms with no amenities other than clean towels, linens, and soap. (Sleep Inns and Microtel)</a:t>
            </a:r>
          </a:p>
          <a:p>
            <a:r>
              <a:rPr lang="en-US" dirty="0"/>
              <a:t>2. Limited-service economy motels. Upgraded room decor with television, tele-phone, vending machines, and generally located close to restaurants. (Motel 6, Super 8, and Red Roof Inn)</a:t>
            </a:r>
          </a:p>
          <a:p>
            <a:r>
              <a:rPr lang="en-US" dirty="0"/>
              <a:t>3. Full-service, </a:t>
            </a:r>
            <a:r>
              <a:rPr lang="en-US" dirty="0" err="1"/>
              <a:t>midpriced</a:t>
            </a:r>
            <a:r>
              <a:rPr lang="en-US" dirty="0"/>
              <a:t> hotels and motels. 24-hour front desk, upgraded </a:t>
            </a:r>
            <a:r>
              <a:rPr lang="en-US" dirty="0" err="1"/>
              <a:t>inte-rior</a:t>
            </a:r>
            <a:r>
              <a:rPr lang="en-US" dirty="0"/>
              <a:t> and exterior decors, limited food service, extra room amenities, and other services. (Courtyard by Marriott, Four Points by Sheraton, and Holiday Inn)</a:t>
            </a:r>
          </a:p>
          <a:p>
            <a:r>
              <a:rPr lang="en-US" dirty="0"/>
              <a:t>4. Full-service, upscale hotels. Better quality and more luxurious, upgraded food service, and usually concierge service. (Delta Hotels, Hyatt Hotels, </a:t>
            </a:r>
            <a:r>
              <a:rPr lang="en-US" dirty="0" err="1"/>
              <a:t>Hil</a:t>
            </a:r>
            <a:r>
              <a:rPr lang="en-US" dirty="0"/>
              <a:t>-ton Hotels, and Westin Hotels)</a:t>
            </a:r>
          </a:p>
          <a:p>
            <a:r>
              <a:rPr lang="en-US" dirty="0"/>
              <a:t>5. Luxury hotels. Lavish guest rooms offering the ultimate in room amenities. Noted worldwide for service and surroundings. (Ritz-Carlton and Four Seasons Hotels)</a:t>
            </a:r>
          </a:p>
          <a:p>
            <a:r>
              <a:rPr lang="en-US" dirty="0"/>
              <a:t>6. All-suite hotels. Separate sleeping and living quarters, limited kitchen </a:t>
            </a:r>
            <a:r>
              <a:rPr lang="en-US" dirty="0" err="1"/>
              <a:t>facili</a:t>
            </a:r>
            <a:r>
              <a:rPr lang="en-US" dirty="0"/>
              <a:t>-ties, and complimentary food and/or beverage service in morning and evening. (Embassy Suites and </a:t>
            </a:r>
            <a:r>
              <a:rPr lang="en-US" dirty="0" err="1"/>
              <a:t>MainStay</a:t>
            </a:r>
            <a:r>
              <a:rPr lang="en-US" dirty="0"/>
              <a:t> Suites)</a:t>
            </a:r>
          </a:p>
          <a:p>
            <a:r>
              <a:rPr lang="en-US" dirty="0"/>
              <a:t>7. Extended-stay hotels. Apartment/studio living quarters targeting travelers seeking accommodations for five or more nights. (Residence Inn, Hyatt Sum-</a:t>
            </a:r>
            <a:r>
              <a:rPr lang="en-US" dirty="0" err="1"/>
              <a:t>merfield</a:t>
            </a:r>
            <a:r>
              <a:rPr lang="en-US" dirty="0"/>
              <a:t> Suites, Studio 6, and Staybridge Suites)</a:t>
            </a:r>
          </a:p>
          <a:p>
            <a:r>
              <a:rPr lang="en-US" dirty="0"/>
              <a:t>8. </a:t>
            </a:r>
            <a:r>
              <a:rPr lang="en-US" dirty="0" err="1"/>
              <a:t>Botique</a:t>
            </a:r>
            <a:r>
              <a:rPr lang="en-US" dirty="0"/>
              <a:t> and lifestyle hotels. Small to medium-sized hotels offering high lev-</a:t>
            </a:r>
            <a:r>
              <a:rPr lang="en-US" dirty="0" err="1"/>
              <a:t>els</a:t>
            </a:r>
            <a:r>
              <a:rPr lang="en-US" dirty="0"/>
              <a:t> of service with historic or innovative features. (</a:t>
            </a:r>
            <a:r>
              <a:rPr lang="en-US" dirty="0" err="1"/>
              <a:t>Kimpton</a:t>
            </a:r>
            <a:r>
              <a:rPr lang="en-US" dirty="0"/>
              <a:t> Hotels, Aloft, and Moxy Hotels)</a:t>
            </a:r>
          </a:p>
          <a:p>
            <a:endParaRPr lang="en-US"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16</a:t>
            </a:fld>
            <a:endParaRPr lang="en-US"/>
          </a:p>
        </p:txBody>
      </p:sp>
    </p:spTree>
    <p:extLst>
      <p:ext uri="{BB962C8B-B14F-4D97-AF65-F5344CB8AC3E}">
        <p14:creationId xmlns:p14="http://schemas.microsoft.com/office/powerpoint/2010/main" val="295881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 lodging terminology (see Table 7.5) is very specific and may sound almost like a foreign language the first time you hear it. For example, terms such as </a:t>
            </a:r>
            <a:r>
              <a:rPr lang="en-US" dirty="0" err="1"/>
              <a:t>occu-pancy</a:t>
            </a:r>
            <a:r>
              <a:rPr lang="en-US" dirty="0"/>
              <a:t> rates, average daily rates, RevPAR (revenue per available room), and </a:t>
            </a:r>
            <a:r>
              <a:rPr lang="en-US" dirty="0" err="1"/>
              <a:t>RevPAC</a:t>
            </a:r>
            <a:r>
              <a:rPr lang="en-US" dirty="0"/>
              <a:t> (revenue per available customer) carry specific meanings and are frequently used to measure financial performance and make comparisons among similar classifications of lodging properties.</a:t>
            </a:r>
          </a:p>
        </p:txBody>
      </p:sp>
      <p:sp>
        <p:nvSpPr>
          <p:cNvPr id="4" name="Slide Number Placeholder 3"/>
          <p:cNvSpPr>
            <a:spLocks noGrp="1"/>
          </p:cNvSpPr>
          <p:nvPr>
            <p:ph type="sldNum" sz="quarter" idx="5"/>
          </p:nvPr>
        </p:nvSpPr>
        <p:spPr/>
        <p:txBody>
          <a:bodyPr/>
          <a:lstStyle/>
          <a:p>
            <a:fld id="{A73D6722-9B4D-4E29-B226-C325925A8118}" type="slidenum">
              <a:rPr lang="en-US" smtClean="0"/>
              <a:pPr/>
              <a:t>17</a:t>
            </a:fld>
            <a:endParaRPr lang="en-US"/>
          </a:p>
        </p:txBody>
      </p:sp>
    </p:spTree>
    <p:extLst>
      <p:ext uri="{BB962C8B-B14F-4D97-AF65-F5344CB8AC3E}">
        <p14:creationId xmlns:p14="http://schemas.microsoft.com/office/powerpoint/2010/main" val="134925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According to the accommodation terminology, a "double" is a </a:t>
            </a:r>
            <a:r>
              <a:rPr lang="en-US" sz="1800" b="1"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“room with one double bed”</a:t>
            </a:r>
            <a:endParaRPr lang="en-US" b="1"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18</a:t>
            </a:fld>
            <a:endParaRPr lang="en-US"/>
          </a:p>
        </p:txBody>
      </p:sp>
    </p:spTree>
    <p:extLst>
      <p:ext uri="{BB962C8B-B14F-4D97-AF65-F5344CB8AC3E}">
        <p14:creationId xmlns:p14="http://schemas.microsoft.com/office/powerpoint/2010/main" val="117252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19</a:t>
            </a:fld>
            <a:endParaRPr lang="en-US"/>
          </a:p>
        </p:txBody>
      </p:sp>
    </p:spTree>
    <p:extLst>
      <p:ext uri="{BB962C8B-B14F-4D97-AF65-F5344CB8AC3E}">
        <p14:creationId xmlns:p14="http://schemas.microsoft.com/office/powerpoint/2010/main" val="7046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epitome of these independent hotels is referred to as a </a:t>
            </a:r>
            <a:r>
              <a:rPr lang="en-US" b="1" dirty="0"/>
              <a:t>boutique hotel with unique architecture and décor, offering a high level of service and typically having fewer than 150 rooms.</a:t>
            </a:r>
          </a:p>
          <a:p>
            <a:pPr marL="171450" indent="-171450">
              <a:buFontTx/>
              <a:buChar char="-"/>
            </a:pPr>
            <a:r>
              <a:rPr lang="en-US" dirty="0"/>
              <a:t>Franchise agreements provide owners/operators (franchisees) with the use of a rec-</a:t>
            </a:r>
            <a:r>
              <a:rPr lang="en-US" dirty="0" err="1"/>
              <a:t>ognized</a:t>
            </a:r>
            <a:r>
              <a:rPr lang="en-US" dirty="0"/>
              <a:t> brand name, access to central reservation systems, training programs, </a:t>
            </a:r>
            <a:r>
              <a:rPr lang="en-US" dirty="0" err="1"/>
              <a:t>docu-mented</a:t>
            </a:r>
            <a:r>
              <a:rPr lang="en-US" dirty="0"/>
              <a:t> operating procedures, standardized computer software, quantity purchasing discounts, and technical assistance from the parent company (franchiser) in return for royalties and fees.</a:t>
            </a:r>
          </a:p>
          <a:p>
            <a:pPr marL="171450" indent="-171450">
              <a:buFontTx/>
              <a:buChar char="-"/>
            </a:pPr>
            <a:r>
              <a:rPr lang="en-US" b="1" dirty="0"/>
              <a:t>The idea of operating hotels under management contracts was born in the 1950s with the Caribe Hilton in San Juan, Puerto Rico</a:t>
            </a:r>
            <a:r>
              <a:rPr lang="en-US" dirty="0"/>
              <a:t>. Management contracts, like franchises, allow lodging chains to expand </a:t>
            </a:r>
            <a:r>
              <a:rPr lang="en-US" dirty="0" err="1"/>
              <a:t>aggre-sively</a:t>
            </a:r>
            <a:r>
              <a:rPr lang="en-US" dirty="0"/>
              <a:t> into new markets without having to make capital investments in physical facilities. Under a management contract, hotel operating companies act as agents for the owner of the property. The owner of the property “hires” the operating company to fulfill all of the management and marketing functions needed to run the property. The property owner continues to retain all financial obligations for the property, and the management company is responsible for all operating issues. For their operating </a:t>
            </a:r>
            <a:r>
              <a:rPr lang="en-US" dirty="0" err="1"/>
              <a:t>exper-tise</a:t>
            </a:r>
            <a:r>
              <a:rPr lang="en-US" dirty="0"/>
              <a:t>, management companies receive a base fee anywhere from slightly under 3% to almost 6% of either total revenues or room revenues. In addition, other fees could be collected, including branding fees, sales and marketing fees, reservation fees, training fees, and incentive payments for achieving a predetermined level of profit. The con-tracts normally range from 5 to 20 years.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b="1"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Group of properties that are affiliated with one another and have common ownership and/or management control and oversight are called “chain properties”.</a:t>
            </a:r>
            <a:endParaRPr lang="en-US" dirty="0"/>
          </a:p>
          <a:p>
            <a:pPr marL="171450" indent="-171450">
              <a:buFontTx/>
              <a:buChar char="-"/>
            </a:pPr>
            <a:r>
              <a:rPr lang="en-US" dirty="0"/>
              <a:t>Chain operations refer to groups of properties that are affiliated with one another and have common ownership and/or management control and oversight. Chain </a:t>
            </a:r>
            <a:r>
              <a:rPr lang="en-US" dirty="0" err="1"/>
              <a:t>oper-ations</a:t>
            </a:r>
            <a:r>
              <a:rPr lang="en-US" dirty="0"/>
              <a:t> can be created in a variety of different ways. For example, many chains such as Interstate Hotels &amp; Resorts and John Q. Hammonds Hotels and Resorts have been developed using franchise agreements or management contracts. Chain operations provide many management, marketing, and financial ben-</a:t>
            </a:r>
            <a:r>
              <a:rPr lang="en-US" dirty="0" err="1"/>
              <a:t>efits</a:t>
            </a:r>
            <a:r>
              <a:rPr lang="en-US" dirty="0"/>
              <a:t>. </a:t>
            </a:r>
          </a:p>
          <a:p>
            <a:pPr marL="171450" indent="-171450">
              <a:buFontTx/>
              <a:buChar char="-"/>
            </a:pPr>
            <a:r>
              <a:rPr lang="en-US" dirty="0"/>
              <a:t>Can property owners retain operating autonomy and still reap some of the benefits that go along with franchise affiliations or chain ownership? This question may seem like asking for the best of both worlds, but the answer is yes. Membership in referral associations allows property owners to “go it alone” and still share the benefits that come from “strength in numbers.” Referral associations come in all sizes, meeting many different marketing needs. You may already be familiar with Best Western, but not </a:t>
            </a:r>
            <a:r>
              <a:rPr lang="en-US" dirty="0" err="1"/>
              <a:t>Utell</a:t>
            </a:r>
            <a:r>
              <a:rPr lang="en-US" dirty="0"/>
              <a:t>. Best Western claims more than 4,000 properties in over 80 countries;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20</a:t>
            </a:fld>
            <a:endParaRPr lang="en-US"/>
          </a:p>
        </p:txBody>
      </p:sp>
    </p:spTree>
    <p:extLst>
      <p:ext uri="{BB962C8B-B14F-4D97-AF65-F5344CB8AC3E}">
        <p14:creationId xmlns:p14="http://schemas.microsoft.com/office/powerpoint/2010/main" val="254427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franchise operating fees and requirements are shown in Table 7.6. In return for the benefits received from the franchiser and in addition to the required franchise fees, franchisees must give up some of their operational flexibility and follow standardized operating procedures (SOP) and purchasing requirements as outlined in the franchise contract.</a:t>
            </a: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21</a:t>
            </a:fld>
            <a:endParaRPr lang="en-US"/>
          </a:p>
        </p:txBody>
      </p:sp>
    </p:spTree>
    <p:extLst>
      <p:ext uri="{BB962C8B-B14F-4D97-AF65-F5344CB8AC3E}">
        <p14:creationId xmlns:p14="http://schemas.microsoft.com/office/powerpoint/2010/main" val="3551143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intermediaries such as tour opera-tors. For example, you might pick up the phone and call your hotel of choice directly or click on a website to book a room. Or you could stop in and see your travel agent who could use her GDS to reserve your room. If you were attending a large </a:t>
            </a:r>
            <a:r>
              <a:rPr lang="en-US" dirty="0" err="1"/>
              <a:t>conven-tion</a:t>
            </a:r>
            <a:r>
              <a:rPr lang="en-US" dirty="0"/>
              <a:t>, you might contact the convention and visitors bureau or a convention housing services firm to reserve your room</a:t>
            </a:r>
          </a:p>
        </p:txBody>
      </p:sp>
      <p:sp>
        <p:nvSpPr>
          <p:cNvPr id="4" name="Slide Number Placeholder 3"/>
          <p:cNvSpPr>
            <a:spLocks noGrp="1"/>
          </p:cNvSpPr>
          <p:nvPr>
            <p:ph type="sldNum" sz="quarter" idx="5"/>
          </p:nvPr>
        </p:nvSpPr>
        <p:spPr/>
        <p:txBody>
          <a:bodyPr/>
          <a:lstStyle/>
          <a:p>
            <a:fld id="{A73D6722-9B4D-4E29-B226-C325925A8118}" type="slidenum">
              <a:rPr lang="en-US" smtClean="0"/>
              <a:pPr/>
              <a:t>22</a:t>
            </a:fld>
            <a:endParaRPr lang="en-US"/>
          </a:p>
        </p:txBody>
      </p:sp>
    </p:spTree>
    <p:extLst>
      <p:ext uri="{BB962C8B-B14F-4D97-AF65-F5344CB8AC3E}">
        <p14:creationId xmlns:p14="http://schemas.microsoft.com/office/powerpoint/2010/main" val="403644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Table 7.7 provides a list of many of the sources used by hotels to fill their rooms.</a:t>
            </a:r>
          </a:p>
          <a:p>
            <a:endParaRPr lang="en-US"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23</a:t>
            </a:fld>
            <a:endParaRPr lang="en-US"/>
          </a:p>
        </p:txBody>
      </p:sp>
    </p:spTree>
    <p:extLst>
      <p:ext uri="{BB962C8B-B14F-4D97-AF65-F5344CB8AC3E}">
        <p14:creationId xmlns:p14="http://schemas.microsoft.com/office/powerpoint/2010/main" val="183508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Providing travelers with temporary shelter is an age-old profession that can be traced through recorded history to the inns of biblical times. In fact, the term hostel (meaning inn) can be traced back to the middle ages.</a:t>
            </a:r>
          </a:p>
          <a:p>
            <a:pPr marL="171450" indent="-171450">
              <a:buFontTx/>
              <a:buChar char="-"/>
            </a:pPr>
            <a:r>
              <a:rPr lang="en-US" dirty="0"/>
              <a:t> Early “hotels” were usually just overgrown inns. However, it didn’t take long for large structures specifically designed for lodging to appear. Most of these hotels were originally built in or around seaports and train depots as well as at major spa resort destinations in Canada, England, France, Germany, and the United States. In fact, </a:t>
            </a:r>
            <a:r>
              <a:rPr lang="en-US" b="1" dirty="0"/>
              <a:t>development of lodging facilities closely followed improvements in transportation, particularly steamships and railroads</a:t>
            </a:r>
          </a:p>
        </p:txBody>
      </p:sp>
      <p:sp>
        <p:nvSpPr>
          <p:cNvPr id="4" name="Slide Number Placeholder 3"/>
          <p:cNvSpPr>
            <a:spLocks noGrp="1"/>
          </p:cNvSpPr>
          <p:nvPr>
            <p:ph type="sldNum" sz="quarter" idx="5"/>
          </p:nvPr>
        </p:nvSpPr>
        <p:spPr/>
        <p:txBody>
          <a:bodyPr/>
          <a:lstStyle/>
          <a:p>
            <a:fld id="{A73D6722-9B4D-4E29-B226-C325925A8118}" type="slidenum">
              <a:rPr lang="en-US" smtClean="0"/>
              <a:pPr/>
              <a:t>4</a:t>
            </a:fld>
            <a:endParaRPr lang="en-US"/>
          </a:p>
        </p:txBody>
      </p:sp>
    </p:spTree>
    <p:extLst>
      <p:ext uri="{BB962C8B-B14F-4D97-AF65-F5344CB8AC3E}">
        <p14:creationId xmlns:p14="http://schemas.microsoft.com/office/powerpoint/2010/main" val="122684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Lodging properties are more than just mortar, bricks, and sticks. Once the physical facility has been constructed, a staff must be hired, trained, organized, and motivated  to meet guest needs. This task often begins long before reservations are made or guests arrive. Depending on the size of a property, guests may encounter a whole host of ser-vice employees.</a:t>
            </a:r>
          </a:p>
        </p:txBody>
      </p:sp>
      <p:sp>
        <p:nvSpPr>
          <p:cNvPr id="4" name="Slide Number Placeholder 3"/>
          <p:cNvSpPr>
            <a:spLocks noGrp="1"/>
          </p:cNvSpPr>
          <p:nvPr>
            <p:ph type="sldNum" sz="quarter" idx="5"/>
          </p:nvPr>
        </p:nvSpPr>
        <p:spPr/>
        <p:txBody>
          <a:bodyPr/>
          <a:lstStyle/>
          <a:p>
            <a:fld id="{A73D6722-9B4D-4E29-B226-C325925A8118}" type="slidenum">
              <a:rPr lang="en-US" smtClean="0"/>
              <a:pPr/>
              <a:t>24</a:t>
            </a:fld>
            <a:endParaRPr lang="en-US"/>
          </a:p>
        </p:txBody>
      </p:sp>
    </p:spTree>
    <p:extLst>
      <p:ext uri="{BB962C8B-B14F-4D97-AF65-F5344CB8AC3E}">
        <p14:creationId xmlns:p14="http://schemas.microsoft.com/office/powerpoint/2010/main" val="180338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operating functions that must be performed in all properties include </a:t>
            </a:r>
            <a:r>
              <a:rPr lang="en-US" dirty="0" err="1"/>
              <a:t>adminis-tration</a:t>
            </a:r>
            <a:r>
              <a:rPr lang="en-US" dirty="0"/>
              <a:t> (general management), guest contact services (such as front office reception, cashiering, and housekeeping), and guest support services (such as groundskeeping, engineering, and maintenance)</a:t>
            </a:r>
          </a:p>
        </p:txBody>
      </p:sp>
      <p:sp>
        <p:nvSpPr>
          <p:cNvPr id="4" name="Slide Number Placeholder 3"/>
          <p:cNvSpPr>
            <a:spLocks noGrp="1"/>
          </p:cNvSpPr>
          <p:nvPr>
            <p:ph type="sldNum" sz="quarter" idx="5"/>
          </p:nvPr>
        </p:nvSpPr>
        <p:spPr/>
        <p:txBody>
          <a:bodyPr/>
          <a:lstStyle/>
          <a:p>
            <a:fld id="{A73D6722-9B4D-4E29-B226-C325925A8118}" type="slidenum">
              <a:rPr lang="en-US" smtClean="0"/>
              <a:pPr/>
              <a:t>25</a:t>
            </a:fld>
            <a:endParaRPr lang="en-US"/>
          </a:p>
        </p:txBody>
      </p:sp>
    </p:spTree>
    <p:extLst>
      <p:ext uri="{BB962C8B-B14F-4D97-AF65-F5344CB8AC3E}">
        <p14:creationId xmlns:p14="http://schemas.microsoft.com/office/powerpoint/2010/main" val="161891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 matter how large or small the property, the ultimate responsibility for property management remains with the General Manager (GM). GMs hold uniquely important positions, as they are the focal point for employees, guests, and the community.</a:t>
            </a:r>
          </a:p>
          <a:p>
            <a:pPr marL="171450" indent="-171450">
              <a:buFontTx/>
              <a:buChar char="-"/>
            </a:pPr>
            <a:r>
              <a:rPr lang="en-US" dirty="0"/>
              <a:t>As properties grow, the primary administrative and senior management duties for the revenue-producing activities of the hotel are typically divided between the front office manager, the director of food and beverage, and the director of house-keeping, who report to the general manager. It is also common in larger properties to find the front office manager and the executive housekeeper reporting to the </a:t>
            </a:r>
            <a:r>
              <a:rPr lang="en-US" dirty="0" err="1"/>
              <a:t>direc</a:t>
            </a:r>
            <a:r>
              <a:rPr lang="en-US" dirty="0"/>
              <a:t>-tor of rooms. These duties are further divided between front-of-the-house positions (guest contact services) and back-of-the-house positions (guest support services). F</a:t>
            </a:r>
          </a:p>
        </p:txBody>
      </p:sp>
      <p:sp>
        <p:nvSpPr>
          <p:cNvPr id="4" name="Slide Number Placeholder 3"/>
          <p:cNvSpPr>
            <a:spLocks noGrp="1"/>
          </p:cNvSpPr>
          <p:nvPr>
            <p:ph type="sldNum" sz="quarter" idx="5"/>
          </p:nvPr>
        </p:nvSpPr>
        <p:spPr/>
        <p:txBody>
          <a:bodyPr/>
          <a:lstStyle/>
          <a:p>
            <a:fld id="{A73D6722-9B4D-4E29-B226-C325925A8118}" type="slidenum">
              <a:rPr lang="en-US" smtClean="0"/>
              <a:pPr/>
              <a:t>26</a:t>
            </a:fld>
            <a:endParaRPr lang="en-US"/>
          </a:p>
        </p:txBody>
      </p:sp>
    </p:spTree>
    <p:extLst>
      <p:ext uri="{BB962C8B-B14F-4D97-AF65-F5344CB8AC3E}">
        <p14:creationId xmlns:p14="http://schemas.microsoft.com/office/powerpoint/2010/main" val="4287348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front office serves as the “heart” of all lodging properties as well as the first and last point for guest contact. Front office operations are the nerve center and focal point of all guest activities and many employee contacts.</a:t>
            </a:r>
          </a:p>
          <a:p>
            <a:pPr marL="171450" indent="-171450">
              <a:buFontTx/>
              <a:buChar char="-"/>
            </a:pPr>
            <a:r>
              <a:rPr lang="en-US" dirty="0"/>
              <a:t>A key back-of-the-house guest service support group that is critical to guest </a:t>
            </a:r>
            <a:r>
              <a:rPr lang="en-US" dirty="0" err="1"/>
              <a:t>satis</a:t>
            </a:r>
            <a:r>
              <a:rPr lang="en-US" dirty="0"/>
              <a:t>-faction is housekeeping. In addition to ensuring the cleanliness of all guest facilities, the housekeeping department typically has the largest number of employees in a lodging property</a:t>
            </a:r>
          </a:p>
          <a:p>
            <a:pPr marL="171450" indent="-171450">
              <a:buFontTx/>
              <a:buChar char="-"/>
            </a:pPr>
            <a:r>
              <a:rPr lang="en-US" dirty="0"/>
              <a:t>Housekeeping must coordinate its activities very closely with the front office as it maintains the cleanliness and readiness of guest rooms, corridors, and common public areas in addition to managing laundry facilities in many properties.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28</a:t>
            </a:fld>
            <a:endParaRPr lang="en-US"/>
          </a:p>
        </p:txBody>
      </p:sp>
    </p:spTree>
    <p:extLst>
      <p:ext uri="{BB962C8B-B14F-4D97-AF65-F5344CB8AC3E}">
        <p14:creationId xmlns:p14="http://schemas.microsoft.com/office/powerpoint/2010/main" val="2787699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the economy grows, the demand for overnight accommodations also tends to grow. This growth results in higher occupancy rates, attracting developers who build more proper-ties. This building boom finally slows when the economy softens, causing travel to slow or the supply of new rooms to exceed demand for these rooms. Therefore, construction and pricing decisions should be based on the ability to achieve and exceed break-even occupancy levels. </a:t>
            </a:r>
          </a:p>
          <a:p>
            <a:r>
              <a:rPr lang="en-US" dirty="0"/>
              <a:t>- If you were to walk in off the street on a high-demand day, you would probably receive the </a:t>
            </a:r>
            <a:r>
              <a:rPr lang="en-US" b="1" dirty="0"/>
              <a:t>rack rate, the standard and most expensive quoted rate for one night’s lodging</a:t>
            </a:r>
            <a:r>
              <a:rPr lang="en-US" dirty="0"/>
              <a:t>. However, due to the ease of travelers searching for information on the go, room rates are becoming more transparent. A guest could search the web or use an app to check the rate before walking in to the front desk. Therefore, often the best available rate (BAR) is offered to capture the walk-in guest through direct booking. The rack rate that is offered to transient guests is the most profitable rate for a pro</a:t>
            </a:r>
          </a:p>
        </p:txBody>
      </p:sp>
      <p:sp>
        <p:nvSpPr>
          <p:cNvPr id="4" name="Slide Number Placeholder 3"/>
          <p:cNvSpPr>
            <a:spLocks noGrp="1"/>
          </p:cNvSpPr>
          <p:nvPr>
            <p:ph type="sldNum" sz="quarter" idx="5"/>
          </p:nvPr>
        </p:nvSpPr>
        <p:spPr/>
        <p:txBody>
          <a:bodyPr/>
          <a:lstStyle/>
          <a:p>
            <a:fld id="{A73D6722-9B4D-4E29-B226-C325925A8118}" type="slidenum">
              <a:rPr lang="en-US" smtClean="0"/>
              <a:pPr/>
              <a:t>29</a:t>
            </a:fld>
            <a:endParaRPr lang="en-US"/>
          </a:p>
        </p:txBody>
      </p:sp>
    </p:spTree>
    <p:extLst>
      <p:ext uri="{BB962C8B-B14F-4D97-AF65-F5344CB8AC3E}">
        <p14:creationId xmlns:p14="http://schemas.microsoft.com/office/powerpoint/2010/main" val="271077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 you were to walk in off the street on a high-demand day, you would probably receive the </a:t>
            </a:r>
            <a:r>
              <a:rPr lang="en-US" b="1" dirty="0"/>
              <a:t>rack rate, the standard and most expensive quoted rate for one night’s lodging</a:t>
            </a:r>
            <a:r>
              <a:rPr lang="en-US" dirty="0"/>
              <a:t>. However, due to the ease of travelers searching for information on the go, room rates are becoming more transparent. A guest could search the web or use an app to check the rate before walking in to the front desk. Therefore, often the best available rate (BAR) is offered to capture the walk-in guest through direct booking. The rack rate that is offered to transient guests is the most profitable rate for a pro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Other groups offered prices below rack rates are government employees and convention attendees. Government employees may be offered significant discounts because they frequently are limited in how much they can pay by their </a:t>
            </a:r>
            <a:r>
              <a:rPr lang="en-US" b="1" dirty="0"/>
              <a:t>per diem rates. </a:t>
            </a:r>
            <a:r>
              <a:rPr lang="en-US" dirty="0"/>
              <a:t>Conventioneers also receive reduced rates that have been negotiated based on the total volume of business the convention will bring to a property.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 Failing to understand and adjust for these multiple variables can lead to the problem of overbooking. Even when manual systems are used, overbooking can occur</a:t>
            </a:r>
          </a:p>
        </p:txBody>
      </p:sp>
      <p:sp>
        <p:nvSpPr>
          <p:cNvPr id="4" name="Slide Number Placeholder 3"/>
          <p:cNvSpPr>
            <a:spLocks noGrp="1"/>
          </p:cNvSpPr>
          <p:nvPr>
            <p:ph type="sldNum" sz="quarter" idx="5"/>
          </p:nvPr>
        </p:nvSpPr>
        <p:spPr/>
        <p:txBody>
          <a:bodyPr/>
          <a:lstStyle/>
          <a:p>
            <a:fld id="{A73D6722-9B4D-4E29-B226-C325925A8118}" type="slidenum">
              <a:rPr lang="en-US" smtClean="0"/>
              <a:pPr/>
              <a:t>32</a:t>
            </a:fld>
            <a:endParaRPr lang="en-US"/>
          </a:p>
        </p:txBody>
      </p:sp>
    </p:spTree>
    <p:extLst>
      <p:ext uri="{BB962C8B-B14F-4D97-AF65-F5344CB8AC3E}">
        <p14:creationId xmlns:p14="http://schemas.microsoft.com/office/powerpoint/2010/main" val="196037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Think for a minute about some of the accommodation options from which you can choose when planning a trip. Where will you spend the night(s) on the way to your des-</a:t>
            </a:r>
            <a:r>
              <a:rPr lang="en-US" dirty="0" err="1"/>
              <a:t>tination</a:t>
            </a:r>
            <a:r>
              <a:rPr lang="en-US" dirty="0"/>
              <a:t>? Where will you stay once you reach your destination? You can probably think of alternatives ranging all the way from staying with friends and relatives to pampering yourself at a luxury hotel.</a:t>
            </a:r>
          </a:p>
          <a:p>
            <a:pPr marL="171450" indent="-171450">
              <a:buFontTx/>
              <a:buChar char="-"/>
            </a:pPr>
            <a:r>
              <a:rPr lang="en-US" dirty="0"/>
              <a:t>Although accommodations can be found in many shapes and sizes, these facilities have commonly been grouped under the umbrella term lodging.</a:t>
            </a:r>
          </a:p>
          <a:p>
            <a:pPr marL="171450" indent="-171450">
              <a:buFontTx/>
              <a:buChar char="-"/>
            </a:pPr>
            <a:r>
              <a:rPr lang="en-US" dirty="0"/>
              <a:t>The accommodations segment of the tourism industry consists of many popular alternatives such as bed and breakfasts (B&amp;B), condominiums, timeshares, conference centers, hotels, and motels, as well as recreational vehicle (RV) parks and campgrounds.</a:t>
            </a:r>
          </a:p>
          <a:p>
            <a:pPr marL="171450" indent="-171450">
              <a:buFontTx/>
              <a:buChar char="-"/>
            </a:pPr>
            <a:r>
              <a:rPr lang="en-US" dirty="0"/>
              <a:t> With so many choices, </a:t>
            </a:r>
            <a:r>
              <a:rPr lang="en-US" b="1" dirty="0"/>
              <a:t>attracting and retaining guests requires attention to their needs</a:t>
            </a:r>
          </a:p>
          <a:p>
            <a:pPr marL="171450" indent="-171450">
              <a:buFontTx/>
              <a:buChar char="-"/>
            </a:pPr>
            <a:r>
              <a:rPr lang="en-US" b="0" dirty="0"/>
              <a:t>fine-tuning strategies to meet their </a:t>
            </a:r>
            <a:r>
              <a:rPr lang="en-US" b="0"/>
              <a:t>specific needs</a:t>
            </a:r>
            <a:r>
              <a:rPr lang="en-US" sz="180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Which </a:t>
            </a: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of the following statements is NOT true of a straight rental agreement?</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A</a:t>
            </a:r>
            <a:r>
              <a:rPr lang="en-US" sz="1800" b="1"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 All condominium owners share in rental income based on the square footage of their units.</a:t>
            </a:r>
            <a:endParaRPr lang="en-US" sz="1800" b="1"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B) Condo owners receive a portion of the rental revenues.</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C) The owners typically pay for all taxes, utilities, and general maintenance expenses.</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D) The owners receive a percentage of the rental income (usually 49%), and the management company retains the remainder (usually 51%).</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171450" indent="-171450">
              <a:buFontTx/>
              <a:buChar char="-"/>
            </a:pPr>
            <a:endParaRPr lang="en-US" b="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5</a:t>
            </a:fld>
            <a:endParaRPr lang="en-US"/>
          </a:p>
        </p:txBody>
      </p:sp>
    </p:spTree>
    <p:extLst>
      <p:ext uri="{BB962C8B-B14F-4D97-AF65-F5344CB8AC3E}">
        <p14:creationId xmlns:p14="http://schemas.microsoft.com/office/powerpoint/2010/main" val="62176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Table 7.1 illustrates, a broad array of strategies are needed to attract and retain a loyal following. In addition to targeting frequent stayers, marketers have recognized and developed varying brands within hotel chains to meet the needs of specific market segments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6</a:t>
            </a:fld>
            <a:endParaRPr lang="en-US"/>
          </a:p>
        </p:txBody>
      </p:sp>
    </p:spTree>
    <p:extLst>
      <p:ext uri="{BB962C8B-B14F-4D97-AF65-F5344CB8AC3E}">
        <p14:creationId xmlns:p14="http://schemas.microsoft.com/office/powerpoint/2010/main" val="5383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addition to targeting frequent stayers, marketers have recognized and developed varying brands within hotel chains to meet the needs of specific market segments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7</a:t>
            </a:fld>
            <a:endParaRPr lang="en-US"/>
          </a:p>
        </p:txBody>
      </p:sp>
    </p:spTree>
    <p:extLst>
      <p:ext uri="{BB962C8B-B14F-4D97-AF65-F5344CB8AC3E}">
        <p14:creationId xmlns:p14="http://schemas.microsoft.com/office/powerpoint/2010/main" val="91109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idea of B&amp;Bs may have started in small towns and rural areas, but this con-</a:t>
            </a:r>
            <a:r>
              <a:rPr lang="en-US" dirty="0" err="1"/>
              <a:t>cept</a:t>
            </a:r>
            <a:r>
              <a:rPr lang="en-US" dirty="0"/>
              <a:t> has spread across the world and can be found anywhere someone wants to be his or her own boss.</a:t>
            </a:r>
          </a:p>
          <a:p>
            <a:pPr marL="171450" indent="-171450">
              <a:buFontTx/>
              <a:buChar char="-"/>
            </a:pPr>
            <a:r>
              <a:rPr lang="en-US" dirty="0"/>
              <a:t>Today, B&amp;Bs come in a wide variety of sizes and service offerings. You can now find Bed &amp; Breakfast Homes (1–3 rooms), Bed &amp; Breakfast Inns (4–20 rooms), and Bed &amp; Breakfast Hotels (over 20 rooms and sometimes a small restaurant). </a:t>
            </a:r>
          </a:p>
          <a:p>
            <a:pPr marL="171450" indent="-171450">
              <a:buFontTx/>
              <a:buChar char="-"/>
            </a:pPr>
            <a:r>
              <a:rPr lang="en-US" dirty="0"/>
              <a:t>Even though B&amp;Bs may look different, personal attention and breakfast in the morning are common themes that tie all B&amp;Bs together. </a:t>
            </a:r>
          </a:p>
          <a:p>
            <a:pPr marL="171450" indent="-171450">
              <a:buFontTx/>
              <a:buChar char="-"/>
            </a:pPr>
            <a:r>
              <a:rPr lang="en-US" dirty="0"/>
              <a:t> Why would travelers want to stay in someone else’s home? According to research, the primary reason is to “feel like a local” and get a taste of the community life during their visits. </a:t>
            </a:r>
          </a:p>
          <a:p>
            <a:pPr marL="171450" indent="-171450">
              <a:buFontTx/>
              <a:buChar char="-"/>
            </a:pPr>
            <a:r>
              <a:rPr lang="en-US" dirty="0"/>
              <a:t> Timeshares at condominium properties usually have the same amenities found in a typical luxury apartment setting. Condominiums (condos) and other types of </a:t>
            </a:r>
            <a:r>
              <a:rPr lang="en-US" dirty="0" err="1"/>
              <a:t>accom-modations</a:t>
            </a:r>
            <a:r>
              <a:rPr lang="en-US" dirty="0"/>
              <a:t> are often marketed as timeshares. The idea of owning timeshares (vacation or fractional ownerships), especially in resort locations, is very appealing to </a:t>
            </a:r>
            <a:r>
              <a:rPr lang="en-US" dirty="0" err="1"/>
              <a:t>individu-als</a:t>
            </a:r>
            <a:r>
              <a:rPr lang="en-US" dirty="0"/>
              <a:t> who can plan their travel activities in advance and want to be assured of </a:t>
            </a:r>
            <a:r>
              <a:rPr lang="en-US" dirty="0" err="1"/>
              <a:t>accommo</a:t>
            </a:r>
            <a:r>
              <a:rPr lang="en-US" dirty="0"/>
              <a:t>-dations at set times and in specific locations.</a:t>
            </a:r>
          </a:p>
          <a:p>
            <a:pPr marL="171450" indent="-171450">
              <a:buFontTx/>
              <a:buChar char="-"/>
            </a:pPr>
            <a:r>
              <a:rPr lang="en-US" dirty="0"/>
              <a:t>Historically, buying a timeshare unit (typically 1/52 or 1/26, one or two weeks) meant purchasing fixed weeks at a single-site location on a fee simple or right-to-use basis. This ownership assured the purchaser of having specific accommodations for a set time and place each year.</a:t>
            </a:r>
          </a:p>
          <a:p>
            <a:pPr marL="171450" indent="-171450">
              <a:buFontTx/>
              <a:buChar char="-"/>
            </a:pPr>
            <a:r>
              <a:rPr lang="en-US" dirty="0"/>
              <a:t>Timeshare companies now offer </a:t>
            </a:r>
            <a:r>
              <a:rPr lang="en-US" b="1" dirty="0"/>
              <a:t>flexibility through </a:t>
            </a:r>
            <a:r>
              <a:rPr lang="en-US" b="1" dirty="0" err="1"/>
              <a:t>mul-tisite</a:t>
            </a:r>
            <a:r>
              <a:rPr lang="en-US" b="1" dirty="0"/>
              <a:t> programs, global exchanges, point systems, and vacation clubs.</a:t>
            </a:r>
          </a:p>
          <a:p>
            <a:pPr marL="171450" indent="-171450">
              <a:buFontTx/>
              <a:buChar char="-"/>
            </a:pPr>
            <a:r>
              <a:rPr lang="en-US" b="0" dirty="0"/>
              <a:t>Not surprisingly, the most popular locations for the millions of timeshare owners are in locations that are not subject to seasonality. In the United States, the most </a:t>
            </a:r>
            <a:r>
              <a:rPr lang="en-US" b="0" dirty="0" err="1"/>
              <a:t>popu</a:t>
            </a:r>
            <a:r>
              <a:rPr lang="en-US" b="0" dirty="0"/>
              <a:t>-lar timeshare properties are found at destinations such as Florida, California, Hawaii, Arizona, and Nevada. </a:t>
            </a:r>
          </a:p>
          <a:p>
            <a:pPr marL="171450" indent="-171450">
              <a:buFontTx/>
              <a:buChar char="-"/>
            </a:pPr>
            <a:r>
              <a:rPr lang="en-US" b="0" dirty="0"/>
              <a:t> Just as there are popular locations, there are also different times of the year that are more popular than others. These time periods are classified by colors indicating the level of demand. </a:t>
            </a:r>
          </a:p>
          <a:p>
            <a:pPr marL="171450" indent="-171450">
              <a:buFontTx/>
              <a:buChar char="-"/>
            </a:pPr>
            <a:r>
              <a:rPr lang="en-US" b="1" dirty="0"/>
              <a:t>Low-demand weeks are classified as “blue,” medium-demand “white,” and high-demand “red.”</a:t>
            </a:r>
            <a:r>
              <a:rPr lang="en-US" b="0" dirty="0"/>
              <a:t>9 For example, a week during Christmas in Orlando, Florida, would probably be more desirable than a week in February in Okoboji, Iowa</a:t>
            </a:r>
          </a:p>
          <a:p>
            <a:pPr marL="171450" indent="-171450">
              <a:buFontTx/>
              <a:buChar char="-"/>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A(n) ________ is a B &amp; B concept that began in small towns and rural areas of Europe, where a family would open its home to travelers.</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A) condominium</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B) pension</a:t>
            </a:r>
            <a:endParaRPr lang="en-US" sz="1800" b="1"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C) motel</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Palatino Linotype" panose="02040502050505030304" pitchFamily="18" charset="0"/>
              </a:rPr>
              <a:t>D) inn</a:t>
            </a:r>
            <a:endParaRPr lang="en-US" sz="18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171450" indent="-171450">
              <a:buFontTx/>
              <a:buChar char="-"/>
            </a:pPr>
            <a:endParaRPr lang="en-US" b="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10</a:t>
            </a:fld>
            <a:endParaRPr lang="en-US"/>
          </a:p>
        </p:txBody>
      </p:sp>
    </p:spTree>
    <p:extLst>
      <p:ext uri="{BB962C8B-B14F-4D97-AF65-F5344CB8AC3E}">
        <p14:creationId xmlns:p14="http://schemas.microsoft.com/office/powerpoint/2010/main" val="53040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Timeshares are similar to hotels, but they are also different in many ways.</a:t>
            </a:r>
          </a:p>
          <a:p>
            <a:pPr marL="171450" indent="-171450">
              <a:buFontTx/>
              <a:buChar char="-"/>
            </a:pPr>
            <a:r>
              <a:rPr lang="en-US" dirty="0"/>
              <a:t>The num-</a:t>
            </a:r>
            <a:r>
              <a:rPr lang="en-US" dirty="0" err="1"/>
              <a:t>ber</a:t>
            </a:r>
            <a:r>
              <a:rPr lang="en-US" dirty="0"/>
              <a:t> of food and beverage options will definitely be more limited, but your accommodations almost always be larger and, you can prepare your own meals in a fully equipped kitchen.</a:t>
            </a:r>
          </a:p>
          <a:p>
            <a:pPr marL="171450" indent="-171450">
              <a:buFontTx/>
              <a:buChar char="-"/>
            </a:pPr>
            <a:r>
              <a:rPr lang="en-US" dirty="0"/>
              <a:t>While operational issues may be the same, timeshares unlike hotels and resorts are owned by many </a:t>
            </a:r>
            <a:r>
              <a:rPr lang="en-US" dirty="0" err="1"/>
              <a:t>individu-als</a:t>
            </a:r>
            <a:r>
              <a:rPr lang="en-US" dirty="0"/>
              <a:t> who typically purchase one or two weeks of vacation time.</a:t>
            </a:r>
          </a:p>
          <a:p>
            <a:pPr marL="171450" indent="-171450">
              <a:buFontTx/>
              <a:buChar char="-"/>
            </a:pPr>
            <a:r>
              <a:rPr lang="en-US" dirty="0"/>
              <a:t> Since owning a timeshare is a real estate investment, owners are required to pay insurance, maintenance fees, management fees, and real estate taxes. To attract and sell timeshare units require a great deal of marketing effort, and, in fact, 30–50% of the sales price for a timeshare is composed of marketing expenses such as salaries and enticements to attend sales presentations. </a:t>
            </a:r>
          </a:p>
          <a:p>
            <a:pPr marL="171450" indent="-171450">
              <a:buFontTx/>
              <a:buChar char="-"/>
            </a:pPr>
            <a:r>
              <a:rPr lang="en-US" dirty="0"/>
              <a:t>Timeshare ownership should not be looked at as a standard real estate investment that will grow in value, but more like an automobile purchase that will decrease in value over time.</a:t>
            </a:r>
          </a:p>
        </p:txBody>
      </p:sp>
      <p:sp>
        <p:nvSpPr>
          <p:cNvPr id="4" name="Slide Number Placeholder 3"/>
          <p:cNvSpPr>
            <a:spLocks noGrp="1"/>
          </p:cNvSpPr>
          <p:nvPr>
            <p:ph type="sldNum" sz="quarter" idx="5"/>
          </p:nvPr>
        </p:nvSpPr>
        <p:spPr/>
        <p:txBody>
          <a:bodyPr/>
          <a:lstStyle/>
          <a:p>
            <a:fld id="{A73D6722-9B4D-4E29-B226-C325925A8118}" type="slidenum">
              <a:rPr lang="en-US" smtClean="0"/>
              <a:pPr/>
              <a:t>11</a:t>
            </a:fld>
            <a:endParaRPr lang="en-US"/>
          </a:p>
        </p:txBody>
      </p:sp>
    </p:spTree>
    <p:extLst>
      <p:ext uri="{BB962C8B-B14F-4D97-AF65-F5344CB8AC3E}">
        <p14:creationId xmlns:p14="http://schemas.microsoft.com/office/powerpoint/2010/main" val="1984914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next major change in the development of modern lodging occurred when Ells-worth M. Statler opened the Buffalo (New York) Statler Hotel in 1908. This hotel truly revolutionized the industry because it was designed and operated with guest com-fort, convenience, and safety in mind. Each room had an electric light just inside the doorway, a private bath with tub and toilet, and a pitcher of iced water</a:t>
            </a:r>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a:p>
        </p:txBody>
      </p:sp>
    </p:spTree>
    <p:extLst>
      <p:ext uri="{BB962C8B-B14F-4D97-AF65-F5344CB8AC3E}">
        <p14:creationId xmlns:p14="http://schemas.microsoft.com/office/powerpoint/2010/main" val="187609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promise of providing standardized facilities, Holiday Inn soon grew into a successful chain of motels stretching across the United States. One room looked just like another and travelers always knew there would be free parking, a telephone, air conditioning, a swimming pool, and free ice. In addition, children under the age of 18 could stay free with their parents wherever they found the distinctive Holiday Inn sign.</a:t>
            </a:r>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a:p>
        </p:txBody>
      </p:sp>
    </p:spTree>
    <p:extLst>
      <p:ext uri="{BB962C8B-B14F-4D97-AF65-F5344CB8AC3E}">
        <p14:creationId xmlns:p14="http://schemas.microsoft.com/office/powerpoint/2010/main" val="262930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3/22/2021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3/22/2021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3/22/2021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3/22/2021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3/22/2021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3/22/2021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3/22/2021</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Tourism: The Business of Hospitality and Travel</a:t>
            </a:r>
          </a:p>
        </p:txBody>
      </p:sp>
      <p:sp>
        <p:nvSpPr>
          <p:cNvPr id="3" name="Text Placeholder 2"/>
          <p:cNvSpPr>
            <a:spLocks noGrp="1"/>
          </p:cNvSpPr>
          <p:nvPr>
            <p:ph type="body" sz="quarter" idx="13"/>
          </p:nvPr>
        </p:nvSpPr>
        <p:spPr/>
        <p:txBody>
          <a:bodyPr/>
          <a:lstStyle/>
          <a:p>
            <a:r>
              <a:rPr lang="en-US" sz="2000" b="1" dirty="0"/>
              <a:t>Sixth Edition</a:t>
            </a:r>
          </a:p>
        </p:txBody>
      </p:sp>
      <p:sp>
        <p:nvSpPr>
          <p:cNvPr id="4" name="Text Placeholder 3"/>
          <p:cNvSpPr>
            <a:spLocks noGrp="1"/>
          </p:cNvSpPr>
          <p:nvPr>
            <p:ph type="body" sz="quarter" idx="14"/>
          </p:nvPr>
        </p:nvSpPr>
        <p:spPr/>
        <p:txBody>
          <a:bodyPr/>
          <a:lstStyle/>
          <a:p>
            <a:r>
              <a:rPr lang="en-US" dirty="0"/>
              <a:t>Chapter 7</a:t>
            </a:r>
          </a:p>
        </p:txBody>
      </p:sp>
      <p:sp>
        <p:nvSpPr>
          <p:cNvPr id="5" name="Text Placeholder 4"/>
          <p:cNvSpPr>
            <a:spLocks noGrp="1"/>
          </p:cNvSpPr>
          <p:nvPr>
            <p:ph type="body" sz="quarter" idx="15"/>
          </p:nvPr>
        </p:nvSpPr>
        <p:spPr/>
        <p:txBody>
          <a:bodyPr/>
          <a:lstStyle/>
          <a:p>
            <a:r>
              <a:rPr lang="en-US" dirty="0"/>
              <a:t>Accommodations</a:t>
            </a:r>
          </a:p>
        </p:txBody>
      </p:sp>
      <p:pic>
        <p:nvPicPr>
          <p:cNvPr id="6" name="Book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0201"/>
            <a:ext cx="3576712" cy="4578192"/>
          </a:xfrm>
          <a:prstGeom prst="rect">
            <a:avLst/>
          </a:prstGeom>
          <a:ln>
            <a:solidFill>
              <a:schemeClr val="tx1">
                <a:lumMod val="50000"/>
                <a:lumOff val="50000"/>
              </a:schemeClr>
            </a:solidFill>
          </a:ln>
          <a:effectLst>
            <a:outerShdw blurRad="50800" dist="76200" dir="2700000" algn="tl" rotWithShape="0">
              <a:srgbClr val="000000">
                <a:alpha val="56000"/>
              </a:srgbClr>
            </a:outerShdw>
          </a:effectLst>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Oh So Many Choices! </a:t>
            </a:r>
            <a:r>
              <a:rPr lang="en-US" altLang="en-US" sz="2400" dirty="0">
                <a:solidFill>
                  <a:prstClr val="white"/>
                </a:solidFill>
              </a:rPr>
              <a:t>(2 of 2)</a:t>
            </a:r>
            <a:endParaRPr lang="en-US" altLang="en-US" dirty="0"/>
          </a:p>
        </p:txBody>
      </p:sp>
      <p:sp>
        <p:nvSpPr>
          <p:cNvPr id="18434" name="Rectangle 4"/>
          <p:cNvSpPr>
            <a:spLocks noGrp="1" noChangeArrowheads="1"/>
          </p:cNvSpPr>
          <p:nvPr>
            <p:ph idx="1"/>
          </p:nvPr>
        </p:nvSpPr>
        <p:spPr/>
        <p:txBody>
          <a:bodyPr/>
          <a:lstStyle/>
          <a:p>
            <a:r>
              <a:rPr lang="en-US" altLang="en-US" dirty="0"/>
              <a:t>Bed and breakfasts (B&amp;Bs): No two are exactly alike</a:t>
            </a:r>
          </a:p>
          <a:p>
            <a:r>
              <a:rPr lang="en-US" altLang="en-US" dirty="0"/>
              <a:t>Private </a:t>
            </a:r>
            <a:r>
              <a:rPr lang="en-US" dirty="0"/>
              <a:t>accommodations: Living like a local</a:t>
            </a:r>
            <a:endParaRPr lang="en-US" altLang="en-US" dirty="0"/>
          </a:p>
          <a:p>
            <a:r>
              <a:rPr lang="en-US" altLang="en-US" dirty="0"/>
              <a:t>Time-share condominiums: Same time, same place?</a:t>
            </a:r>
          </a:p>
          <a:p>
            <a:r>
              <a:rPr lang="en-US" altLang="en-US" dirty="0"/>
              <a:t>Conference centers: Living, learning, and leisure</a:t>
            </a:r>
          </a:p>
          <a:p>
            <a:r>
              <a:rPr lang="en-US" altLang="en-US" dirty="0"/>
              <a:t>Campgrounds and RV parks: Enjoying the great outdoors</a:t>
            </a:r>
          </a:p>
        </p:txBody>
      </p:sp>
    </p:spTree>
    <p:extLst>
      <p:ext uri="{BB962C8B-B14F-4D97-AF65-F5344CB8AC3E}">
        <p14:creationId xmlns:p14="http://schemas.microsoft.com/office/powerpoint/2010/main" val="40346778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altLang="en-US" dirty="0"/>
              <a:t>Table 7.3   Excerpts from "Profile of Timeshare Owners"</a:t>
            </a:r>
          </a:p>
        </p:txBody>
      </p:sp>
      <p:pic>
        <p:nvPicPr>
          <p:cNvPr id="3" name="Content Placeholder 2" title="Table 7.3   Excerpts from &quot;Profile of Timeshare Owners&quot;"/>
          <p:cNvPicPr>
            <a:picLocks noGrp="1" noChangeAspect="1"/>
          </p:cNvPicPr>
          <p:nvPr>
            <p:ph idx="1"/>
          </p:nvPr>
        </p:nvPicPr>
        <p:blipFill>
          <a:blip r:embed="rId3"/>
          <a:stretch>
            <a:fillRect/>
          </a:stretch>
        </p:blipFill>
        <p:spPr>
          <a:xfrm>
            <a:off x="457200" y="2114833"/>
            <a:ext cx="8229600" cy="3496696"/>
          </a:xfrm>
          <a:prstGeom prst="rect">
            <a:avLst/>
          </a:prstGeom>
        </p:spPr>
      </p:pic>
    </p:spTree>
    <p:extLst>
      <p:ext uri="{BB962C8B-B14F-4D97-AF65-F5344CB8AC3E}">
        <p14:creationId xmlns:p14="http://schemas.microsoft.com/office/powerpoint/2010/main" val="3880329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Rooms, Rooms, and More </a:t>
            </a:r>
            <a:r>
              <a:rPr lang="en-US" altLang="en-US" sz="2400" dirty="0">
                <a:solidFill>
                  <a:prstClr val="white"/>
                </a:solidFill>
              </a:rPr>
              <a:t>(1 of 2)</a:t>
            </a:r>
            <a:endParaRPr lang="en-US" altLang="en-US" dirty="0"/>
          </a:p>
        </p:txBody>
      </p:sp>
      <p:sp>
        <p:nvSpPr>
          <p:cNvPr id="20482" name="Rectangle 4"/>
          <p:cNvSpPr>
            <a:spLocks noGrp="1" noChangeArrowheads="1"/>
          </p:cNvSpPr>
          <p:nvPr>
            <p:ph idx="1"/>
          </p:nvPr>
        </p:nvSpPr>
        <p:spPr/>
        <p:txBody>
          <a:bodyPr/>
          <a:lstStyle/>
          <a:p>
            <a:r>
              <a:rPr lang="en-US" altLang="en-US" dirty="0"/>
              <a:t>Brief history of hotel development</a:t>
            </a:r>
          </a:p>
          <a:p>
            <a:pPr lvl="1"/>
            <a:r>
              <a:rPr lang="en-US" altLang="en-US" dirty="0"/>
              <a:t>Boston's Tremont House, 1829, the first hotel</a:t>
            </a:r>
          </a:p>
          <a:p>
            <a:pPr lvl="1"/>
            <a:r>
              <a:rPr lang="en-US" altLang="en-US" dirty="0"/>
              <a:t>Brown Palace in Denver, 1892, the first atrium</a:t>
            </a:r>
          </a:p>
          <a:p>
            <a:pPr lvl="1"/>
            <a:r>
              <a:rPr lang="en-US" altLang="en-US" dirty="0" err="1"/>
              <a:t>Statler</a:t>
            </a:r>
            <a:r>
              <a:rPr lang="en-US" altLang="en-US" dirty="0"/>
              <a:t> Hotel, 1908, added many services and amenities</a:t>
            </a:r>
          </a:p>
        </p:txBody>
      </p:sp>
    </p:spTree>
    <p:extLst>
      <p:ext uri="{BB962C8B-B14F-4D97-AF65-F5344CB8AC3E}">
        <p14:creationId xmlns:p14="http://schemas.microsoft.com/office/powerpoint/2010/main" val="35602624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Rooms, Rooms, and More </a:t>
            </a:r>
            <a:r>
              <a:rPr lang="en-US" altLang="en-US" sz="2400" dirty="0">
                <a:solidFill>
                  <a:prstClr val="white"/>
                </a:solidFill>
              </a:rPr>
              <a:t>(2 of 2)</a:t>
            </a:r>
            <a:endParaRPr lang="en-US" altLang="en-US" dirty="0"/>
          </a:p>
        </p:txBody>
      </p:sp>
      <p:sp>
        <p:nvSpPr>
          <p:cNvPr id="20482" name="Rectangle 4"/>
          <p:cNvSpPr>
            <a:spLocks noGrp="1" noChangeArrowheads="1"/>
          </p:cNvSpPr>
          <p:nvPr>
            <p:ph idx="1"/>
          </p:nvPr>
        </p:nvSpPr>
        <p:spPr/>
        <p:txBody>
          <a:bodyPr/>
          <a:lstStyle/>
          <a:p>
            <a:r>
              <a:rPr lang="en-US" altLang="en-US" dirty="0"/>
              <a:t>Brief history of hotel development</a:t>
            </a:r>
          </a:p>
          <a:p>
            <a:pPr lvl="1"/>
            <a:r>
              <a:rPr lang="en-US" altLang="en-US" dirty="0"/>
              <a:t>Great Depression, which began in 1929, resulted in 85 percent of hotels going bankrupt</a:t>
            </a:r>
          </a:p>
          <a:p>
            <a:pPr lvl="1"/>
            <a:r>
              <a:rPr lang="en-US" altLang="en-US" dirty="0"/>
              <a:t>End of WWII gave rise to new development but mainly in the form of motels</a:t>
            </a:r>
          </a:p>
          <a:p>
            <a:pPr lvl="1"/>
            <a:r>
              <a:rPr lang="en-US" altLang="en-US" dirty="0"/>
              <a:t>Recent decades a period of growth and high profits</a:t>
            </a:r>
          </a:p>
          <a:p>
            <a:pPr lvl="2"/>
            <a:r>
              <a:rPr lang="en-US" altLang="en-US" dirty="0"/>
              <a:t>Companies continue to add new brands of properties to better target specific segments, such as extended-stay travelers</a:t>
            </a:r>
          </a:p>
        </p:txBody>
      </p:sp>
    </p:spTree>
    <p:extLst>
      <p:ext uri="{BB962C8B-B14F-4D97-AF65-F5344CB8AC3E}">
        <p14:creationId xmlns:p14="http://schemas.microsoft.com/office/powerpoint/2010/main" val="42934704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altLang="en-US" dirty="0"/>
              <a:t>Table 7.4   </a:t>
            </a:r>
            <a:br>
              <a:rPr lang="en-US" altLang="en-US" dirty="0"/>
            </a:br>
            <a:r>
              <a:rPr lang="en-US" altLang="en-US" dirty="0"/>
              <a:t>Profile of Extended-Stay Guests</a:t>
            </a:r>
          </a:p>
        </p:txBody>
      </p:sp>
      <p:pic>
        <p:nvPicPr>
          <p:cNvPr id="3" name="Content Placeholder 2" title="Table 7.4   Profile of Extended-Stay Guests"/>
          <p:cNvPicPr>
            <a:picLocks noGrp="1" noChangeAspect="1"/>
          </p:cNvPicPr>
          <p:nvPr>
            <p:ph idx="1"/>
          </p:nvPr>
        </p:nvPicPr>
        <p:blipFill>
          <a:blip r:embed="rId3"/>
          <a:stretch>
            <a:fillRect/>
          </a:stretch>
        </p:blipFill>
        <p:spPr>
          <a:xfrm>
            <a:off x="457200" y="2443558"/>
            <a:ext cx="8229600" cy="2839247"/>
          </a:xfrm>
          <a:prstGeom prst="rect">
            <a:avLst/>
          </a:prstGeom>
        </p:spPr>
      </p:pic>
    </p:spTree>
    <p:extLst>
      <p:ext uri="{BB962C8B-B14F-4D97-AF65-F5344CB8AC3E}">
        <p14:creationId xmlns:p14="http://schemas.microsoft.com/office/powerpoint/2010/main" val="14977498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Making Sense of Classifications and Ratings Systems </a:t>
            </a:r>
            <a:r>
              <a:rPr lang="en-US" altLang="en-US" sz="2400" dirty="0">
                <a:solidFill>
                  <a:prstClr val="white"/>
                </a:solidFill>
              </a:rPr>
              <a:t>(1 of 2)</a:t>
            </a:r>
            <a:endParaRPr lang="en-US" altLang="en-US" dirty="0"/>
          </a:p>
        </p:txBody>
      </p:sp>
      <p:sp>
        <p:nvSpPr>
          <p:cNvPr id="24578" name="Rectangle 6"/>
          <p:cNvSpPr>
            <a:spLocks noGrp="1" noChangeArrowheads="1"/>
          </p:cNvSpPr>
          <p:nvPr>
            <p:ph idx="1"/>
          </p:nvPr>
        </p:nvSpPr>
        <p:spPr/>
        <p:txBody>
          <a:bodyPr/>
          <a:lstStyle/>
          <a:p>
            <a:r>
              <a:rPr lang="en-US" altLang="en-US" dirty="0"/>
              <a:t>Organizations and governments have developed </a:t>
            </a:r>
            <a:r>
              <a:rPr lang="en-US" dirty="0"/>
              <a:t>standardized classification and reporting systems</a:t>
            </a:r>
            <a:r>
              <a:rPr lang="en-US" altLang="en-US" dirty="0"/>
              <a:t> to clarify the amenities and services at different types of lodging properties</a:t>
            </a:r>
          </a:p>
          <a:p>
            <a:r>
              <a:rPr lang="en-US" dirty="0"/>
              <a:t>Both consumers and hotel companies benefit from standardized classifications through clearly communicated expectations and brand positioning</a:t>
            </a:r>
            <a:endParaRPr lang="en-US" altLang="en-US" dirty="0"/>
          </a:p>
        </p:txBody>
      </p:sp>
    </p:spTree>
    <p:extLst>
      <p:ext uri="{BB962C8B-B14F-4D97-AF65-F5344CB8AC3E}">
        <p14:creationId xmlns:p14="http://schemas.microsoft.com/office/powerpoint/2010/main" val="16887056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Making Sense of Classifications and Ratings Systems </a:t>
            </a:r>
            <a:r>
              <a:rPr lang="en-US" altLang="en-US" sz="2400" dirty="0">
                <a:solidFill>
                  <a:prstClr val="white"/>
                </a:solidFill>
              </a:rPr>
              <a:t>(2 of 2)</a:t>
            </a:r>
            <a:endParaRPr lang="en-US" altLang="en-US" dirty="0"/>
          </a:p>
        </p:txBody>
      </p:sp>
      <p:sp>
        <p:nvSpPr>
          <p:cNvPr id="24578" name="Rectangle 6"/>
          <p:cNvSpPr>
            <a:spLocks noGrp="1" noChangeArrowheads="1"/>
          </p:cNvSpPr>
          <p:nvPr>
            <p:ph idx="1"/>
          </p:nvPr>
        </p:nvSpPr>
        <p:spPr/>
        <p:txBody>
          <a:bodyPr/>
          <a:lstStyle/>
          <a:p>
            <a:r>
              <a:rPr lang="en-US" altLang="en-US" dirty="0"/>
              <a:t>Typical classifications</a:t>
            </a:r>
          </a:p>
          <a:p>
            <a:pPr marL="914400" lvl="1" indent="-457200">
              <a:buFont typeface="+mj-lt"/>
              <a:buAutoNum type="arabicPeriod"/>
            </a:pPr>
            <a:r>
              <a:rPr lang="en-US" altLang="en-US" dirty="0"/>
              <a:t>Limited-service budget motels</a:t>
            </a:r>
          </a:p>
          <a:p>
            <a:pPr marL="914400" lvl="1" indent="-457200">
              <a:buFont typeface="+mj-lt"/>
              <a:buAutoNum type="arabicPeriod"/>
            </a:pPr>
            <a:r>
              <a:rPr lang="en-US" altLang="en-US" dirty="0"/>
              <a:t>Limited-service economy motels</a:t>
            </a:r>
          </a:p>
          <a:p>
            <a:pPr marL="914400" lvl="1" indent="-457200">
              <a:buFont typeface="+mj-lt"/>
              <a:buAutoNum type="arabicPeriod"/>
            </a:pPr>
            <a:r>
              <a:rPr lang="en-US" altLang="en-US" dirty="0"/>
              <a:t>Full-service mid-priced hotels and motels</a:t>
            </a:r>
          </a:p>
          <a:p>
            <a:pPr marL="914400" lvl="1" indent="-457200">
              <a:buFont typeface="+mj-lt"/>
              <a:buAutoNum type="arabicPeriod"/>
            </a:pPr>
            <a:r>
              <a:rPr lang="en-US" altLang="en-US" dirty="0"/>
              <a:t>Full-service upscale hotels</a:t>
            </a:r>
          </a:p>
          <a:p>
            <a:pPr marL="914400" lvl="1" indent="-457200">
              <a:buFont typeface="+mj-lt"/>
              <a:buAutoNum type="arabicPeriod"/>
            </a:pPr>
            <a:r>
              <a:rPr lang="en-US" altLang="en-US" dirty="0"/>
              <a:t>Luxury hotels</a:t>
            </a:r>
          </a:p>
          <a:p>
            <a:pPr marL="914400" lvl="1" indent="-457200">
              <a:buFont typeface="+mj-lt"/>
              <a:buAutoNum type="arabicPeriod"/>
            </a:pPr>
            <a:r>
              <a:rPr lang="en-US" altLang="en-US" dirty="0"/>
              <a:t>All-suite hotels</a:t>
            </a:r>
          </a:p>
          <a:p>
            <a:pPr marL="914400" lvl="1" indent="-457200">
              <a:buFont typeface="+mj-lt"/>
              <a:buAutoNum type="arabicPeriod"/>
            </a:pPr>
            <a:r>
              <a:rPr lang="en-US" altLang="en-US" dirty="0"/>
              <a:t>Extended-stay hotels</a:t>
            </a:r>
          </a:p>
          <a:p>
            <a:pPr marL="914400" lvl="1" indent="-457200">
              <a:buFont typeface="+mj-lt"/>
              <a:buAutoNum type="arabicPeriod"/>
            </a:pPr>
            <a:r>
              <a:rPr lang="en-US" altLang="en-US" dirty="0"/>
              <a:t>Botique and lifestyle hotels</a:t>
            </a:r>
          </a:p>
        </p:txBody>
      </p:sp>
    </p:spTree>
    <p:extLst>
      <p:ext uri="{BB962C8B-B14F-4D97-AF65-F5344CB8AC3E}">
        <p14:creationId xmlns:p14="http://schemas.microsoft.com/office/powerpoint/2010/main" val="19950425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a:t>Lodging Lexicon</a:t>
            </a:r>
          </a:p>
        </p:txBody>
      </p:sp>
      <p:sp>
        <p:nvSpPr>
          <p:cNvPr id="24578" name="Rectangle 6"/>
          <p:cNvSpPr>
            <a:spLocks noGrp="1" noChangeArrowheads="1"/>
          </p:cNvSpPr>
          <p:nvPr>
            <p:ph idx="1"/>
          </p:nvPr>
        </p:nvSpPr>
        <p:spPr/>
        <p:txBody>
          <a:bodyPr/>
          <a:lstStyle/>
          <a:p>
            <a:r>
              <a:rPr lang="en-US" altLang="en-US" dirty="0"/>
              <a:t>Lodging has its own set of terms</a:t>
            </a:r>
          </a:p>
          <a:p>
            <a:r>
              <a:rPr lang="en-US" altLang="en-US" dirty="0"/>
              <a:t>Some terms are industry-wide, while others may be unique to certain companies</a:t>
            </a:r>
          </a:p>
        </p:txBody>
      </p:sp>
    </p:spTree>
    <p:extLst>
      <p:ext uri="{BB962C8B-B14F-4D97-AF65-F5344CB8AC3E}">
        <p14:creationId xmlns:p14="http://schemas.microsoft.com/office/powerpoint/2010/main" val="42698301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r>
              <a:rPr lang="en-US" altLang="en-US" dirty="0"/>
              <a:t>Table 7.5   </a:t>
            </a:r>
            <a:br>
              <a:rPr lang="en-US" altLang="en-US" dirty="0"/>
            </a:br>
            <a:r>
              <a:rPr lang="en-US" altLang="en-US" dirty="0"/>
              <a:t>Hotel Terminology</a:t>
            </a:r>
          </a:p>
        </p:txBody>
      </p:sp>
      <p:pic>
        <p:nvPicPr>
          <p:cNvPr id="3" name="Content Placeholder 2" title="Table 7.5   Hotel Terminology"/>
          <p:cNvPicPr>
            <a:picLocks noGrp="1" noChangeAspect="1"/>
          </p:cNvPicPr>
          <p:nvPr>
            <p:ph idx="1"/>
          </p:nvPr>
        </p:nvPicPr>
        <p:blipFill>
          <a:blip r:embed="rId3"/>
          <a:stretch>
            <a:fillRect/>
          </a:stretch>
        </p:blipFill>
        <p:spPr>
          <a:xfrm>
            <a:off x="457200" y="2131382"/>
            <a:ext cx="8229600" cy="3463598"/>
          </a:xfrm>
          <a:prstGeom prst="rect">
            <a:avLst/>
          </a:prstGeom>
        </p:spPr>
      </p:pic>
    </p:spTree>
    <p:extLst>
      <p:ext uri="{BB962C8B-B14F-4D97-AF65-F5344CB8AC3E}">
        <p14:creationId xmlns:p14="http://schemas.microsoft.com/office/powerpoint/2010/main" val="16108529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Figure 7.1   Room Layouts Demonstrating Lodging Terminology</a:t>
            </a:r>
          </a:p>
        </p:txBody>
      </p:sp>
      <p:pic>
        <p:nvPicPr>
          <p:cNvPr id="3" name="Content Placeholder 2" title="Figure 7.1   Room Layouts Demonstrating Lodging Terminology"/>
          <p:cNvPicPr>
            <a:picLocks noGrp="1" noChangeAspect="1"/>
          </p:cNvPicPr>
          <p:nvPr>
            <p:ph idx="1"/>
          </p:nvPr>
        </p:nvPicPr>
        <p:blipFill>
          <a:blip r:embed="rId3"/>
          <a:stretch>
            <a:fillRect/>
          </a:stretch>
        </p:blipFill>
        <p:spPr>
          <a:xfrm>
            <a:off x="2921263" y="1600200"/>
            <a:ext cx="3301473" cy="4525963"/>
          </a:xfrm>
          <a:prstGeom prst="rect">
            <a:avLst/>
          </a:prstGeom>
        </p:spPr>
      </p:pic>
    </p:spTree>
    <p:extLst>
      <p:ext uri="{BB962C8B-B14F-4D97-AF65-F5344CB8AC3E}">
        <p14:creationId xmlns:p14="http://schemas.microsoft.com/office/powerpoint/2010/main" val="333718535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t>(1 of 2)</a:t>
            </a:r>
          </a:p>
        </p:txBody>
      </p:sp>
      <p:sp>
        <p:nvSpPr>
          <p:cNvPr id="17410" name="Rectangle 5"/>
          <p:cNvSpPr>
            <a:spLocks noGrp="1" noChangeArrowheads="1"/>
          </p:cNvSpPr>
          <p:nvPr>
            <p:ph idx="1"/>
          </p:nvPr>
        </p:nvSpPr>
        <p:spPr/>
        <p:txBody>
          <a:bodyPr/>
          <a:lstStyle/>
          <a:p>
            <a:pPr marL="514350" indent="-514350">
              <a:buFont typeface="+mj-lt"/>
              <a:buAutoNum type="arabicPeriod"/>
            </a:pPr>
            <a:r>
              <a:rPr lang="en-US" altLang="en-US" dirty="0"/>
              <a:t>Explain the importance of accommodations to the tourism industry</a:t>
            </a:r>
          </a:p>
          <a:p>
            <a:pPr marL="514350" indent="-514350">
              <a:buFont typeface="+mj-lt"/>
              <a:buAutoNum type="arabicPeriod"/>
            </a:pPr>
            <a:r>
              <a:rPr lang="en-US" altLang="en-US" dirty="0"/>
              <a:t>Identify and describe the major classifications of accommodations</a:t>
            </a:r>
          </a:p>
          <a:p>
            <a:pPr marL="514350" indent="-514350">
              <a:buFont typeface="+mj-lt"/>
              <a:buAutoNum type="arabicPeriod"/>
            </a:pPr>
            <a:r>
              <a:rPr lang="en-US" altLang="en-US" dirty="0"/>
              <a:t>Identify and describe the primary ownership patterns of lodging properties</a:t>
            </a:r>
          </a:p>
          <a:p>
            <a:pPr marL="514350" indent="-514350">
              <a:buFont typeface="+mj-lt"/>
              <a:buAutoNum type="arabicPeriod"/>
            </a:pPr>
            <a:r>
              <a:rPr lang="en-US" altLang="en-US" dirty="0"/>
              <a:t>Describe the basic organizational structures in lodging properties</a:t>
            </a:r>
          </a:p>
        </p:txBody>
      </p:sp>
    </p:spTree>
    <p:extLst>
      <p:ext uri="{BB962C8B-B14F-4D97-AF65-F5344CB8AC3E}">
        <p14:creationId xmlns:p14="http://schemas.microsoft.com/office/powerpoint/2010/main" val="20081986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Operating Structures</a:t>
            </a:r>
          </a:p>
        </p:txBody>
      </p:sp>
      <p:sp>
        <p:nvSpPr>
          <p:cNvPr id="27650" name="Rectangle 6"/>
          <p:cNvSpPr>
            <a:spLocks noGrp="1" noChangeArrowheads="1"/>
          </p:cNvSpPr>
          <p:nvPr>
            <p:ph idx="1"/>
          </p:nvPr>
        </p:nvSpPr>
        <p:spPr/>
        <p:txBody>
          <a:bodyPr/>
          <a:lstStyle/>
          <a:p>
            <a:r>
              <a:rPr lang="en-US" altLang="en-US" dirty="0"/>
              <a:t>Five types of ownership/management are typical</a:t>
            </a:r>
          </a:p>
          <a:p>
            <a:pPr lvl="1"/>
            <a:r>
              <a:rPr lang="en-US" altLang="en-US" dirty="0"/>
              <a:t>Doing it alone: Small independent properties, managed by owners</a:t>
            </a:r>
          </a:p>
          <a:p>
            <a:pPr lvl="1"/>
            <a:r>
              <a:rPr lang="en-US" altLang="en-US" dirty="0"/>
              <a:t>Franchising</a:t>
            </a:r>
          </a:p>
          <a:p>
            <a:pPr lvl="1"/>
            <a:r>
              <a:rPr lang="en-US" altLang="en-US" dirty="0"/>
              <a:t>Management contracts</a:t>
            </a:r>
          </a:p>
          <a:p>
            <a:pPr lvl="1"/>
            <a:r>
              <a:rPr lang="en-US" altLang="en-US" dirty="0"/>
              <a:t>Chain operations</a:t>
            </a:r>
          </a:p>
          <a:p>
            <a:pPr lvl="1"/>
            <a:r>
              <a:rPr lang="en-US" altLang="en-US" dirty="0"/>
              <a:t>Strength in numbers: Referral associations</a:t>
            </a:r>
          </a:p>
        </p:txBody>
      </p:sp>
    </p:spTree>
    <p:extLst>
      <p:ext uri="{BB962C8B-B14F-4D97-AF65-F5344CB8AC3E}">
        <p14:creationId xmlns:p14="http://schemas.microsoft.com/office/powerpoint/2010/main" val="31145571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en-US" altLang="en-US" dirty="0"/>
              <a:t>Table 7.6   Franchise Requirements and Operating Fees</a:t>
            </a:r>
          </a:p>
        </p:txBody>
      </p:sp>
      <p:pic>
        <p:nvPicPr>
          <p:cNvPr id="4" name="Content Placeholder 3" title="Table 7.6   Franchise Requirements and Operating Fees"/>
          <p:cNvPicPr>
            <a:picLocks noGrp="1" noChangeAspect="1"/>
          </p:cNvPicPr>
          <p:nvPr>
            <p:ph idx="1"/>
          </p:nvPr>
        </p:nvPicPr>
        <p:blipFill>
          <a:blip r:embed="rId3"/>
          <a:stretch>
            <a:fillRect/>
          </a:stretch>
        </p:blipFill>
        <p:spPr>
          <a:xfrm>
            <a:off x="457200" y="1640046"/>
            <a:ext cx="8229600" cy="4446270"/>
          </a:xfrm>
          <a:prstGeom prst="rect">
            <a:avLst/>
          </a:prstGeom>
        </p:spPr>
      </p:pic>
    </p:spTree>
    <p:extLst>
      <p:ext uri="{BB962C8B-B14F-4D97-AF65-F5344CB8AC3E}">
        <p14:creationId xmlns:p14="http://schemas.microsoft.com/office/powerpoint/2010/main" val="16818137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It All Begins with Marketing</a:t>
            </a:r>
          </a:p>
        </p:txBody>
      </p:sp>
      <p:sp>
        <p:nvSpPr>
          <p:cNvPr id="29698" name="Content Placeholder 3"/>
          <p:cNvSpPr>
            <a:spLocks noGrp="1"/>
          </p:cNvSpPr>
          <p:nvPr>
            <p:ph idx="1"/>
          </p:nvPr>
        </p:nvSpPr>
        <p:spPr/>
        <p:txBody>
          <a:bodyPr/>
          <a:lstStyle/>
          <a:p>
            <a:r>
              <a:rPr lang="en-US" altLang="en-US" dirty="0"/>
              <a:t>Sales and marketing efforts range from branding and reservation systems to individual staff</a:t>
            </a:r>
          </a:p>
          <a:p>
            <a:r>
              <a:rPr lang="en-US" altLang="en-US" dirty="0"/>
              <a:t>The ultimate goal of marketing efforts is to attract future bookings of individual and group business</a:t>
            </a:r>
          </a:p>
          <a:p>
            <a:r>
              <a:rPr lang="en-US" altLang="en-US" dirty="0"/>
              <a:t>Various methods to generate reservations including toll-free/Internet reservation system, travel agents, tour operators, convention and visitors' bureau, in-house sales staff</a:t>
            </a:r>
          </a:p>
        </p:txBody>
      </p:sp>
    </p:spTree>
    <p:extLst>
      <p:ext uri="{BB962C8B-B14F-4D97-AF65-F5344CB8AC3E}">
        <p14:creationId xmlns:p14="http://schemas.microsoft.com/office/powerpoint/2010/main" val="23073849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r>
              <a:rPr lang="en-US" altLang="en-US" dirty="0"/>
              <a:t>Table 7.7   </a:t>
            </a:r>
            <a:br>
              <a:rPr lang="en-US" altLang="en-US" dirty="0"/>
            </a:br>
            <a:r>
              <a:rPr lang="en-US" altLang="en-US" dirty="0"/>
              <a:t>Sources of Room Reservations</a:t>
            </a:r>
          </a:p>
        </p:txBody>
      </p:sp>
      <p:pic>
        <p:nvPicPr>
          <p:cNvPr id="3" name="Content Placeholder 2" title="Table 7.7   Sources of Room Reservations"/>
          <p:cNvPicPr>
            <a:picLocks noGrp="1" noChangeAspect="1"/>
          </p:cNvPicPr>
          <p:nvPr>
            <p:ph idx="1"/>
          </p:nvPr>
        </p:nvPicPr>
        <p:blipFill>
          <a:blip r:embed="rId3"/>
          <a:stretch>
            <a:fillRect/>
          </a:stretch>
        </p:blipFill>
        <p:spPr>
          <a:xfrm>
            <a:off x="457200" y="1954660"/>
            <a:ext cx="8229600" cy="3817042"/>
          </a:xfrm>
          <a:prstGeom prst="rect">
            <a:avLst/>
          </a:prstGeom>
        </p:spPr>
      </p:pic>
    </p:spTree>
    <p:extLst>
      <p:ext uri="{BB962C8B-B14F-4D97-AF65-F5344CB8AC3E}">
        <p14:creationId xmlns:p14="http://schemas.microsoft.com/office/powerpoint/2010/main" val="36317758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Providing a Home Away From Home</a:t>
            </a:r>
            <a:endParaRPr lang="en-US" altLang="en-US" sz="2400" dirty="0"/>
          </a:p>
        </p:txBody>
      </p:sp>
      <p:sp>
        <p:nvSpPr>
          <p:cNvPr id="31746" name="Rectangle 4"/>
          <p:cNvSpPr>
            <a:spLocks noGrp="1" noChangeArrowheads="1"/>
          </p:cNvSpPr>
          <p:nvPr>
            <p:ph idx="1"/>
          </p:nvPr>
        </p:nvSpPr>
        <p:spPr/>
        <p:txBody>
          <a:bodyPr/>
          <a:lstStyle/>
          <a:p>
            <a:r>
              <a:rPr lang="en-US" altLang="en-US" dirty="0"/>
              <a:t>Lodging properties use a variety of service employees to fulfill guest needs</a:t>
            </a:r>
          </a:p>
          <a:p>
            <a:r>
              <a:rPr lang="en-US" altLang="en-US" dirty="0"/>
              <a:t>Employees are an important part of the sales and marketing efforts in lodging industry</a:t>
            </a:r>
          </a:p>
        </p:txBody>
      </p:sp>
    </p:spTree>
    <p:extLst>
      <p:ext uri="{BB962C8B-B14F-4D97-AF65-F5344CB8AC3E}">
        <p14:creationId xmlns:p14="http://schemas.microsoft.com/office/powerpoint/2010/main" val="42072163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Organizing for Success </a:t>
            </a:r>
            <a:r>
              <a:rPr lang="en-US" altLang="en-US" sz="2400" dirty="0"/>
              <a:t>(1 of 2)</a:t>
            </a:r>
            <a:endParaRPr lang="en-US" altLang="en-US" sz="1600" dirty="0"/>
          </a:p>
        </p:txBody>
      </p:sp>
      <p:sp>
        <p:nvSpPr>
          <p:cNvPr id="31746" name="Rectangle 4"/>
          <p:cNvSpPr>
            <a:spLocks noGrp="1" noChangeArrowheads="1"/>
          </p:cNvSpPr>
          <p:nvPr>
            <p:ph idx="1"/>
          </p:nvPr>
        </p:nvSpPr>
        <p:spPr/>
        <p:txBody>
          <a:bodyPr/>
          <a:lstStyle/>
          <a:p>
            <a:r>
              <a:rPr lang="en-US" altLang="en-US" dirty="0"/>
              <a:t>Basic operating functions</a:t>
            </a:r>
          </a:p>
          <a:p>
            <a:pPr lvl="1"/>
            <a:r>
              <a:rPr lang="en-US" altLang="en-US" dirty="0"/>
              <a:t>Administration (general management)</a:t>
            </a:r>
          </a:p>
          <a:p>
            <a:pPr lvl="1"/>
            <a:r>
              <a:rPr lang="en-US" altLang="en-US" dirty="0"/>
              <a:t>Guest contact services (front-of-the-house, such as front office)</a:t>
            </a:r>
          </a:p>
          <a:p>
            <a:pPr lvl="1"/>
            <a:r>
              <a:rPr lang="en-US" altLang="en-US" dirty="0"/>
              <a:t>Guest support services (back-of-the-house, such as engineering)</a:t>
            </a:r>
          </a:p>
          <a:p>
            <a:r>
              <a:rPr lang="en-US" altLang="en-US" dirty="0"/>
              <a:t>The number of employees performing these functions differ according to the size and complexity of the property</a:t>
            </a:r>
          </a:p>
        </p:txBody>
      </p:sp>
    </p:spTree>
    <p:extLst>
      <p:ext uri="{BB962C8B-B14F-4D97-AF65-F5344CB8AC3E}">
        <p14:creationId xmlns:p14="http://schemas.microsoft.com/office/powerpoint/2010/main" val="25312279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Organizing for Success </a:t>
            </a:r>
            <a:r>
              <a:rPr lang="en-US" altLang="en-US" sz="2400" dirty="0">
                <a:solidFill>
                  <a:prstClr val="white"/>
                </a:solidFill>
              </a:rPr>
              <a:t>(2 of 2)</a:t>
            </a:r>
            <a:endParaRPr lang="en-US" altLang="en-US" dirty="0"/>
          </a:p>
        </p:txBody>
      </p:sp>
      <p:sp>
        <p:nvSpPr>
          <p:cNvPr id="31746" name="Rectangle 4"/>
          <p:cNvSpPr>
            <a:spLocks noGrp="1" noChangeArrowheads="1"/>
          </p:cNvSpPr>
          <p:nvPr>
            <p:ph idx="1"/>
          </p:nvPr>
        </p:nvSpPr>
        <p:spPr/>
        <p:txBody>
          <a:bodyPr/>
          <a:lstStyle/>
          <a:p>
            <a:r>
              <a:rPr lang="en-US" altLang="en-US" dirty="0"/>
              <a:t>A general manager (GM) is the top manager with ultimate responsibility and an essential role in the success of a hotel</a:t>
            </a:r>
          </a:p>
          <a:p>
            <a:r>
              <a:rPr lang="en-US" altLang="en-US" dirty="0"/>
              <a:t>Larger properties have many middle managers in charge of functional areas</a:t>
            </a:r>
          </a:p>
          <a:p>
            <a:r>
              <a:rPr lang="en-US" altLang="en-US" dirty="0"/>
              <a:t>Larger and more complex properties often require personnel devoted to cost center functions such as marketing, accounting, human resource, maintenance, purchasing, and security</a:t>
            </a:r>
          </a:p>
          <a:p>
            <a:pPr marL="0" indent="0">
              <a:buNone/>
            </a:pPr>
            <a:endParaRPr lang="en-US" altLang="en-US" dirty="0"/>
          </a:p>
        </p:txBody>
      </p:sp>
    </p:spTree>
    <p:extLst>
      <p:ext uri="{BB962C8B-B14F-4D97-AF65-F5344CB8AC3E}">
        <p14:creationId xmlns:p14="http://schemas.microsoft.com/office/powerpoint/2010/main" val="9546040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Figure 7.2   A </a:t>
            </a:r>
            <a:r>
              <a:rPr lang="en-US" altLang="en-US" dirty="0"/>
              <a:t>Typical Lodging Property Organizational Chart</a:t>
            </a:r>
          </a:p>
        </p:txBody>
      </p:sp>
      <p:pic>
        <p:nvPicPr>
          <p:cNvPr id="3" name="Content Placeholder 2" title="Figure 7.2   A Typical Lodging Property Organizational Chart"/>
          <p:cNvPicPr>
            <a:picLocks noGrp="1" noChangeAspect="1"/>
          </p:cNvPicPr>
          <p:nvPr>
            <p:ph idx="1"/>
          </p:nvPr>
        </p:nvPicPr>
        <p:blipFill>
          <a:blip r:embed="rId2"/>
          <a:stretch>
            <a:fillRect/>
          </a:stretch>
        </p:blipFill>
        <p:spPr>
          <a:xfrm>
            <a:off x="2524278" y="1600200"/>
            <a:ext cx="4095444" cy="4525963"/>
          </a:xfrm>
        </p:spPr>
      </p:pic>
    </p:spTree>
    <p:extLst>
      <p:ext uri="{BB962C8B-B14F-4D97-AF65-F5344CB8AC3E}">
        <p14:creationId xmlns:p14="http://schemas.microsoft.com/office/powerpoint/2010/main" val="11881773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Meeting Guests' Needs</a:t>
            </a:r>
          </a:p>
        </p:txBody>
      </p:sp>
      <p:sp>
        <p:nvSpPr>
          <p:cNvPr id="31746" name="Rectangle 4"/>
          <p:cNvSpPr>
            <a:spLocks noGrp="1" noChangeArrowheads="1"/>
          </p:cNvSpPr>
          <p:nvPr>
            <p:ph idx="1"/>
          </p:nvPr>
        </p:nvSpPr>
        <p:spPr/>
        <p:txBody>
          <a:bodyPr/>
          <a:lstStyle/>
          <a:p>
            <a:r>
              <a:rPr lang="en-US" altLang="en-US" dirty="0"/>
              <a:t>The front office is the "heart" of lodging properties, acting as the first and last contact point and nerve/information center</a:t>
            </a:r>
          </a:p>
          <a:p>
            <a:r>
              <a:rPr lang="en-US" altLang="en-US" dirty="0"/>
              <a:t>Housekeeping is a critical support function, working closely with front office to assure cleanliness and maintenance of property</a:t>
            </a:r>
          </a:p>
        </p:txBody>
      </p:sp>
    </p:spTree>
    <p:extLst>
      <p:ext uri="{BB962C8B-B14F-4D97-AF65-F5344CB8AC3E}">
        <p14:creationId xmlns:p14="http://schemas.microsoft.com/office/powerpoint/2010/main" val="32555155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Achieving Profitable Operations </a:t>
            </a:r>
            <a:r>
              <a:rPr lang="en-US" altLang="en-US" sz="2400" dirty="0"/>
              <a:t>(1 of 2)</a:t>
            </a:r>
          </a:p>
        </p:txBody>
      </p:sp>
      <p:sp>
        <p:nvSpPr>
          <p:cNvPr id="33794" name="Rectangle 4"/>
          <p:cNvSpPr>
            <a:spLocks noGrp="1" noChangeArrowheads="1"/>
          </p:cNvSpPr>
          <p:nvPr>
            <p:ph idx="1"/>
          </p:nvPr>
        </p:nvSpPr>
        <p:spPr/>
        <p:txBody>
          <a:bodyPr/>
          <a:lstStyle/>
          <a:p>
            <a:r>
              <a:rPr lang="en-US" altLang="en-US" dirty="0"/>
              <a:t>Occupancy rates and average daily rates are key to profitability</a:t>
            </a:r>
          </a:p>
          <a:p>
            <a:r>
              <a:rPr lang="en-US" altLang="en-US" dirty="0"/>
              <a:t>Break-even occupancy must be exceeded to make a profit</a:t>
            </a:r>
          </a:p>
          <a:p>
            <a:r>
              <a:rPr lang="en-US" altLang="en-US" dirty="0"/>
              <a:t>Profit margins tend to be thin due to capital and labor intensity</a:t>
            </a:r>
          </a:p>
        </p:txBody>
      </p:sp>
    </p:spTree>
    <p:extLst>
      <p:ext uri="{BB962C8B-B14F-4D97-AF65-F5344CB8AC3E}">
        <p14:creationId xmlns:p14="http://schemas.microsoft.com/office/powerpoint/2010/main" val="13191198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solidFill>
                  <a:prstClr val="white"/>
                </a:solidFill>
              </a:rPr>
              <a:t>(2 of 2)</a:t>
            </a:r>
            <a:endParaRPr lang="en-US" altLang="en-US" sz="2400" dirty="0"/>
          </a:p>
        </p:txBody>
      </p:sp>
      <p:sp>
        <p:nvSpPr>
          <p:cNvPr id="17410" name="Rectangle 5"/>
          <p:cNvSpPr>
            <a:spLocks noGrp="1" noChangeArrowheads="1"/>
          </p:cNvSpPr>
          <p:nvPr>
            <p:ph idx="1"/>
          </p:nvPr>
        </p:nvSpPr>
        <p:spPr/>
        <p:txBody>
          <a:bodyPr/>
          <a:lstStyle/>
          <a:p>
            <a:pPr marL="514350" indent="-514350">
              <a:buFont typeface="+mj-lt"/>
              <a:buAutoNum type="arabicPeriod" startAt="5"/>
            </a:pPr>
            <a:r>
              <a:rPr lang="en-US" altLang="en-US" dirty="0"/>
              <a:t>Describe the differences between front-of-the-house and back-of-the-house operations</a:t>
            </a:r>
          </a:p>
          <a:p>
            <a:pPr marL="514350" indent="-514350">
              <a:buFont typeface="+mj-lt"/>
              <a:buAutoNum type="arabicPeriod" startAt="5"/>
            </a:pPr>
            <a:r>
              <a:rPr lang="en-US" altLang="en-US" dirty="0"/>
              <a:t>Identify and describe key marketing, management, and financial considerations in lodging operations</a:t>
            </a:r>
          </a:p>
          <a:p>
            <a:pPr marL="514350" indent="-514350">
              <a:buFont typeface="+mj-lt"/>
              <a:buAutoNum type="arabicPeriod" startAt="5"/>
            </a:pPr>
            <a:r>
              <a:rPr lang="en-US" altLang="en-US" dirty="0"/>
              <a:t>Demonstrate knowledge of basic accommodation terminology</a:t>
            </a:r>
          </a:p>
        </p:txBody>
      </p:sp>
    </p:spTree>
    <p:extLst>
      <p:ext uri="{BB962C8B-B14F-4D97-AF65-F5344CB8AC3E}">
        <p14:creationId xmlns:p14="http://schemas.microsoft.com/office/powerpoint/2010/main" val="3586399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sz="2800" dirty="0"/>
              <a:t>Table 7.8   Prosperity Point Hotel Revenues and Expenses for the Month of March 20xx </a:t>
            </a:r>
            <a:r>
              <a:rPr lang="en-US" altLang="en-US" sz="2400" dirty="0"/>
              <a:t>(1 of 2)</a:t>
            </a:r>
          </a:p>
        </p:txBody>
      </p:sp>
      <p:pic>
        <p:nvPicPr>
          <p:cNvPr id="3" name="Content Placeholder 2" title="Table 7.8   Prosperity Point Hotel Revenues and Expenses for the Month of March 20xx (1 of 2)"/>
          <p:cNvPicPr>
            <a:picLocks noGrp="1" noChangeAspect="1"/>
          </p:cNvPicPr>
          <p:nvPr>
            <p:ph idx="1"/>
          </p:nvPr>
        </p:nvPicPr>
        <p:blipFill>
          <a:blip r:embed="rId2"/>
          <a:stretch>
            <a:fillRect/>
          </a:stretch>
        </p:blipFill>
        <p:spPr>
          <a:xfrm>
            <a:off x="989988" y="1600200"/>
            <a:ext cx="7164024" cy="4525963"/>
          </a:xfrm>
          <a:prstGeom prst="rect">
            <a:avLst/>
          </a:prstGeom>
        </p:spPr>
      </p:pic>
    </p:spTree>
    <p:extLst>
      <p:ext uri="{BB962C8B-B14F-4D97-AF65-F5344CB8AC3E}">
        <p14:creationId xmlns:p14="http://schemas.microsoft.com/office/powerpoint/2010/main" val="20941921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sz="2800" dirty="0">
                <a:solidFill>
                  <a:prstClr val="white"/>
                </a:solidFill>
              </a:rPr>
              <a:t>Table 7.8   Prosperity Point Hotel Revenues and Expenses for the Month of March 20xx </a:t>
            </a:r>
            <a:r>
              <a:rPr lang="en-US" altLang="en-US" sz="2400" dirty="0">
                <a:solidFill>
                  <a:prstClr val="white"/>
                </a:solidFill>
              </a:rPr>
              <a:t>(2 of 2)</a:t>
            </a:r>
            <a:endParaRPr lang="en-US" altLang="en-US" dirty="0"/>
          </a:p>
        </p:txBody>
      </p:sp>
      <p:pic>
        <p:nvPicPr>
          <p:cNvPr id="6" name="Content Placeholder 5" title="Table 7.8   Prosperity Point Hotel Revenues and Expenses for the Month of March 20xx (2 of 2)"/>
          <p:cNvPicPr>
            <a:picLocks noGrp="1" noChangeAspect="1"/>
          </p:cNvPicPr>
          <p:nvPr>
            <p:ph idx="1"/>
          </p:nvPr>
        </p:nvPicPr>
        <p:blipFill>
          <a:blip r:embed="rId2"/>
          <a:stretch>
            <a:fillRect/>
          </a:stretch>
        </p:blipFill>
        <p:spPr>
          <a:xfrm>
            <a:off x="1529121" y="1600200"/>
            <a:ext cx="6085758" cy="4525963"/>
          </a:xfrm>
          <a:prstGeom prst="rect">
            <a:avLst/>
          </a:prstGeom>
        </p:spPr>
      </p:pic>
    </p:spTree>
    <p:extLst>
      <p:ext uri="{BB962C8B-B14F-4D97-AF65-F5344CB8AC3E}">
        <p14:creationId xmlns:p14="http://schemas.microsoft.com/office/powerpoint/2010/main" val="40086347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Achieving Profitable Operations </a:t>
            </a:r>
            <a:r>
              <a:rPr lang="en-US" altLang="en-US" sz="2400" dirty="0">
                <a:solidFill>
                  <a:prstClr val="white"/>
                </a:solidFill>
              </a:rPr>
              <a:t>(2 of 2)</a:t>
            </a:r>
            <a:endParaRPr lang="en-US" altLang="en-US" dirty="0"/>
          </a:p>
        </p:txBody>
      </p:sp>
      <p:sp>
        <p:nvSpPr>
          <p:cNvPr id="33794" name="Rectangle 4"/>
          <p:cNvSpPr>
            <a:spLocks noGrp="1" noChangeArrowheads="1"/>
          </p:cNvSpPr>
          <p:nvPr>
            <p:ph idx="1"/>
          </p:nvPr>
        </p:nvSpPr>
        <p:spPr/>
        <p:txBody>
          <a:bodyPr/>
          <a:lstStyle/>
          <a:p>
            <a:r>
              <a:rPr lang="en-US" altLang="en-US" dirty="0"/>
              <a:t>Revenue management is now being used to maximize occupancy and room rates</a:t>
            </a:r>
          </a:p>
          <a:p>
            <a:r>
              <a:rPr lang="en-US" altLang="en-US" dirty="0"/>
              <a:t>The best available rate (BAR) is often offered to walk-in guests instead of the rack rate nowadays</a:t>
            </a:r>
          </a:p>
          <a:p>
            <a:r>
              <a:rPr lang="en-US" altLang="en-US" dirty="0"/>
              <a:t>Contract rates are the least profitable but provide guaranteed occupancy to hotels</a:t>
            </a:r>
          </a:p>
          <a:p>
            <a:r>
              <a:rPr lang="en-US" altLang="en-US" dirty="0"/>
              <a:t>Overbooking and walking guests are problems that can arise from revenue management</a:t>
            </a:r>
          </a:p>
        </p:txBody>
      </p:sp>
    </p:spTree>
    <p:extLst>
      <p:ext uri="{BB962C8B-B14F-4D97-AF65-F5344CB8AC3E}">
        <p14:creationId xmlns:p14="http://schemas.microsoft.com/office/powerpoint/2010/main" val="26949495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Brief History of Accommodations</a:t>
            </a:r>
          </a:p>
        </p:txBody>
      </p:sp>
      <p:sp>
        <p:nvSpPr>
          <p:cNvPr id="18434" name="Rectangle 4"/>
          <p:cNvSpPr>
            <a:spLocks noGrp="1" noChangeArrowheads="1"/>
          </p:cNvSpPr>
          <p:nvPr>
            <p:ph idx="1"/>
          </p:nvPr>
        </p:nvSpPr>
        <p:spPr/>
        <p:txBody>
          <a:bodyPr/>
          <a:lstStyle/>
          <a:p>
            <a:r>
              <a:rPr lang="en-US" altLang="en-US" dirty="0"/>
              <a:t>Started as temporary stations on the way for travelers needing safe shelter for the night</a:t>
            </a:r>
          </a:p>
          <a:p>
            <a:r>
              <a:rPr lang="en-US" altLang="en-US" dirty="0"/>
              <a:t>Evolved into local gathering places for meetings and entertainment</a:t>
            </a:r>
          </a:p>
          <a:p>
            <a:r>
              <a:rPr lang="en-US" altLang="en-US" dirty="0"/>
              <a:t>Inns expanded in size and became hotels</a:t>
            </a:r>
          </a:p>
          <a:p>
            <a:r>
              <a:rPr lang="en-US" altLang="en-US" dirty="0"/>
              <a:t>Development of lodging facilities closely followed improvements in transportation</a:t>
            </a:r>
          </a:p>
        </p:txBody>
      </p:sp>
    </p:spTree>
    <p:extLst>
      <p:ext uri="{BB962C8B-B14F-4D97-AF65-F5344CB8AC3E}">
        <p14:creationId xmlns:p14="http://schemas.microsoft.com/office/powerpoint/2010/main" val="17970385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Oh, So Many Choices! </a:t>
            </a:r>
            <a:r>
              <a:rPr lang="en-US" altLang="en-US" sz="2400" dirty="0">
                <a:solidFill>
                  <a:prstClr val="white"/>
                </a:solidFill>
              </a:rPr>
              <a:t>(1 of 2)</a:t>
            </a:r>
            <a:endParaRPr lang="en-US" altLang="en-US" dirty="0"/>
          </a:p>
        </p:txBody>
      </p:sp>
      <p:sp>
        <p:nvSpPr>
          <p:cNvPr id="18434" name="Rectangle 4"/>
          <p:cNvSpPr>
            <a:spLocks noGrp="1" noChangeArrowheads="1"/>
          </p:cNvSpPr>
          <p:nvPr>
            <p:ph idx="1"/>
          </p:nvPr>
        </p:nvSpPr>
        <p:spPr/>
        <p:txBody>
          <a:bodyPr/>
          <a:lstStyle/>
          <a:p>
            <a:r>
              <a:rPr lang="en-US" altLang="en-US" dirty="0"/>
              <a:t>Accommodations grouped under the umbrella term </a:t>
            </a:r>
            <a:r>
              <a:rPr lang="en-US" altLang="en-US" b="1" dirty="0"/>
              <a:t>lodging</a:t>
            </a:r>
          </a:p>
          <a:p>
            <a:r>
              <a:rPr lang="en-US" altLang="en-US" dirty="0"/>
              <a:t>Many forms of transportation include "accommodations" as part of their service</a:t>
            </a:r>
          </a:p>
          <a:p>
            <a:r>
              <a:rPr lang="en-US" dirty="0"/>
              <a:t>Extensive range of accommodation alternatives</a:t>
            </a:r>
          </a:p>
          <a:p>
            <a:r>
              <a:rPr lang="en-US" dirty="0"/>
              <a:t>Attracting and retaining guests requires attention to their needs</a:t>
            </a:r>
          </a:p>
          <a:p>
            <a:r>
              <a:rPr lang="en-US" altLang="en-US" dirty="0"/>
              <a:t>Different brands within hotel chains</a:t>
            </a:r>
          </a:p>
        </p:txBody>
      </p:sp>
    </p:spTree>
    <p:extLst>
      <p:ext uri="{BB962C8B-B14F-4D97-AF65-F5344CB8AC3E}">
        <p14:creationId xmlns:p14="http://schemas.microsoft.com/office/powerpoint/2010/main" val="37853475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altLang="en-US" dirty="0"/>
              <a:t>Table 7.1   </a:t>
            </a:r>
            <a:br>
              <a:rPr lang="en-US" altLang="en-US" dirty="0"/>
            </a:br>
            <a:r>
              <a:rPr lang="en-US" altLang="en-US" dirty="0"/>
              <a:t>Strategies for Developing Loyal Guests</a:t>
            </a:r>
          </a:p>
        </p:txBody>
      </p:sp>
      <p:pic>
        <p:nvPicPr>
          <p:cNvPr id="3" name="Content Placeholder 2" title="Table 7.1   Strategies for Developing Loyal Guests"/>
          <p:cNvPicPr>
            <a:picLocks noGrp="1" noChangeAspect="1"/>
          </p:cNvPicPr>
          <p:nvPr>
            <p:ph idx="1"/>
          </p:nvPr>
        </p:nvPicPr>
        <p:blipFill>
          <a:blip r:embed="rId3"/>
          <a:stretch>
            <a:fillRect/>
          </a:stretch>
        </p:blipFill>
        <p:spPr>
          <a:xfrm>
            <a:off x="457200" y="2302883"/>
            <a:ext cx="8229600" cy="3120596"/>
          </a:xfrm>
          <a:prstGeom prst="rect">
            <a:avLst/>
          </a:prstGeom>
        </p:spPr>
      </p:pic>
    </p:spTree>
    <p:extLst>
      <p:ext uri="{BB962C8B-B14F-4D97-AF65-F5344CB8AC3E}">
        <p14:creationId xmlns:p14="http://schemas.microsoft.com/office/powerpoint/2010/main" val="1392863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US" altLang="en-US" dirty="0"/>
              <a:t>Table 7.2   </a:t>
            </a:r>
            <a:br>
              <a:rPr lang="en-US" altLang="en-US" dirty="0"/>
            </a:br>
            <a:r>
              <a:rPr lang="en-US" altLang="en-US" dirty="0"/>
              <a:t>Hotel Companies' Global Reach </a:t>
            </a:r>
            <a:r>
              <a:rPr lang="en-US" altLang="en-US" sz="2400" dirty="0"/>
              <a:t>(1 of 3)</a:t>
            </a:r>
          </a:p>
        </p:txBody>
      </p:sp>
      <p:pic>
        <p:nvPicPr>
          <p:cNvPr id="5" name="Content Placeholder 4" title="Table 7.2   Hotel Companies' Global Reach (1 of 3)"/>
          <p:cNvPicPr>
            <a:picLocks noGrp="1" noChangeAspect="1"/>
          </p:cNvPicPr>
          <p:nvPr>
            <p:ph idx="1"/>
          </p:nvPr>
        </p:nvPicPr>
        <p:blipFill>
          <a:blip r:embed="rId3"/>
          <a:stretch>
            <a:fillRect/>
          </a:stretch>
        </p:blipFill>
        <p:spPr>
          <a:xfrm>
            <a:off x="601421" y="1600200"/>
            <a:ext cx="7941158" cy="4525963"/>
          </a:xfrm>
          <a:prstGeom prst="rect">
            <a:avLst/>
          </a:prstGeom>
        </p:spPr>
      </p:pic>
    </p:spTree>
    <p:extLst>
      <p:ext uri="{BB962C8B-B14F-4D97-AF65-F5344CB8AC3E}">
        <p14:creationId xmlns:p14="http://schemas.microsoft.com/office/powerpoint/2010/main" val="7374532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altLang="en-US" dirty="0"/>
              <a:t>Table 7.2   </a:t>
            </a:r>
            <a:br>
              <a:rPr lang="en-US" altLang="en-US" dirty="0"/>
            </a:br>
            <a:r>
              <a:rPr lang="en-US" altLang="en-US" dirty="0"/>
              <a:t>Hotel Companies' Global Reach </a:t>
            </a:r>
            <a:r>
              <a:rPr lang="en-US" altLang="en-US" sz="2400" dirty="0"/>
              <a:t>(2 of 3)</a:t>
            </a:r>
            <a:endParaRPr lang="en-US" altLang="en-US" dirty="0"/>
          </a:p>
        </p:txBody>
      </p:sp>
      <p:pic>
        <p:nvPicPr>
          <p:cNvPr id="3" name="Content Placeholder 2" title="Table 7.2   Hotel Companies' Global Reach (2 of 3)"/>
          <p:cNvPicPr>
            <a:picLocks noGrp="1" noChangeAspect="1"/>
          </p:cNvPicPr>
          <p:nvPr>
            <p:ph idx="1"/>
          </p:nvPr>
        </p:nvPicPr>
        <p:blipFill>
          <a:blip r:embed="rId2"/>
          <a:stretch>
            <a:fillRect/>
          </a:stretch>
        </p:blipFill>
        <p:spPr>
          <a:xfrm>
            <a:off x="457200" y="1757590"/>
            <a:ext cx="8229600" cy="4211182"/>
          </a:xfrm>
          <a:prstGeom prst="rect">
            <a:avLst/>
          </a:prstGeom>
        </p:spPr>
      </p:pic>
    </p:spTree>
    <p:extLst>
      <p:ext uri="{BB962C8B-B14F-4D97-AF65-F5344CB8AC3E}">
        <p14:creationId xmlns:p14="http://schemas.microsoft.com/office/powerpoint/2010/main" val="21652140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altLang="en-US" dirty="0"/>
              <a:t>Table 7.2   </a:t>
            </a:r>
            <a:br>
              <a:rPr lang="en-US" altLang="en-US" dirty="0"/>
            </a:br>
            <a:r>
              <a:rPr lang="en-US" altLang="en-US" dirty="0"/>
              <a:t>Hotel Companies' Global Reach </a:t>
            </a:r>
            <a:r>
              <a:rPr lang="en-US" altLang="en-US" sz="2400" dirty="0"/>
              <a:t>(3 of 3)</a:t>
            </a:r>
            <a:endParaRPr lang="en-US" altLang="en-US" dirty="0"/>
          </a:p>
        </p:txBody>
      </p:sp>
      <p:pic>
        <p:nvPicPr>
          <p:cNvPr id="3" name="Content Placeholder 2" title="Table 7.2   Hotel Companies' Global Reach (3 of 3)"/>
          <p:cNvPicPr>
            <a:picLocks noGrp="1" noChangeAspect="1"/>
          </p:cNvPicPr>
          <p:nvPr>
            <p:ph idx="1"/>
          </p:nvPr>
        </p:nvPicPr>
        <p:blipFill>
          <a:blip r:embed="rId2"/>
          <a:stretch>
            <a:fillRect/>
          </a:stretch>
        </p:blipFill>
        <p:spPr>
          <a:xfrm>
            <a:off x="619751" y="1600200"/>
            <a:ext cx="7904498" cy="4525963"/>
          </a:xfrm>
          <a:prstGeom prst="rect">
            <a:avLst/>
          </a:prstGeom>
        </p:spPr>
      </p:pic>
    </p:spTree>
    <p:extLst>
      <p:ext uri="{BB962C8B-B14F-4D97-AF65-F5344CB8AC3E}">
        <p14:creationId xmlns:p14="http://schemas.microsoft.com/office/powerpoint/2010/main" val="27834180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7162</TotalTime>
  <Words>4316</Words>
  <Application>Microsoft Office PowerPoint</Application>
  <PresentationFormat>On-screen Show (4:3)</PresentationFormat>
  <Paragraphs>201</Paragraphs>
  <Slides>32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Palatino Linotype</vt:lpstr>
      <vt:lpstr>Times New Roman</vt:lpstr>
      <vt:lpstr>Wingdings</vt:lpstr>
      <vt:lpstr>508 Lecture</vt:lpstr>
      <vt:lpstr>Tourism: The Business of Hospitality and Travel</vt:lpstr>
      <vt:lpstr>Learning Objectives (1 of 2)</vt:lpstr>
      <vt:lpstr>Learning Objectives (2 of 2)</vt:lpstr>
      <vt:lpstr>Brief History of Accommodations</vt:lpstr>
      <vt:lpstr>Oh, So Many Choices! (1 of 2)</vt:lpstr>
      <vt:lpstr>Table 7.1    Strategies for Developing Loyal Guests</vt:lpstr>
      <vt:lpstr>Table 7.2    Hotel Companies' Global Reach (1 of 3)</vt:lpstr>
      <vt:lpstr>Table 7.2    Hotel Companies' Global Reach (2 of 3)</vt:lpstr>
      <vt:lpstr>Table 7.2    Hotel Companies' Global Reach (3 of 3)</vt:lpstr>
      <vt:lpstr>Oh So Many Choices! (2 of 2)</vt:lpstr>
      <vt:lpstr>Table 7.3   Excerpts from "Profile of Timeshare Owners"</vt:lpstr>
      <vt:lpstr>Rooms, Rooms, and More (1 of 2)</vt:lpstr>
      <vt:lpstr>Rooms, Rooms, and More (2 of 2)</vt:lpstr>
      <vt:lpstr>Table 7.4    Profile of Extended-Stay Guests</vt:lpstr>
      <vt:lpstr>Making Sense of Classifications and Ratings Systems (1 of 2)</vt:lpstr>
      <vt:lpstr>Making Sense of Classifications and Ratings Systems (2 of 2)</vt:lpstr>
      <vt:lpstr>Lodging Lexicon</vt:lpstr>
      <vt:lpstr>Table 7.5    Hotel Terminology</vt:lpstr>
      <vt:lpstr>Figure 7.1   Room Layouts Demonstrating Lodging Terminology</vt:lpstr>
      <vt:lpstr>Operating Structures</vt:lpstr>
      <vt:lpstr>Table 7.6   Franchise Requirements and Operating Fees</vt:lpstr>
      <vt:lpstr>It All Begins with Marketing</vt:lpstr>
      <vt:lpstr>Table 7.7    Sources of Room Reservations</vt:lpstr>
      <vt:lpstr>Providing a Home Away From Home</vt:lpstr>
      <vt:lpstr>Organizing for Success (1 of 2)</vt:lpstr>
      <vt:lpstr>Organizing for Success (2 of 2)</vt:lpstr>
      <vt:lpstr>Figure 7.2   A Typical Lodging Property Organizational Chart</vt:lpstr>
      <vt:lpstr>Meeting Guests' Needs</vt:lpstr>
      <vt:lpstr>Achieving Profitable Operations (1 of 2)</vt:lpstr>
      <vt:lpstr>Table 7.8   Prosperity Point Hotel Revenues and Expenses for the Month of March 20xx (1 of 2)</vt:lpstr>
      <vt:lpstr>Table 7.8   Prosperity Point Hotel Revenues and Expenses for the Month of March 20xx (2 of 2)</vt:lpstr>
      <vt:lpstr>Achieving Profitable Operations (2 of 2)</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dc:title>
  <dc:subject>Tourism: The Business of Hospitality and Travel</dc:subject>
  <dc:creator>Cathy Hsu</dc:creator>
  <cp:keywords>Tourism</cp:keywords>
  <cp:lastModifiedBy>Seontaik Kim</cp:lastModifiedBy>
  <cp:revision>202</cp:revision>
  <dcterms:created xsi:type="dcterms:W3CDTF">2014-07-14T20:04:21Z</dcterms:created>
  <dcterms:modified xsi:type="dcterms:W3CDTF">2021-03-22T18:52:39Z</dcterms:modified>
</cp:coreProperties>
</file>