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18" r:id="rId2"/>
    <p:sldId id="319" r:id="rId3"/>
    <p:sldId id="320" r:id="rId4"/>
    <p:sldId id="322" r:id="rId5"/>
    <p:sldId id="321" r:id="rId6"/>
    <p:sldId id="323" r:id="rId7"/>
    <p:sldId id="324" r:id="rId8"/>
    <p:sldId id="330" r:id="rId9"/>
    <p:sldId id="326" r:id="rId10"/>
    <p:sldId id="327" r:id="rId11"/>
    <p:sldId id="328" r:id="rId12"/>
    <p:sldId id="325" r:id="rId13"/>
    <p:sldId id="329" r:id="rId14"/>
    <p:sldId id="331" r:id="rId15"/>
    <p:sldId id="343" r:id="rId16"/>
    <p:sldId id="332" r:id="rId17"/>
    <p:sldId id="334" r:id="rId18"/>
    <p:sldId id="333" r:id="rId19"/>
    <p:sldId id="335" r:id="rId20"/>
    <p:sldId id="336" r:id="rId21"/>
    <p:sldId id="339" r:id="rId22"/>
    <p:sldId id="337" r:id="rId23"/>
    <p:sldId id="338" r:id="rId24"/>
    <p:sldId id="340" r:id="rId25"/>
    <p:sldId id="341"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1" autoAdjust="0"/>
    <p:restoredTop sz="58688" autoAdjust="0"/>
  </p:normalViewPr>
  <p:slideViewPr>
    <p:cSldViewPr>
      <p:cViewPr varScale="1">
        <p:scale>
          <a:sx n="95" d="100"/>
          <a:sy n="95" d="100"/>
        </p:scale>
        <p:origin x="3714" y="90"/>
      </p:cViewPr>
      <p:guideLst>
        <p:guide orient="horz" pos="2160"/>
        <p:guide pos="2880"/>
      </p:guideLst>
    </p:cSldViewPr>
  </p:slideViewPr>
  <p:outlineViewPr>
    <p:cViewPr>
      <p:scale>
        <a:sx n="33" d="100"/>
        <a:sy n="33" d="100"/>
      </p:scale>
      <p:origin x="0" y="-1269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579790-4E1C-43C7-83BB-58B63DF5AE3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AFE1064-A2A2-4F4F-AAD2-3636F59C6FDB}"/>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72A267E-CDB9-422D-BF55-CA326C018857}" type="datetimeFigureOut">
              <a:rPr lang="en-US"/>
              <a:pPr>
                <a:defRPr/>
              </a:pPr>
              <a:t>3/15/2021</a:t>
            </a:fld>
            <a:endParaRPr lang="en-US"/>
          </a:p>
        </p:txBody>
      </p:sp>
      <p:sp>
        <p:nvSpPr>
          <p:cNvPr id="4" name="Footer Placeholder 3">
            <a:extLst>
              <a:ext uri="{FF2B5EF4-FFF2-40B4-BE49-F238E27FC236}">
                <a16:creationId xmlns:a16="http://schemas.microsoft.com/office/drawing/2014/main" id="{19BDF6C1-5B12-49B3-968C-BD49751094D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5D7029AD-3EDD-4703-B3E4-9E20AAF68A96}"/>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280BBE17-E659-4315-B006-036984465F3B}"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AD9DDD-767D-45BF-8AB8-CF20C7E5344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E906A2E-F7E5-49B3-B6F0-5C08CA3CAB3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4ED598E-417E-498B-8696-85A16D4ABF77}" type="datetimeFigureOut">
              <a:rPr lang="en-US"/>
              <a:pPr>
                <a:defRPr/>
              </a:pPr>
              <a:t>3/15/2021</a:t>
            </a:fld>
            <a:endParaRPr lang="en-US"/>
          </a:p>
        </p:txBody>
      </p:sp>
      <p:sp>
        <p:nvSpPr>
          <p:cNvPr id="4" name="Slide Image Placeholder 3">
            <a:extLst>
              <a:ext uri="{FF2B5EF4-FFF2-40B4-BE49-F238E27FC236}">
                <a16:creationId xmlns:a16="http://schemas.microsoft.com/office/drawing/2014/main" id="{627EAD17-C8CB-467D-ABB4-CA31BCCB571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141AE22-964D-4618-8647-204EE8392E3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8278A4E-870A-46AD-A0C0-334DA82EEE4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175567B-D142-4EBC-9AE8-1040FBE5BB3C}"/>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FA1AECE-456C-4955-BA91-E14AAE31B1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3A0D09AA-3A69-45E0-B478-5C54E82895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F81F663-6148-45D4-A472-167351E8CA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220" name="Slide Number Placeholder 3">
            <a:extLst>
              <a:ext uri="{FF2B5EF4-FFF2-40B4-BE49-F238E27FC236}">
                <a16:creationId xmlns:a16="http://schemas.microsoft.com/office/drawing/2014/main" id="{450D2131-F719-40D9-98DF-ECEA0B2EA3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976FDA6-649C-4B9C-959E-38874B45E040}" type="slidenum">
              <a:rPr lang="en-US" altLang="en-US"/>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30FD246-CECC-4741-BFC4-457AEF1E5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78D8640-BB17-42F7-AF85-60800D2C63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 Recent improvements in Amtrak service can be attributed to several factors: introduction of improved service and scheduling in the high-traffic Northeast </a:t>
            </a:r>
            <a:r>
              <a:rPr lang="en-US" altLang="en-US" dirty="0" err="1">
                <a:ea typeface="ＭＳ Ｐゴシック" panose="020B0600070205080204" pitchFamily="34" charset="-128"/>
              </a:rPr>
              <a:t>cor-ridors</a:t>
            </a:r>
            <a:r>
              <a:rPr lang="en-US" altLang="en-US" dirty="0">
                <a:ea typeface="ＭＳ Ｐゴシック" panose="020B0600070205080204" pitchFamily="34" charset="-128"/>
              </a:rPr>
              <a:t>, aggressive marketing and packaging of vacation trips including rail passes (All Aboard America Fares) and fly/rail packages, membership in the Airlines Reporting Corporation (ARC), and listings on airline computer reservation systems. Amtrak service has been further enhanced by the addition of high-speed trains (top speeds of 150 mph) on major passenger routes and routes that serve a feeders to major hub airports. In fact, in some city pairs, transit time is shorter via Amtrak service than by air service. Similar steps such as rail passes (CANRAILPASS), fly/drive packages, special tour packages, and lodging partnerships have been taken by VIA Rail Canada to enhance customer service and ridership</a:t>
            </a:r>
          </a:p>
        </p:txBody>
      </p:sp>
      <p:sp>
        <p:nvSpPr>
          <p:cNvPr id="27652" name="Slide Number Placeholder 3">
            <a:extLst>
              <a:ext uri="{FF2B5EF4-FFF2-40B4-BE49-F238E27FC236}">
                <a16:creationId xmlns:a16="http://schemas.microsoft.com/office/drawing/2014/main" id="{ABD9B5D5-053B-49C4-8CEF-7BA3C30966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A3CBD60B-4115-41BD-AEC2-5C6A1EB55BB2}" type="slidenum">
              <a:rPr lang="en-US" altLang="en-US">
                <a:ea typeface="ＭＳ Ｐゴシック" panose="020B0600070205080204" pitchFamily="34" charset="-128"/>
              </a:rPr>
              <a:pPr eaLnBrk="0" fontAlgn="base" hangingPunct="0">
                <a:spcBef>
                  <a:spcPct val="0"/>
                </a:spcBef>
                <a:spcAft>
                  <a:spcPct val="0"/>
                </a:spcAft>
              </a:pPr>
              <a:t>10</a:t>
            </a:fld>
            <a:endParaRPr lang="en-US" altLang="en-US">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036BE6E-A008-4FE0-85CF-9F85D4C6B4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5D9ABEC-CC3E-4BBA-8F29-7623ED579D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dirty="0">
                <a:ea typeface="ＭＳ Ｐゴシック" panose="020B0600070205080204" pitchFamily="34" charset="-128"/>
              </a:rPr>
              <a:t>Although train travel has declined in Canada and the United States, it has continued to be an important mode of intercity transportation in Asia and Europe.</a:t>
            </a:r>
          </a:p>
          <a:p>
            <a:pPr marL="171450" indent="-171450">
              <a:spcBef>
                <a:spcPct val="0"/>
              </a:spcBef>
              <a:buFontTx/>
              <a:buChar char="-"/>
            </a:pPr>
            <a:r>
              <a:rPr lang="en-US" altLang="en-US" dirty="0">
                <a:ea typeface="ＭＳ Ｐゴシック" panose="020B0600070205080204" pitchFamily="34" charset="-128"/>
              </a:rPr>
              <a:t>Between major population centers within European countries, train travel has also become so fast and efficient that it is often more convenient and less expensive than travel by plane when travel to the airport, check-in, and baggage handling times are considered.</a:t>
            </a:r>
          </a:p>
          <a:p>
            <a:pPr marL="171450" indent="-171450">
              <a:spcBef>
                <a:spcPct val="0"/>
              </a:spcBef>
              <a:buFontTx/>
              <a:buChar char="-"/>
            </a:pPr>
            <a:r>
              <a:rPr lang="en-US" altLang="en-US" dirty="0">
                <a:ea typeface="ＭＳ Ｐゴシック" panose="020B0600070205080204" pitchFamily="34" charset="-128"/>
              </a:rPr>
              <a:t>The technology for high-speed rail travel is continually evolving, and trains that can travel at speeds of up to 270 miles per hour are being put into service.4</a:t>
            </a:r>
          </a:p>
          <a:p>
            <a:pPr marL="171450" indent="-171450">
              <a:spcBef>
                <a:spcPct val="0"/>
              </a:spcBef>
              <a:buFontTx/>
              <a:buChar char="-"/>
            </a:pPr>
            <a:r>
              <a:rPr lang="en-US" altLang="en-US" dirty="0">
                <a:ea typeface="ＭＳ Ｐゴシック" panose="020B0600070205080204" pitchFamily="34" charset="-128"/>
              </a:rPr>
              <a:t>The popularity of high-speed rail in Taiwan has actually caused the bankruptcy of several domestic airlines; and the surviving airlines no longer offer routes that duplicate the service of the rail</a:t>
            </a:r>
          </a:p>
        </p:txBody>
      </p:sp>
      <p:sp>
        <p:nvSpPr>
          <p:cNvPr id="29700" name="Slide Number Placeholder 3">
            <a:extLst>
              <a:ext uri="{FF2B5EF4-FFF2-40B4-BE49-F238E27FC236}">
                <a16:creationId xmlns:a16="http://schemas.microsoft.com/office/drawing/2014/main" id="{CBA58BC8-51D4-46B6-9C83-028FE61B05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98B986E3-F01B-4C52-9E34-903ABF60CACF}" type="slidenum">
              <a:rPr lang="en-US" altLang="en-US">
                <a:ea typeface="ＭＳ Ｐゴシック" panose="020B0600070205080204" pitchFamily="34" charset="-128"/>
              </a:rPr>
              <a:pPr eaLnBrk="0" fontAlgn="base" hangingPunct="0">
                <a:spcBef>
                  <a:spcPct val="0"/>
                </a:spcBef>
                <a:spcAft>
                  <a:spcPct val="0"/>
                </a:spcAft>
              </a:pPr>
              <a:t>11</a:t>
            </a:fld>
            <a:endParaRPr lang="en-US"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26E5F03-2B74-4CB5-B98C-FC333357EA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369E322-404D-4246-89F6-7FF6584613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b="1" dirty="0"/>
              <a:t>Transportation has become so efficient that we often think of travel in terms of time rather than distance.</a:t>
            </a:r>
            <a:endParaRPr lang="en-US" altLang="en-US" b="1" dirty="0"/>
          </a:p>
          <a:p>
            <a:pPr marL="171450" indent="-171450">
              <a:spcBef>
                <a:spcPct val="0"/>
              </a:spcBef>
              <a:buFontTx/>
              <a:buChar char="-"/>
            </a:pPr>
            <a:r>
              <a:rPr lang="en-US" altLang="en-US" dirty="0"/>
              <a:t>rail service in Canada and the United States is more expensive and very difficult to piece together for long distance journeys.</a:t>
            </a:r>
          </a:p>
          <a:p>
            <a:pPr marL="171450" indent="-171450">
              <a:spcBef>
                <a:spcPct val="0"/>
              </a:spcBef>
              <a:buFontTx/>
              <a:buChar char="-"/>
            </a:pPr>
            <a:r>
              <a:rPr lang="en-US" altLang="en-US" dirty="0"/>
              <a:t>Examples in Table 6.3 compare the competitive nature of train and air travel between key European cities.</a:t>
            </a:r>
          </a:p>
          <a:p>
            <a:pPr marL="171450" indent="-171450">
              <a:spcBef>
                <a:spcPct val="0"/>
              </a:spcBef>
              <a:buFontTx/>
              <a:buChar char="-"/>
            </a:pPr>
            <a:r>
              <a:rPr lang="en-US" altLang="en-US" dirty="0"/>
              <a:t>Between major population centers within European countries, train travel has also become so fast and efficient that it is often more convenient and less expensive than travel by plane when travel to the airport, check-in, and baggage handling times are considered.5</a:t>
            </a:r>
          </a:p>
          <a:p>
            <a:pPr marL="171450" indent="-171450">
              <a:spcBef>
                <a:spcPct val="0"/>
              </a:spcBef>
              <a:buFontTx/>
              <a:buChar char="-"/>
            </a:pPr>
            <a:r>
              <a:rPr lang="en-US" altLang="en-US" dirty="0"/>
              <a:t>By comparison rail service in Canada and the United States is more expensive and very difficult to piece together for long distance journeys</a:t>
            </a:r>
          </a:p>
          <a:p>
            <a:pPr marL="171450" indent="-171450">
              <a:spcBef>
                <a:spcPct val="0"/>
              </a:spcBef>
              <a:buFontTx/>
              <a:buChar char="-"/>
            </a:pPr>
            <a:r>
              <a:rPr lang="en-US" b="1" dirty="0"/>
              <a:t>The development of high speed rail service is associated with all of the following EXCEPT? increased rail traffic from freight shipments</a:t>
            </a:r>
            <a:endParaRPr lang="en-US" altLang="en-US" b="1" dirty="0"/>
          </a:p>
        </p:txBody>
      </p:sp>
      <p:sp>
        <p:nvSpPr>
          <p:cNvPr id="31748" name="Slide Number Placeholder 3">
            <a:extLst>
              <a:ext uri="{FF2B5EF4-FFF2-40B4-BE49-F238E27FC236}">
                <a16:creationId xmlns:a16="http://schemas.microsoft.com/office/drawing/2014/main" id="{2371BADF-25C3-43B5-A834-6DC89DB2AD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F4B1467-9E4E-4BC8-A5DB-B3B242F3746D}" type="slidenum">
              <a:rPr lang="en-US" altLang="en-US"/>
              <a:pPr fontAlgn="base">
                <a:spcBef>
                  <a:spcPct val="0"/>
                </a:spcBef>
                <a:spcAft>
                  <a:spcPct val="0"/>
                </a:spcAft>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2DC3A1C-C6A7-4BAA-8B43-EB89F7836A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8C2A367F-83E8-4227-AEF3-63E088CA15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dirty="0">
                <a:ea typeface="ＭＳ Ｐゴシック" panose="020B0600070205080204" pitchFamily="34" charset="-128"/>
              </a:rPr>
              <a:t>Passenger rail service in Europe has been further enhanced through expansion of the </a:t>
            </a:r>
            <a:r>
              <a:rPr lang="en-US" altLang="en-US" dirty="0" err="1">
                <a:ea typeface="ＭＳ Ｐゴシック" panose="020B0600070205080204" pitchFamily="34" charset="-128"/>
              </a:rPr>
              <a:t>Eurailpass</a:t>
            </a:r>
            <a:endParaRPr lang="en-US" altLang="en-US" dirty="0">
              <a:ea typeface="ＭＳ Ｐゴシック" panose="020B0600070205080204" pitchFamily="34" charset="-128"/>
            </a:endParaRPr>
          </a:p>
          <a:p>
            <a:pPr marL="171450" indent="-171450">
              <a:spcBef>
                <a:spcPct val="0"/>
              </a:spcBef>
              <a:buFontTx/>
              <a:buChar char="-"/>
            </a:pPr>
            <a:r>
              <a:rPr lang="en-US" altLang="en-US" dirty="0">
                <a:ea typeface="ＭＳ Ｐゴシック" panose="020B0600070205080204" pitchFamily="34" charset="-128"/>
              </a:rPr>
              <a:t>The </a:t>
            </a:r>
            <a:r>
              <a:rPr lang="en-US" altLang="en-US" dirty="0" err="1">
                <a:ea typeface="ＭＳ Ｐゴシック" panose="020B0600070205080204" pitchFamily="34" charset="-128"/>
              </a:rPr>
              <a:t>Eurailpass</a:t>
            </a:r>
            <a:r>
              <a:rPr lang="en-US" altLang="en-US" dirty="0">
                <a:ea typeface="ＭＳ Ｐゴシック" panose="020B0600070205080204" pitchFamily="34" charset="-128"/>
              </a:rPr>
              <a:t> is used as a marketing tool to attract international visitors from</a:t>
            </a:r>
          </a:p>
          <a:p>
            <a:pPr marL="171450" indent="-171450">
              <a:spcBef>
                <a:spcPct val="0"/>
              </a:spcBef>
              <a:buFontTx/>
              <a:buChar char="-"/>
            </a:pPr>
            <a:r>
              <a:rPr lang="en-US" altLang="en-US" dirty="0">
                <a:ea typeface="ＭＳ Ｐゴシック" panose="020B0600070205080204" pitchFamily="34" charset="-128"/>
              </a:rPr>
              <a:t>outside the European community because it is available only to non-European tourists.</a:t>
            </a:r>
          </a:p>
          <a:p>
            <a:pPr marL="171450" indent="-171450">
              <a:spcBef>
                <a:spcPct val="0"/>
              </a:spcBef>
              <a:buFontTx/>
              <a:buChar char="-"/>
            </a:pPr>
            <a:r>
              <a:rPr lang="en-US" altLang="en-US" dirty="0">
                <a:ea typeface="ＭＳ Ｐゴシック" panose="020B0600070205080204" pitchFamily="34" charset="-128"/>
              </a:rPr>
              <a:t>A number of European countries—Austria, Belgium, Denmark, France, West Germany, Italy, Luxembourg, the Netherlands, Norway, Portugal, Spain, Sweden, and Switzerland—introduced the first </a:t>
            </a:r>
            <a:r>
              <a:rPr lang="en-US" altLang="en-US" dirty="0" err="1">
                <a:ea typeface="ＭＳ Ｐゴシック" panose="020B0600070205080204" pitchFamily="34" charset="-128"/>
              </a:rPr>
              <a:t>Eurailpass</a:t>
            </a:r>
            <a:r>
              <a:rPr lang="en-US" altLang="en-US" dirty="0">
                <a:ea typeface="ＭＳ Ｐゴシック" panose="020B0600070205080204" pitchFamily="34" charset="-128"/>
              </a:rPr>
              <a:t> in 1959. Finland, Greece, and Ireland were added later. With the fall of the Berlin Wall and the end of the Cold War, the pass became valid throughout the entire German Republic as well as the Czech Republic and Hungary. </a:t>
            </a:r>
          </a:p>
          <a:p>
            <a:pPr marL="171450" indent="-171450">
              <a:spcBef>
                <a:spcPct val="0"/>
              </a:spcBef>
              <a:buFontTx/>
              <a:buChar char="-"/>
            </a:pPr>
            <a:r>
              <a:rPr lang="en-US" altLang="en-US" dirty="0">
                <a:ea typeface="ＭＳ Ｐゴシック" panose="020B0600070205080204" pitchFamily="34" charset="-128"/>
              </a:rPr>
              <a:t>Trains have become so significant in Europe that they move more than 40 times more passengers every day than in the United States.</a:t>
            </a:r>
          </a:p>
          <a:p>
            <a:pPr marL="171450" indent="-171450">
              <a:spcBef>
                <a:spcPct val="0"/>
              </a:spcBef>
              <a:buFontTx/>
              <a:buChar char="-"/>
            </a:pPr>
            <a:r>
              <a:rPr lang="en-US" altLang="en-US" dirty="0">
                <a:ea typeface="ＭＳ Ｐゴシック" panose="020B0600070205080204" pitchFamily="34" charset="-128"/>
              </a:rPr>
              <a:t>Passenger rail service in Europe has been further enhanced through expansion of the </a:t>
            </a:r>
            <a:r>
              <a:rPr lang="en-US" altLang="en-US" dirty="0" err="1">
                <a:ea typeface="ＭＳ Ｐゴシック" panose="020B0600070205080204" pitchFamily="34" charset="-128"/>
              </a:rPr>
              <a:t>Eurailpass</a:t>
            </a:r>
            <a:r>
              <a:rPr lang="en-US" altLang="en-US" dirty="0">
                <a:ea typeface="ＭＳ Ｐゴシック" panose="020B0600070205080204" pitchFamily="34" charset="-128"/>
              </a:rPr>
              <a:t>. A number of European countries—Austria, Belgium, Denmark, France, West Germany, Italy, Luxembourg, the Netherlands, Norway, Portugal, Spain, Sweden, and Switzerland—introduced the first </a:t>
            </a:r>
            <a:r>
              <a:rPr lang="en-US" altLang="en-US" dirty="0" err="1">
                <a:ea typeface="ＭＳ Ｐゴシック" panose="020B0600070205080204" pitchFamily="34" charset="-128"/>
              </a:rPr>
              <a:t>Eurailpass</a:t>
            </a:r>
            <a:r>
              <a:rPr lang="en-US" altLang="en-US" dirty="0">
                <a:ea typeface="ＭＳ Ｐゴシック" panose="020B0600070205080204" pitchFamily="34" charset="-128"/>
              </a:rPr>
              <a:t> in 1959. Finland, Greece, and Ireland were added later. With the fall of the Berlin Wall and the end of the Cold War, the pass became valid throughout the entire German Republic as well as the Czech Republic and Hungary. Trains have become so significant in Europe that they move more than 40 times more passengers every day than in the United States</a:t>
            </a:r>
          </a:p>
        </p:txBody>
      </p:sp>
      <p:sp>
        <p:nvSpPr>
          <p:cNvPr id="33796" name="Slide Number Placeholder 3">
            <a:extLst>
              <a:ext uri="{FF2B5EF4-FFF2-40B4-BE49-F238E27FC236}">
                <a16:creationId xmlns:a16="http://schemas.microsoft.com/office/drawing/2014/main" id="{D106DD72-8A40-4F11-8EF8-64005C056D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A29ECCCC-1380-430F-B75F-414B0D65A9DD}" type="slidenum">
              <a:rPr lang="en-US" altLang="en-US">
                <a:ea typeface="ＭＳ Ｐゴシック" panose="020B0600070205080204" pitchFamily="34" charset="-128"/>
              </a:rPr>
              <a:pPr eaLnBrk="0" fontAlgn="base" hangingPunct="0">
                <a:spcBef>
                  <a:spcPct val="0"/>
                </a:spcBef>
                <a:spcAft>
                  <a:spcPct val="0"/>
                </a:spcAft>
              </a:pPr>
              <a:t>13</a:t>
            </a:fld>
            <a:endParaRPr lang="en-US" altLang="en-US">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3871B2C-A641-45BC-B8C5-F32A100D94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E2BF4024-7A78-44FB-9E7C-FF2FBD7CF8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ea typeface="ＭＳ Ｐゴシック" panose="020B0600070205080204" pitchFamily="34" charset="-128"/>
            </a:endParaRPr>
          </a:p>
        </p:txBody>
      </p:sp>
      <p:sp>
        <p:nvSpPr>
          <p:cNvPr id="35844" name="Slide Number Placeholder 3">
            <a:extLst>
              <a:ext uri="{FF2B5EF4-FFF2-40B4-BE49-F238E27FC236}">
                <a16:creationId xmlns:a16="http://schemas.microsoft.com/office/drawing/2014/main" id="{CF157583-F2BA-4059-886A-8CA1DF52E4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F140C535-0F59-4DF5-9173-4D645DFE7962}" type="slidenum">
              <a:rPr lang="en-US" altLang="en-US">
                <a:ea typeface="ＭＳ Ｐゴシック" panose="020B0600070205080204" pitchFamily="34" charset="-128"/>
              </a:rPr>
              <a:pPr eaLnBrk="0" fontAlgn="base" hangingPunct="0">
                <a:spcBef>
                  <a:spcPct val="0"/>
                </a:spcBef>
                <a:spcAft>
                  <a:spcPct val="0"/>
                </a:spcAft>
              </a:pPr>
              <a:t>14</a:t>
            </a:fld>
            <a:endParaRPr lang="en-US" altLang="en-US">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9491579-70F5-4A59-87F6-7DB69576D0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3C224074-0F13-4C8C-BBA9-5944DE312D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dirty="0">
                <a:ea typeface="ＭＳ Ｐゴシック" panose="020B0600070205080204" pitchFamily="34" charset="-128"/>
              </a:rPr>
              <a:t>The availability of affordable automobiles and an expansive highway system have made automobile travel the most popular form of transportation in Canada and the United States. </a:t>
            </a:r>
          </a:p>
          <a:p>
            <a:pPr marL="171450" indent="-171450">
              <a:spcBef>
                <a:spcPct val="0"/>
              </a:spcBef>
              <a:buFontTx/>
              <a:buChar char="-"/>
            </a:pPr>
            <a:r>
              <a:rPr lang="en-US" altLang="en-US" dirty="0">
                <a:ea typeface="ＭＳ Ｐゴシック" panose="020B0600070205080204" pitchFamily="34" charset="-128"/>
              </a:rPr>
              <a:t>The vast majority of domestic trips in the United States were taken over the highways.</a:t>
            </a:r>
          </a:p>
          <a:p>
            <a:pPr marL="171450" indent="-171450">
              <a:spcBef>
                <a:spcPct val="0"/>
              </a:spcBef>
              <a:buFontTx/>
              <a:buChar char="-"/>
            </a:pPr>
            <a:r>
              <a:rPr lang="en-US" altLang="en-US" dirty="0">
                <a:ea typeface="ＭＳ Ｐゴシック" panose="020B0600070205080204" pitchFamily="34" charset="-128"/>
              </a:rPr>
              <a:t>Both Canada and the United States have focused government attention and resources on the development of highway systems rather than rail systems. </a:t>
            </a:r>
          </a:p>
          <a:p>
            <a:pPr marL="171450" indent="-171450">
              <a:spcBef>
                <a:spcPct val="0"/>
              </a:spcBef>
              <a:buFontTx/>
              <a:buChar char="-"/>
            </a:pPr>
            <a:r>
              <a:rPr lang="en-US" altLang="en-US" dirty="0">
                <a:ea typeface="ＭＳ Ｐゴシック" panose="020B0600070205080204" pitchFamily="34" charset="-128"/>
              </a:rPr>
              <a:t>The interstate highway system in the United States has resulted in an intricate web of 42,800 miles of divided highways connecting every major city in the country. This system is truly remarkable because it accounts for only 1% of all roads in the United States but carries over 20% of all highway traffic.</a:t>
            </a:r>
          </a:p>
        </p:txBody>
      </p:sp>
      <p:sp>
        <p:nvSpPr>
          <p:cNvPr id="37892" name="Slide Number Placeholder 3">
            <a:extLst>
              <a:ext uri="{FF2B5EF4-FFF2-40B4-BE49-F238E27FC236}">
                <a16:creationId xmlns:a16="http://schemas.microsoft.com/office/drawing/2014/main" id="{625C68E2-18A8-43F9-8620-050354AB2D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C9C2CD8A-0F9B-48C3-80A9-10078C254B9F}" type="slidenum">
              <a:rPr lang="en-US" altLang="en-US">
                <a:ea typeface="ＭＳ Ｐゴシック" panose="020B0600070205080204" pitchFamily="34" charset="-128"/>
              </a:rPr>
              <a:pPr eaLnBrk="0" fontAlgn="base" hangingPunct="0">
                <a:spcBef>
                  <a:spcPct val="0"/>
                </a:spcBef>
                <a:spcAft>
                  <a:spcPct val="0"/>
                </a:spcAft>
              </a:pPr>
              <a:t>15</a:t>
            </a:fld>
            <a:endParaRPr lang="en-US" altLang="en-US">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EE64ABD-C784-4F38-A5F5-C4EAD40876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0B748C39-984B-4DD8-8F1E-533BC19BF4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a:ea typeface="ＭＳ Ｐゴシック" panose="020B0600070205080204" pitchFamily="34" charset="-128"/>
              </a:rPr>
              <a:t>- Enterprise (with the acquisition of Vanguard, the parent company of Alamo and National) has the largest rental car fleet</a:t>
            </a:r>
            <a:r>
              <a:rPr lang="en-US" altLang="en-US" dirty="0">
                <a:ea typeface="ＭＳ Ｐゴシック" panose="020B0600070205080204" pitchFamily="34" charset="-128"/>
              </a:rPr>
              <a:t>, followed by Hertz, and the combination of Avis and Budget into the Avis Budget Group, respectively. The primary users of rental cars are business travelers, who rent over 75% of all vehicles, but car rental companies are beginning to turn some of their attention to leisure travelers. Hertz and Enterprise serve to highlight the differences in marketing strategies among the rental car companies. Hertz controls the largest market share at most major airports whereas Enterprise has chosen to service a broader range of customers by delivering cars directly to customers from less expensive off-airport sites</a:t>
            </a:r>
          </a:p>
          <a:p>
            <a:pPr>
              <a:spcBef>
                <a:spcPct val="0"/>
              </a:spcBef>
            </a:pPr>
            <a:r>
              <a:rPr lang="en-US" altLang="en-US" dirty="0">
                <a:ea typeface="ＭＳ Ｐゴシック" panose="020B0600070205080204" pitchFamily="34" charset="-128"/>
              </a:rPr>
              <a:t>- The range of variables managers must deal with in this industry is staggering. To deploy fleets of cars ranging in average age from 8 to 12 months across broad geographic areas and achieve maximum fleet utilization, managers must anticipate a wide variety of customer demands, including car types, rental periods, insurance, fuel options, and pickup and return locations. Like other tourism service suppliers, rental car companies have a slim profit margin. For example, “the profit margin on a $50 rental is around $5” (p. 1).10</a:t>
            </a:r>
          </a:p>
          <a:p>
            <a:pPr>
              <a:spcBef>
                <a:spcPct val="0"/>
              </a:spcBef>
            </a:pPr>
            <a:r>
              <a:rPr lang="en-US" altLang="en-US" dirty="0">
                <a:ea typeface="ＭＳ Ｐゴシック" panose="020B0600070205080204" pitchFamily="34" charset="-128"/>
              </a:rPr>
              <a:t>Just think about what happens to that margin if a renter brings the car back with less than a full tank of gas and pays the often unobserved and inflated price charged for refueling</a:t>
            </a:r>
          </a:p>
          <a:p>
            <a:pPr>
              <a:spcBef>
                <a:spcPct val="0"/>
              </a:spcBef>
            </a:pPr>
            <a:r>
              <a:rPr lang="en-US" altLang="en-US" dirty="0">
                <a:ea typeface="ＭＳ Ｐゴシック" panose="020B0600070205080204" pitchFamily="34" charset="-128"/>
              </a:rPr>
              <a:t>- Logistics also play a key role in successful car rental operations in getting the right cars to the right place at the right time. Recent software developments provide the </a:t>
            </a:r>
            <a:r>
              <a:rPr lang="en-US" altLang="en-US" dirty="0" err="1">
                <a:ea typeface="ＭＳ Ｐゴシック" panose="020B0600070205080204" pitchFamily="34" charset="-128"/>
              </a:rPr>
              <a:t>nec-essary</a:t>
            </a:r>
            <a:r>
              <a:rPr lang="en-US" altLang="en-US" dirty="0">
                <a:ea typeface="ＭＳ Ｐゴシック" panose="020B0600070205080204" pitchFamily="34" charset="-128"/>
              </a:rPr>
              <a:t> information for employees and managers to know when to refuse a short-term rental based on the probability that the same vehicle can be rented for a longer term to a different customer.7</a:t>
            </a:r>
          </a:p>
        </p:txBody>
      </p:sp>
      <p:sp>
        <p:nvSpPr>
          <p:cNvPr id="39940" name="Slide Number Placeholder 3">
            <a:extLst>
              <a:ext uri="{FF2B5EF4-FFF2-40B4-BE49-F238E27FC236}">
                <a16:creationId xmlns:a16="http://schemas.microsoft.com/office/drawing/2014/main" id="{A3BE9B0E-D3CA-4383-82B5-237C5F11EE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D6CC6545-1CB1-4918-9218-E22857F2A76A}" type="slidenum">
              <a:rPr lang="en-US" altLang="en-US">
                <a:ea typeface="ＭＳ Ｐゴシック" panose="020B0600070205080204" pitchFamily="34" charset="-128"/>
              </a:rPr>
              <a:pPr eaLnBrk="0" fontAlgn="base" hangingPunct="0">
                <a:spcBef>
                  <a:spcPct val="0"/>
                </a:spcBef>
                <a:spcAft>
                  <a:spcPct val="0"/>
                </a:spcAft>
              </a:pPr>
              <a:t>16</a:t>
            </a:fld>
            <a:endParaRPr lang="en-US" altLang="en-US">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B8AB259-8809-4C8D-AC8A-A1A3E45004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D70B2AB1-E189-4C61-9C98-8097CF5721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a:t>Cars must be moved to meet seasonal demand, creating inexpensive repositioning rentals as fleets must be moved from high demand area.</a:t>
            </a:r>
          </a:p>
          <a:p>
            <a:pPr marL="171450" indent="-171450">
              <a:spcBef>
                <a:spcPct val="0"/>
              </a:spcBef>
              <a:buFontTx/>
              <a:buChar char="-"/>
            </a:pPr>
            <a:r>
              <a:rPr lang="en-US" altLang="en-US"/>
              <a:t> Can economies of scale make a difference? The answer is yes, as demonstrated by the dominance of Enterprise and the Avis Budget Group in the business and leisure markets shown in Table 6.6.</a:t>
            </a:r>
          </a:p>
          <a:p>
            <a:pPr marL="171450" indent="-171450">
              <a:spcBef>
                <a:spcPct val="0"/>
              </a:spcBef>
              <a:buFontTx/>
              <a:buChar char="-"/>
            </a:pPr>
            <a:r>
              <a:rPr lang="en-US" altLang="en-US"/>
              <a:t>price is important, but it is often the lit-tle things, such as how quickly you get your car, that make a difference</a:t>
            </a:r>
          </a:p>
          <a:p>
            <a:pPr marL="171450" indent="-171450">
              <a:spcBef>
                <a:spcPct val="0"/>
              </a:spcBef>
              <a:buFontTx/>
              <a:buChar char="-"/>
            </a:pPr>
            <a:r>
              <a:rPr lang="en-US" altLang="en-US"/>
              <a:t>Car rental companies are responding to these requests by enhancing their services to include valet delivery and parking services to avoid shuttle buses, equipping cars with onboard computerized navigation systems, providing drop boxes for the return of keys and rental forms, and equipping service personnel with handheld computers to com-plete rental transactions at the point of return.</a:t>
            </a:r>
          </a:p>
        </p:txBody>
      </p:sp>
      <p:sp>
        <p:nvSpPr>
          <p:cNvPr id="41988" name="Slide Number Placeholder 3">
            <a:extLst>
              <a:ext uri="{FF2B5EF4-FFF2-40B4-BE49-F238E27FC236}">
                <a16:creationId xmlns:a16="http://schemas.microsoft.com/office/drawing/2014/main" id="{35D2CFDD-D26C-4C7A-9B0F-F8560ABFF2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36B0768-CDFE-4829-8350-BC3277CB1236}" type="slidenum">
              <a:rPr lang="en-US" altLang="en-US"/>
              <a:pPr fontAlgn="base">
                <a:spcBef>
                  <a:spcPct val="0"/>
                </a:spcBef>
                <a:spcAft>
                  <a:spcPct val="0"/>
                </a:spcAft>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06F843C-EAFC-4DDA-AC34-61F5FF2D81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B1E02E6D-3D51-45EE-AC0C-3662DC1A67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dirty="0">
                <a:ea typeface="ＭＳ Ｐゴシック" panose="020B0600070205080204" pitchFamily="34" charset="-128"/>
              </a:rPr>
              <a:t>Currently two primary categories of motor coach (often called bus) transportation—1. scheduled intercity travel and 2. charter/tour groups.</a:t>
            </a:r>
          </a:p>
          <a:p>
            <a:pPr marL="171450" indent="-171450">
              <a:spcBef>
                <a:spcPct val="0"/>
              </a:spcBef>
              <a:buFontTx/>
              <a:buChar char="-"/>
            </a:pPr>
            <a:r>
              <a:rPr lang="en-US" b="1" dirty="0"/>
              <a:t>Intercity bus travel</a:t>
            </a:r>
            <a:r>
              <a:rPr lang="en-US" b="1" dirty="0">
                <a:ea typeface="ＭＳ Ｐゴシック" panose="020B0600070205080204" pitchFamily="34" charset="-128"/>
              </a:rPr>
              <a:t> continues to decline</a:t>
            </a:r>
            <a:endParaRPr lang="en-US" altLang="en-US" b="1" dirty="0">
              <a:ea typeface="ＭＳ Ｐゴシック" panose="020B0600070205080204" pitchFamily="34" charset="-128"/>
            </a:endParaRPr>
          </a:p>
          <a:p>
            <a:pPr marL="171450" indent="-171450">
              <a:spcBef>
                <a:spcPct val="0"/>
              </a:spcBef>
              <a:buFontTx/>
              <a:buChar char="-"/>
            </a:pPr>
            <a:r>
              <a:rPr lang="en-US" altLang="en-US" dirty="0">
                <a:ea typeface="ＭＳ Ｐゴシック" panose="020B0600070205080204" pitchFamily="34" charset="-128"/>
              </a:rPr>
              <a:t>upgrades at Grey-hound and a variety of start-up carriers serving paired cities like New York–Washington, D.C., Los Angeles–San Francisco, and Chicago–Milwaukee. Using concepts such as yield management and hub-and-spoke systems, bus companies are finding new niches and growth </a:t>
            </a:r>
            <a:r>
              <a:rPr lang="en-US" altLang="en-US" dirty="0" err="1">
                <a:ea typeface="ＭＳ Ｐゴシック" panose="020B0600070205080204" pitchFamily="34" charset="-128"/>
              </a:rPr>
              <a:t>opportunitie</a:t>
            </a:r>
            <a:endParaRPr lang="en-US" altLang="en-US" dirty="0">
              <a:ea typeface="ＭＳ Ｐゴシック" panose="020B0600070205080204" pitchFamily="34" charset="-128"/>
            </a:endParaRPr>
          </a:p>
          <a:p>
            <a:pPr marL="171450" indent="-171450">
              <a:spcBef>
                <a:spcPct val="0"/>
              </a:spcBef>
              <a:buFontTx/>
              <a:buChar char="-"/>
            </a:pPr>
            <a:r>
              <a:rPr lang="en-US" altLang="en-US" dirty="0">
                <a:ea typeface="ＭＳ Ｐゴシック" panose="020B0600070205080204" pitchFamily="34" charset="-128"/>
              </a:rPr>
              <a:t>“Seats are wider. Views are better. There’s stereo music and often an integrated video sys-</a:t>
            </a:r>
            <a:r>
              <a:rPr lang="en-US" altLang="en-US" dirty="0" err="1">
                <a:ea typeface="ＭＳ Ｐゴシック" panose="020B0600070205080204" pitchFamily="34" charset="-128"/>
              </a:rPr>
              <a:t>tem</a:t>
            </a:r>
            <a:r>
              <a:rPr lang="en-US" altLang="en-US" dirty="0">
                <a:ea typeface="ＭＳ Ｐゴシック" panose="020B0600070205080204" pitchFamily="34" charset="-128"/>
              </a:rPr>
              <a:t> showing the latest movies, just like the airlines.</a:t>
            </a:r>
          </a:p>
          <a:p>
            <a:pPr marL="171450" indent="-171450">
              <a:spcBef>
                <a:spcPct val="0"/>
              </a:spcBef>
              <a:buFontTx/>
              <a:buChar char="-"/>
            </a:pPr>
            <a:r>
              <a:rPr lang="en-US" altLang="en-US" dirty="0">
                <a:ea typeface="ＭＳ Ｐゴシック" panose="020B0600070205080204" pitchFamily="34" charset="-128"/>
              </a:rPr>
              <a:t>In southern European countries, including Portugal, Greece, Spain, and Turkey, bus service may be faster but more expensive than trains.19The long-distance bus networks of Great Britain, </a:t>
            </a:r>
            <a:r>
              <a:rPr lang="en-US" altLang="en-US" dirty="0" err="1">
                <a:ea typeface="ＭＳ Ｐゴシック" panose="020B0600070205080204" pitchFamily="34" charset="-128"/>
              </a:rPr>
              <a:t>Ireland,Portugal</a:t>
            </a:r>
            <a:r>
              <a:rPr lang="en-US" altLang="en-US" dirty="0">
                <a:ea typeface="ＭＳ Ｐゴシック" panose="020B0600070205080204" pitchFamily="34" charset="-128"/>
              </a:rPr>
              <a:t>, Morocco, Greece, Turkey, and the Czech Republic are more extensive, more efficient, and often more comfortable than trains. The </a:t>
            </a:r>
            <a:r>
              <a:rPr lang="en-US" altLang="en-US" dirty="0" err="1">
                <a:ea typeface="ＭＳ Ｐゴシック" panose="020B0600070205080204" pitchFamily="34" charset="-128"/>
              </a:rPr>
              <a:t>Eurobus</a:t>
            </a:r>
            <a:r>
              <a:rPr lang="en-US" altLang="en-US" dirty="0">
                <a:ea typeface="ＭＳ Ｐゴシック" panose="020B0600070205080204" pitchFamily="34" charset="-128"/>
              </a:rPr>
              <a:t> programs provide direct competition to train-pass programs, with two months of unlimited travel on bus</a:t>
            </a:r>
          </a:p>
          <a:p>
            <a:pPr marL="171450" indent="-171450">
              <a:spcBef>
                <a:spcPct val="0"/>
              </a:spcBef>
              <a:buFontTx/>
              <a:buChar char="-"/>
            </a:pPr>
            <a:r>
              <a:rPr lang="en-US" altLang="en-US" dirty="0">
                <a:ea typeface="ＭＳ Ｐゴシック" panose="020B0600070205080204" pitchFamily="34" charset="-128"/>
              </a:rPr>
              <a:t>In most major tourism active metropolitan areas, such as Paris, London, Sydney, and Shanghai, city tour buses are available to take visitors around major tourist </a:t>
            </a:r>
            <a:r>
              <a:rPr lang="en-US" altLang="en-US" dirty="0" err="1">
                <a:ea typeface="ＭＳ Ｐゴシック" panose="020B0600070205080204" pitchFamily="34" charset="-128"/>
              </a:rPr>
              <a:t>attrac-tions</a:t>
            </a:r>
            <a:r>
              <a:rPr lang="en-US" altLang="en-US" dirty="0">
                <a:ea typeface="ＭＳ Ｐゴシック" panose="020B0600070205080204" pitchFamily="34" charset="-128"/>
              </a:rPr>
              <a:t> within the city. Passengers can purchase a single day or multi-day pass and “hop on, hop off” as often as they wish. These bus tours are often known as loop tours; because the buses drive around town in a loop, provide a quick and convenient way to get an overview of a city.</a:t>
            </a:r>
          </a:p>
          <a:p>
            <a:pPr marL="171450" indent="-171450">
              <a:spcBef>
                <a:spcPct val="0"/>
              </a:spcBef>
              <a:buFontTx/>
              <a:buChar char="-"/>
            </a:pPr>
            <a:endParaRPr lang="en-US" altLang="en-US" dirty="0">
              <a:ea typeface="ＭＳ Ｐゴシック" panose="020B0600070205080204" pitchFamily="34" charset="-128"/>
            </a:endParaRPr>
          </a:p>
        </p:txBody>
      </p:sp>
      <p:sp>
        <p:nvSpPr>
          <p:cNvPr id="44036" name="Slide Number Placeholder 3">
            <a:extLst>
              <a:ext uri="{FF2B5EF4-FFF2-40B4-BE49-F238E27FC236}">
                <a16:creationId xmlns:a16="http://schemas.microsoft.com/office/drawing/2014/main" id="{9B3F320F-2931-4524-A0F6-93E6E2552F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AE27C821-B792-4170-9CBE-920DE1CC1E70}" type="slidenum">
              <a:rPr lang="en-US" altLang="en-US">
                <a:ea typeface="ＭＳ Ｐゴシック" panose="020B0600070205080204" pitchFamily="34" charset="-128"/>
              </a:rPr>
              <a:pPr eaLnBrk="0" fontAlgn="base" hangingPunct="0">
                <a:spcBef>
                  <a:spcPct val="0"/>
                </a:spcBef>
                <a:spcAft>
                  <a:spcPct val="0"/>
                </a:spcAft>
              </a:pPr>
              <a:t>18</a:t>
            </a:fld>
            <a:endParaRPr lang="en-US" altLang="en-US">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313357D-9F57-4DFA-817F-96CE067483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F78D98AB-29D8-49EE-B3E2-171C4ACF88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dirty="0">
                <a:ea typeface="ＭＳ Ｐゴシック" panose="020B0600070205080204" pitchFamily="34" charset="-128"/>
              </a:rPr>
              <a:t>These programs have increased customer loyalty, with passengers often going out of their way or taking inconvenient flights to obtain frequent-flier miles, yet few </a:t>
            </a:r>
            <a:r>
              <a:rPr lang="en-US" altLang="en-US" dirty="0" err="1">
                <a:ea typeface="ＭＳ Ｐゴシック" panose="020B0600070205080204" pitchFamily="34" charset="-128"/>
              </a:rPr>
              <a:t>actu</a:t>
            </a:r>
            <a:r>
              <a:rPr lang="en-US" altLang="en-US" dirty="0">
                <a:ea typeface="ＭＳ Ｐゴシック" panose="020B0600070205080204" pitchFamily="34" charset="-128"/>
              </a:rPr>
              <a:t>-ally cash in their mileage for awards. Airlines are also partnering with a multitude of other organizations both inside and outside the tourism industry by offering miles for purchase to generate additional revenues, increase brand awareness, and heighten customer loyalty.</a:t>
            </a:r>
          </a:p>
          <a:p>
            <a:pPr marL="171450" indent="-171450">
              <a:spcBef>
                <a:spcPct val="0"/>
              </a:spcBef>
              <a:buFontTx/>
              <a:buChar char="-"/>
            </a:pPr>
            <a:r>
              <a:rPr lang="en-US" b="1" dirty="0"/>
              <a:t>The purpose of IATA is to facilitate the movement of passengers and freight across a combination of route structures and international boundaries.</a:t>
            </a:r>
            <a:endParaRPr lang="en-US" altLang="en-US" b="1" dirty="0">
              <a:ea typeface="ＭＳ Ｐゴシック" panose="020B0600070205080204" pitchFamily="34" charset="-128"/>
            </a:endParaRPr>
          </a:p>
          <a:p>
            <a:pPr marL="171450" indent="-171450">
              <a:spcBef>
                <a:spcPct val="0"/>
              </a:spcBef>
              <a:buFontTx/>
              <a:buChar char="-"/>
            </a:pPr>
            <a:r>
              <a:rPr lang="en-US" altLang="en-US" dirty="0">
                <a:ea typeface="ＭＳ Ｐゴシック" panose="020B0600070205080204" pitchFamily="34" charset="-128"/>
              </a:rPr>
              <a:t> Airlines, like most other service providers in the tourism industry, operate on very thin profit margins. In fact, since the inception of commercial air service, airlines have collectively lost more money than they have ever made. Therefore, controlling costs and maximizing revenues are major concerns and absolute necessities for survival and profitability.</a:t>
            </a:r>
          </a:p>
        </p:txBody>
      </p:sp>
      <p:sp>
        <p:nvSpPr>
          <p:cNvPr id="46084" name="Slide Number Placeholder 3">
            <a:extLst>
              <a:ext uri="{FF2B5EF4-FFF2-40B4-BE49-F238E27FC236}">
                <a16:creationId xmlns:a16="http://schemas.microsoft.com/office/drawing/2014/main" id="{28118DA3-96E5-42B5-8B1E-A5EB1FFFD2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CFA1D6DF-2D68-4E69-8154-2310EB27E13B}" type="slidenum">
              <a:rPr lang="en-US" altLang="en-US">
                <a:ea typeface="ＭＳ Ｐゴシック" panose="020B0600070205080204" pitchFamily="34" charset="-128"/>
              </a:rPr>
              <a:pPr eaLnBrk="0" fontAlgn="base" hangingPunct="0">
                <a:spcBef>
                  <a:spcPct val="0"/>
                </a:spcBef>
                <a:spcAft>
                  <a:spcPct val="0"/>
                </a:spcAft>
              </a:pPr>
              <a:t>19</a:t>
            </a:fld>
            <a:endParaRPr lang="en-US"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AF29AABD-A7ED-42D1-AAA0-D50156DC9C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A6AD7AD0-E13C-4F76-8CB3-ADE20F9D20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
        <p:nvSpPr>
          <p:cNvPr id="11268" name="Slide Number Placeholder 3">
            <a:extLst>
              <a:ext uri="{FF2B5EF4-FFF2-40B4-BE49-F238E27FC236}">
                <a16:creationId xmlns:a16="http://schemas.microsoft.com/office/drawing/2014/main" id="{181D10F2-BB21-4B2F-8559-4B6D19E3CE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EC1F1996-AC72-44A4-82AA-1151F5F28858}" type="slidenum">
              <a:rPr lang="en-US" altLang="en-US">
                <a:ea typeface="ＭＳ Ｐゴシック" panose="020B0600070205080204" pitchFamily="34" charset="-128"/>
              </a:rPr>
              <a:pPr eaLnBrk="0" fontAlgn="base" hangingPunct="0">
                <a:spcBef>
                  <a:spcPct val="0"/>
                </a:spcBef>
                <a:spcAft>
                  <a:spcPct val="0"/>
                </a:spcAft>
              </a:pPr>
              <a:t>2</a:t>
            </a:fld>
            <a:endParaRPr lang="en-US" altLang="en-US">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1AC9163-D116-46F2-82CF-38AB5408ED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B3A07660-3062-47C0-A9C3-B6CC9F06CE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
        <p:nvSpPr>
          <p:cNvPr id="48132" name="Slide Number Placeholder 3">
            <a:extLst>
              <a:ext uri="{FF2B5EF4-FFF2-40B4-BE49-F238E27FC236}">
                <a16:creationId xmlns:a16="http://schemas.microsoft.com/office/drawing/2014/main" id="{5FB6667E-BC20-496A-BBFF-736CF988C9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76C7A722-2299-4981-B50E-971D588C09C9}" type="slidenum">
              <a:rPr lang="en-US" altLang="en-US">
                <a:ea typeface="ＭＳ Ｐゴシック" panose="020B0600070205080204" pitchFamily="34" charset="-128"/>
              </a:rPr>
              <a:pPr eaLnBrk="0" fontAlgn="base" hangingPunct="0">
                <a:spcBef>
                  <a:spcPct val="0"/>
                </a:spcBef>
                <a:spcAft>
                  <a:spcPct val="0"/>
                </a:spcAft>
              </a:pPr>
              <a:t>20</a:t>
            </a:fld>
            <a:endParaRPr lang="en-US" altLang="en-US">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Salary and benefits are the factors figures as the highest share of operating expense in the domestic and international U.S. airline industry</a:t>
            </a:r>
          </a:p>
        </p:txBody>
      </p:sp>
      <p:sp>
        <p:nvSpPr>
          <p:cNvPr id="4" name="Slide Number Placeholder 3"/>
          <p:cNvSpPr>
            <a:spLocks noGrp="1"/>
          </p:cNvSpPr>
          <p:nvPr>
            <p:ph type="sldNum" sz="quarter" idx="5"/>
          </p:nvPr>
        </p:nvSpPr>
        <p:spPr/>
        <p:txBody>
          <a:bodyPr/>
          <a:lstStyle/>
          <a:p>
            <a:pPr>
              <a:defRPr/>
            </a:pPr>
            <a:fld id="{0FA1AECE-456C-4955-BA91-E14AAE31B189}" type="slidenum">
              <a:rPr lang="en-US" smtClean="0"/>
              <a:pPr>
                <a:defRPr/>
              </a:pPr>
              <a:t>21</a:t>
            </a:fld>
            <a:endParaRPr lang="en-US"/>
          </a:p>
        </p:txBody>
      </p:sp>
    </p:spTree>
    <p:extLst>
      <p:ext uri="{BB962C8B-B14F-4D97-AF65-F5344CB8AC3E}">
        <p14:creationId xmlns:p14="http://schemas.microsoft.com/office/powerpoint/2010/main" val="2316148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04686596-8ECA-451C-A5AC-2196616D9A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5D6AC3B-7BD7-4756-9538-5F0446B1D8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 Deregulation removed all the previously listed operating constraints that restricted airline operations. Pricing became very complex. Rather than a simple three-tier structure (economy, business, and first class), there are multiple prices, and airlines change these prices hundreds of thousands of times each day. Sometimes, very low prices on a particular route may be available for only a few minutes. All these changes are being made as airlines attempt to meet customer needs, maximize load factors, and increase revenues through their revenue management systems. Today, there is little to keep a carrier from entering a new city other than airport safety and capacity constraints.</a:t>
            </a:r>
          </a:p>
          <a:p>
            <a:pPr marL="171450" indent="-171450">
              <a:spcBef>
                <a:spcPct val="0"/>
              </a:spcBef>
              <a:buFontTx/>
              <a:buChar char="-"/>
            </a:pPr>
            <a:r>
              <a:rPr lang="en-US" altLang="en-US" dirty="0">
                <a:ea typeface="ＭＳ Ｐゴシック" panose="020B0600070205080204" pitchFamily="34" charset="-128"/>
              </a:rPr>
              <a:t>Airlines may now function as tour operators, providing packaged tours directly to the public. In addition, they may own and operate travel agencies, and they may develop new methods of selling tickets other than directly and through the existing travel agency system. This latter change has resulted in satellite ticketing terminals that operate in a manner similar to automatic teller machines and other forms of electronic access, including ticketless travel.</a:t>
            </a:r>
          </a:p>
          <a:p>
            <a:pPr marL="171450" indent="-171450">
              <a:spcBef>
                <a:spcPct val="0"/>
              </a:spcBef>
              <a:buFontTx/>
              <a:buChar char="-"/>
            </a:pPr>
            <a:r>
              <a:rPr lang="en-US" altLang="en-US" b="1" dirty="0">
                <a:ea typeface="ＭＳ Ｐゴシック" panose="020B0600070205080204" pitchFamily="34" charset="-128"/>
              </a:rPr>
              <a:t> </a:t>
            </a:r>
            <a:r>
              <a:rPr lang="en-US" altLang="en-US" b="0" dirty="0">
                <a:ea typeface="ＭＳ Ｐゴシック" panose="020B0600070205080204" pitchFamily="34" charset="-128"/>
              </a:rPr>
              <a:t>Air routes were made available to all carriers who could meet safety and service standards, and new carriers were </a:t>
            </a:r>
            <a:r>
              <a:rPr lang="en-US" altLang="en-US" b="0" dirty="0" err="1">
                <a:ea typeface="ＭＳ Ｐゴシック" panose="020B0600070205080204" pitchFamily="34" charset="-128"/>
              </a:rPr>
              <a:t>encour</a:t>
            </a:r>
            <a:r>
              <a:rPr lang="en-US" altLang="en-US" b="0" dirty="0">
                <a:ea typeface="ＭＳ Ｐゴシック" panose="020B0600070205080204" pitchFamily="34" charset="-128"/>
              </a:rPr>
              <a:t>-aged to provide a variety of low-priced </a:t>
            </a:r>
            <a:r>
              <a:rPr lang="en-US" altLang="en-US" b="0" dirty="0" err="1">
                <a:ea typeface="ＭＳ Ｐゴシック" panose="020B0600070205080204" pitchFamily="34" charset="-128"/>
              </a:rPr>
              <a:t>services.</a:t>
            </a:r>
            <a:r>
              <a:rPr lang="en-US" altLang="en-US" b="1" dirty="0" err="1">
                <a:ea typeface="ＭＳ Ｐゴシック" panose="020B0600070205080204" pitchFamily="34" charset="-128"/>
              </a:rPr>
              <a:t>The</a:t>
            </a:r>
            <a:r>
              <a:rPr lang="en-US" altLang="en-US" b="1" dirty="0">
                <a:ea typeface="ＭＳ Ｐゴシック" panose="020B0600070205080204" pitchFamily="34" charset="-128"/>
              </a:rPr>
              <a:t> Federal Aviation Administration (FAA) has responsibility for the safety of air transportation carriers. </a:t>
            </a:r>
          </a:p>
        </p:txBody>
      </p:sp>
      <p:sp>
        <p:nvSpPr>
          <p:cNvPr id="51204" name="Slide Number Placeholder 3">
            <a:extLst>
              <a:ext uri="{FF2B5EF4-FFF2-40B4-BE49-F238E27FC236}">
                <a16:creationId xmlns:a16="http://schemas.microsoft.com/office/drawing/2014/main" id="{B7C74A3B-783F-404D-BF15-3BFD590787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3E8D64E5-06E5-4A24-8F20-6BF4EF322A38}" type="slidenum">
              <a:rPr lang="en-US" altLang="en-US">
                <a:ea typeface="ＭＳ Ｐゴシック" panose="020B0600070205080204" pitchFamily="34" charset="-128"/>
              </a:rPr>
              <a:pPr eaLnBrk="0" fontAlgn="base" hangingPunct="0">
                <a:spcBef>
                  <a:spcPct val="0"/>
                </a:spcBef>
                <a:spcAft>
                  <a:spcPct val="0"/>
                </a:spcAft>
              </a:pPr>
              <a:t>22</a:t>
            </a:fld>
            <a:endParaRPr lang="en-US" altLang="en-US">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2D5CA82-780D-4FBD-83D4-F62E47B3F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D3590A48-B68E-4DE1-B8D4-506399B0F4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 Deregulation made the hub-and-spoke system the primary route pattern for leg-</a:t>
            </a:r>
            <a:r>
              <a:rPr lang="en-US" altLang="en-US" dirty="0" err="1">
                <a:ea typeface="ＭＳ Ｐゴシック" panose="020B0600070205080204" pitchFamily="34" charset="-128"/>
              </a:rPr>
              <a:t>acy</a:t>
            </a:r>
            <a:r>
              <a:rPr lang="en-US" altLang="en-US" dirty="0">
                <a:ea typeface="ＭＳ Ｐゴシック" panose="020B0600070205080204" pitchFamily="34" charset="-128"/>
              </a:rPr>
              <a:t> carriers throughout the world. Airlines select hubs near major metropolitan areas, where passenger, administrative, and maintenance activities can be concentrated and quickly rerouted to their final destinations. By designating primary hubs, airlines are able to funnel traffic into these centers to feed their trunk routes from smaller markets along spoke routes. This system allows the airlines to capitalize on economies of scale and match the size of the aircraft serving a market to the demand from that market. An example of a hub-and-spoke system is shown on the map in Figure 6.4.</a:t>
            </a:r>
          </a:p>
          <a:p>
            <a:pPr marL="171450" indent="-171450">
              <a:spcBef>
                <a:spcPct val="0"/>
              </a:spcBef>
              <a:buFontTx/>
              <a:buChar char="-"/>
            </a:pPr>
            <a:r>
              <a:rPr lang="en-US" altLang="en-US" dirty="0">
                <a:ea typeface="ＭＳ Ｐゴシック" panose="020B0600070205080204" pitchFamily="34" charset="-128"/>
              </a:rPr>
              <a:t>Regional/commuter airlines, which provide lift to the legacy carriers’ hubs by flying shorter domestic passengers on spoke routes, typically operate on a code-share basis. </a:t>
            </a:r>
            <a:r>
              <a:rPr lang="en-US" altLang="en-US" b="1" dirty="0">
                <a:ea typeface="ＭＳ Ｐゴシック" panose="020B0600070205080204" pitchFamily="34" charset="-128"/>
              </a:rPr>
              <a:t>Regional/commuter airlines, which fly domestic passengers on spoke routes, typically operate on a code share basis. In a code-share agreement, a regional/commuter airline does not sell its own tickets, but shares the same two-letter identification code of a major airline in the computer reservation system and usually paints its planes the same color. The term code refers to the flight number that is used in flight schedules. Under a code-sharing agreement, participating airlines can present a common flight number for connecting flights. </a:t>
            </a:r>
          </a:p>
          <a:p>
            <a:pPr marL="171450" indent="-171450">
              <a:spcBef>
                <a:spcPct val="0"/>
              </a:spcBef>
              <a:buFontTx/>
              <a:buChar char="-"/>
            </a:pPr>
            <a:r>
              <a:rPr lang="en-US" altLang="en-US" b="0" dirty="0">
                <a:ea typeface="ＭＳ Ｐゴシック" panose="020B0600070205080204" pitchFamily="34" charset="-128"/>
              </a:rPr>
              <a:t>Cooperating airlines also strive to synchronize their schedules, to maximize passenger transfers between connecting flights, and consolidate the cost of both airlines’ flying the same route. Code sharing allows carriers who do not operate their own aircraft on a given route to gain exposure in the market through display of their flight numbers and the ability to offer those routes to their customer base</a:t>
            </a:r>
          </a:p>
          <a:p>
            <a:pPr marL="171450" indent="-171450">
              <a:spcBef>
                <a:spcPct val="0"/>
              </a:spcBef>
              <a:buFontTx/>
              <a:buChar char="-"/>
            </a:pPr>
            <a:r>
              <a:rPr lang="en-US" altLang="en-US" b="1" dirty="0">
                <a:ea typeface="ＭＳ Ｐゴシック" panose="020B0600070205080204" pitchFamily="34" charset="-128"/>
              </a:rPr>
              <a:t>The hub-and-spoke system is used primarily by legacy carriers. </a:t>
            </a:r>
            <a:r>
              <a:rPr lang="en-US" altLang="en-US" b="0" dirty="0">
                <a:ea typeface="ＭＳ Ｐゴシック" panose="020B0600070205080204" pitchFamily="34" charset="-128"/>
              </a:rPr>
              <a:t>In theory, by utilizing the hub-and-spoke system, legacy carriers such as American and United are able to increase operating efficiency through scheduling arrivals and departures </a:t>
            </a:r>
            <a:r>
              <a:rPr lang="en-US" altLang="en-US" b="1" dirty="0">
                <a:ea typeface="ＭＳ Ｐゴシック" panose="020B0600070205080204" pitchFamily="34" charset="-128"/>
              </a:rPr>
              <a:t>in banks of flights. Banking flights is the process of coordinating flight schedules to maximize the use of ground crews and equipment as waves of flights are scheduled to arrive and depart at very close to the same time.</a:t>
            </a:r>
            <a:r>
              <a:rPr lang="en-US" altLang="en-US" b="0" dirty="0">
                <a:ea typeface="ＭＳ Ｐゴシック" panose="020B0600070205080204" pitchFamily="34" charset="-128"/>
              </a:rPr>
              <a:t> In addition, the shorter the period of time that an aircraft remains on the ground, the more time it can spend in the air earning money. Some regional/commuter airlines are able to turn their aircraft around or push them in 15 minutes or less, whereas major carriers may take as long as 45 minutes to do the same tasks.</a:t>
            </a:r>
          </a:p>
        </p:txBody>
      </p:sp>
      <p:sp>
        <p:nvSpPr>
          <p:cNvPr id="53252" name="Slide Number Placeholder 3">
            <a:extLst>
              <a:ext uri="{FF2B5EF4-FFF2-40B4-BE49-F238E27FC236}">
                <a16:creationId xmlns:a16="http://schemas.microsoft.com/office/drawing/2014/main" id="{3766EC0B-8A70-4632-9F16-6E6802FEC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2BC4FBC5-C797-407F-8F35-18AB404BEEDC}" type="slidenum">
              <a:rPr lang="en-US" altLang="en-US">
                <a:ea typeface="ＭＳ Ｐゴシック" panose="020B0600070205080204" pitchFamily="34" charset="-128"/>
              </a:rPr>
              <a:pPr eaLnBrk="0" fontAlgn="base" hangingPunct="0">
                <a:spcBef>
                  <a:spcPct val="0"/>
                </a:spcBef>
                <a:spcAft>
                  <a:spcPct val="0"/>
                </a:spcAft>
              </a:pPr>
              <a:t>23</a:t>
            </a:fld>
            <a:endParaRPr lang="en-US" altLang="en-US">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FCB7A143-F9A7-4457-903F-23190723C6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8046BE61-2605-4AFC-8C60-314B84E2FF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The term code refers to the flight number that is used in flight schedule</a:t>
            </a:r>
          </a:p>
          <a:p>
            <a:pPr marL="171450" indent="-171450">
              <a:spcBef>
                <a:spcPct val="0"/>
              </a:spcBef>
              <a:buFontTx/>
              <a:buChar char="-"/>
            </a:pPr>
            <a:r>
              <a:rPr lang="en-US" altLang="en-US" dirty="0">
                <a:ea typeface="ＭＳ Ｐゴシック" panose="020B0600070205080204" pitchFamily="34" charset="-128"/>
              </a:rPr>
              <a:t>Airline service is also classified as nonstop, direct or through, and connect-</a:t>
            </a:r>
            <a:r>
              <a:rPr lang="en-US" altLang="en-US" dirty="0" err="1">
                <a:ea typeface="ＭＳ Ｐゴシック" panose="020B0600070205080204" pitchFamily="34" charset="-128"/>
              </a:rPr>
              <a:t>ing</a:t>
            </a:r>
            <a:r>
              <a:rPr lang="en-US" altLang="en-US" dirty="0">
                <a:ea typeface="ＭＳ Ｐゴシック" panose="020B0600070205080204" pitchFamily="34" charset="-128"/>
              </a:rPr>
              <a:t>. Nonstop flights are from the point of origin to a destination with no intermediate stops. Direct or through flights are from the point of origin to a destination with one or more intermediate stops. Connecting flights require passengers to change planes to a connecting flight between the point of origin and final destination.</a:t>
            </a:r>
          </a:p>
          <a:p>
            <a:pPr marL="171450" indent="-171450">
              <a:spcBef>
                <a:spcPct val="0"/>
              </a:spcBef>
              <a:buFontTx/>
              <a:buChar char="-"/>
            </a:pPr>
            <a:r>
              <a:rPr lang="en-US" altLang="en-US" dirty="0">
                <a:ea typeface="ＭＳ Ｐゴシック" panose="020B0600070205080204" pitchFamily="34" charset="-128"/>
              </a:rPr>
              <a:t>There are also several types of trips that passengers can book. Examples: one-way—a trip from origin to destination without a return to origin; round-trip—a trip from origin to destination with a return to origin; circle-trip—similar to a round-trip except that the outbound and the return trips follow different routes and possibly use different airlines; open-jaw—a round-trip that allows the passenger to utilize different points of origin or return.</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lang="en-US" dirty="0"/>
              <a:t>All of the following designations are used to classify airline trips EXCEPT business.</a:t>
            </a:r>
            <a:endParaRPr lang="en-US" altLang="en-US" dirty="0">
              <a:ea typeface="ＭＳ Ｐゴシック" panose="020B0600070205080204" pitchFamily="34" charset="-128"/>
            </a:endParaRPr>
          </a:p>
          <a:p>
            <a:pPr marL="0" indent="0">
              <a:spcBef>
                <a:spcPct val="0"/>
              </a:spcBef>
              <a:buFontTx/>
              <a:buNone/>
            </a:pPr>
            <a:endParaRPr lang="en-US" altLang="en-US" dirty="0">
              <a:ea typeface="ＭＳ Ｐゴシック" panose="020B0600070205080204" pitchFamily="34" charset="-128"/>
            </a:endParaRPr>
          </a:p>
          <a:p>
            <a:pPr>
              <a:spcBef>
                <a:spcPct val="0"/>
              </a:spcBef>
            </a:pPr>
            <a:endParaRPr lang="en-US" altLang="en-US" dirty="0">
              <a:ea typeface="ＭＳ Ｐゴシック" panose="020B0600070205080204" pitchFamily="34" charset="-128"/>
            </a:endParaRPr>
          </a:p>
        </p:txBody>
      </p:sp>
      <p:sp>
        <p:nvSpPr>
          <p:cNvPr id="56324" name="Slide Number Placeholder 3">
            <a:extLst>
              <a:ext uri="{FF2B5EF4-FFF2-40B4-BE49-F238E27FC236}">
                <a16:creationId xmlns:a16="http://schemas.microsoft.com/office/drawing/2014/main" id="{234AC2E2-879B-4F85-A7BB-7BF3F9161C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DC779DB9-5194-406E-9EF9-809EF92288AB}" type="slidenum">
              <a:rPr lang="en-US" altLang="en-US">
                <a:ea typeface="ＭＳ Ｐゴシック" panose="020B0600070205080204" pitchFamily="34" charset="-128"/>
              </a:rPr>
              <a:pPr eaLnBrk="0" fontAlgn="base" hangingPunct="0">
                <a:spcBef>
                  <a:spcPct val="0"/>
                </a:spcBef>
                <a:spcAft>
                  <a:spcPct val="0"/>
                </a:spcAft>
              </a:pPr>
              <a:t>25</a:t>
            </a:fld>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2C0B187-5827-432A-BDE7-B0C8941053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A12DB4FF-F661-42DD-A1F8-CD26DDB722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Traveling from Boston to New York? Your options are numerous! </a:t>
            </a:r>
          </a:p>
          <a:p>
            <a:pPr>
              <a:spcBef>
                <a:spcPct val="0"/>
              </a:spcBef>
            </a:pPr>
            <a:r>
              <a:rPr lang="en-US" altLang="en-US" dirty="0">
                <a:ea typeface="ＭＳ Ｐゴシック" panose="020B0600070205080204" pitchFamily="34" charset="-128"/>
              </a:rPr>
              <a:t>- Luxury bus</a:t>
            </a:r>
          </a:p>
          <a:p>
            <a:pPr>
              <a:spcBef>
                <a:spcPct val="0"/>
              </a:spcBef>
            </a:pPr>
            <a:r>
              <a:rPr lang="en-US" altLang="en-US" dirty="0">
                <a:ea typeface="ＭＳ Ｐゴシック" panose="020B0600070205080204" pitchFamily="34" charset="-128"/>
              </a:rPr>
              <a:t>Called the LimoLiner, this luxury bus costs about $178 round-trip, takes 4 hours, and features such amenities as reclining leather seats, free sandwiches, and movies.</a:t>
            </a:r>
          </a:p>
          <a:p>
            <a:pPr>
              <a:spcBef>
                <a:spcPct val="0"/>
              </a:spcBef>
            </a:pPr>
            <a:r>
              <a:rPr lang="en-US" altLang="en-US" dirty="0">
                <a:ea typeface="ＭＳ Ｐゴシック" panose="020B0600070205080204" pitchFamily="34" charset="-128"/>
              </a:rPr>
              <a:t>- Bus: Greyhound offers round-trip express service for $70 with a trip time of about 4 hours and 20 minutes. Standard motorcoach amenities are offered.</a:t>
            </a:r>
          </a:p>
          <a:p>
            <a:pPr>
              <a:spcBef>
                <a:spcPct val="0"/>
              </a:spcBef>
            </a:pPr>
            <a:r>
              <a:rPr lang="en-US" altLang="en-US" dirty="0">
                <a:ea typeface="ＭＳ Ｐゴシック" panose="020B0600070205080204" pitchFamily="34" charset="-128"/>
              </a:rPr>
              <a:t>- Train: Amtrak provides round-trip service for around $140, and the rail journey takes about 4 hours and 15 minutes. Seats offer more legroom and you can get up and walk around. Café cars sell snacks and drinks. No reservations are required. Just show up and buy a ticket.</a:t>
            </a:r>
          </a:p>
          <a:p>
            <a:pPr>
              <a:spcBef>
                <a:spcPct val="0"/>
              </a:spcBef>
            </a:pPr>
            <a:r>
              <a:rPr lang="en-US" altLang="en-US" dirty="0">
                <a:ea typeface="ＭＳ Ｐゴシック" panose="020B0600070205080204" pitchFamily="34" charset="-128"/>
              </a:rPr>
              <a:t>- High-speed train Amtrak’s Acela is priced between $220 and $280 round-trip, and the special train shaves nearly an hour from the duration of the regular train’s trip. Amenities include extra legroom in comfy seats and power outlets for computers, phones, and DVD players. Foods offered are also a cut above its traditional counterpart.</a:t>
            </a:r>
          </a:p>
          <a:p>
            <a:pPr>
              <a:spcBef>
                <a:spcPct val="0"/>
              </a:spcBef>
            </a:pPr>
            <a:r>
              <a:rPr lang="en-US" altLang="en-US" dirty="0">
                <a:ea typeface="ＭＳ Ｐゴシック" panose="020B0600070205080204" pitchFamily="34" charset="-128"/>
              </a:rPr>
              <a:t>- Airplane: Several airlines offer shuttles between cities. Advance-purchase tickets can often be had for about $120, whereas walk-up fares may be as high as $360. But the flight is short (about 1 hour). U.S. Airways even offers a special expedited security check so passengers can arrive just 20 minutes before take-off.</a:t>
            </a:r>
          </a:p>
        </p:txBody>
      </p:sp>
      <p:sp>
        <p:nvSpPr>
          <p:cNvPr id="13316" name="Slide Number Placeholder 3">
            <a:extLst>
              <a:ext uri="{FF2B5EF4-FFF2-40B4-BE49-F238E27FC236}">
                <a16:creationId xmlns:a16="http://schemas.microsoft.com/office/drawing/2014/main" id="{A361449E-60A9-44C3-A2A8-B8876A8072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FB74F31A-367E-4AFF-91A5-B2E96B879B35}" type="slidenum">
              <a:rPr lang="en-US" altLang="en-US">
                <a:ea typeface="ＭＳ Ｐゴシック" panose="020B0600070205080204" pitchFamily="34" charset="-128"/>
              </a:rPr>
              <a:pPr eaLnBrk="0" fontAlgn="base" hangingPunct="0">
                <a:spcBef>
                  <a:spcPct val="0"/>
                </a:spcBef>
                <a:spcAft>
                  <a:spcPct val="0"/>
                </a:spcAft>
              </a:pPr>
              <a:t>3</a:t>
            </a:fld>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3829CD6-21F3-481A-B2A3-59D3CFF98A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6B3777C-F948-4E6D-9DD1-8E33D1DC0D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dirty="0">
                <a:ea typeface="ＭＳ Ｐゴシック" panose="020B0600070205080204" pitchFamily="34" charset="-128"/>
              </a:rPr>
              <a:t>the tourism industry would cease to function without an efficient and effective transportation system; trains, automobiles, and air-planes are just a few of the more obvious parts of this system.</a:t>
            </a:r>
          </a:p>
          <a:p>
            <a:pPr marL="171450" indent="-171450">
              <a:spcBef>
                <a:spcPct val="0"/>
              </a:spcBef>
              <a:buFontTx/>
              <a:buChar char="-"/>
            </a:pPr>
            <a:r>
              <a:rPr lang="en-US" altLang="en-US" dirty="0">
                <a:ea typeface="ＭＳ Ｐゴシック" panose="020B0600070205080204" pitchFamily="34" charset="-128"/>
              </a:rPr>
              <a:t>There are many other modes of transportation in addition to planes, trains, and automobiles from which to choose. The components of this system can be conveniently classified and placed into two broad categories: surface (land and water) and air. </a:t>
            </a:r>
          </a:p>
          <a:p>
            <a:pPr marL="171450" indent="-171450">
              <a:spcBef>
                <a:spcPct val="0"/>
              </a:spcBef>
              <a:buFontTx/>
              <a:buChar char="-"/>
            </a:pPr>
            <a:r>
              <a:rPr lang="en-US" altLang="en-US" dirty="0">
                <a:ea typeface="ＭＳ Ｐゴシック" panose="020B0600070205080204" pitchFamily="34" charset="-128"/>
              </a:rPr>
              <a:t>As Figure 6.1 shows, transportation is often intermodal, with travelers relying on several different modes of transportation to reach their final destinations</a:t>
            </a:r>
          </a:p>
          <a:p>
            <a:pPr marL="171450" indent="-171450">
              <a:spcBef>
                <a:spcPct val="0"/>
              </a:spcBef>
              <a:buFontTx/>
              <a:buChar char="-"/>
            </a:pPr>
            <a:r>
              <a:rPr lang="en-US" altLang="en-US" dirty="0">
                <a:ea typeface="ＭＳ Ｐゴシック" panose="020B0600070205080204" pitchFamily="34" charset="-128"/>
              </a:rPr>
              <a:t>While the present pattern is for North Americans to use cars, Europeans to use trains, and Asians to use buses, expanding the options for ingress in and egress out of airports will be required to meet future demand. </a:t>
            </a:r>
          </a:p>
        </p:txBody>
      </p:sp>
      <p:sp>
        <p:nvSpPr>
          <p:cNvPr id="15364" name="Slide Number Placeholder 3">
            <a:extLst>
              <a:ext uri="{FF2B5EF4-FFF2-40B4-BE49-F238E27FC236}">
                <a16:creationId xmlns:a16="http://schemas.microsoft.com/office/drawing/2014/main" id="{56351D36-98CF-466B-BBA3-F41A44C48C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B71C4EB2-2877-4BB0-BB5D-30AE1CFEDE80}" type="slidenum">
              <a:rPr lang="en-US" altLang="en-US">
                <a:ea typeface="ＭＳ Ｐゴシック" panose="020B0600070205080204" pitchFamily="34" charset="-128"/>
              </a:rPr>
              <a:pPr eaLnBrk="0" fontAlgn="base" hangingPunct="0">
                <a:spcBef>
                  <a:spcPct val="0"/>
                </a:spcBef>
                <a:spcAft>
                  <a:spcPct val="0"/>
                </a:spcAft>
              </a:pPr>
              <a:t>4</a:t>
            </a:fld>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444937D-D894-4F93-8F2B-8E11530315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B0EABCD4-2DA5-4F96-87E4-CA475CB584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 As Figure 6.1 shows, transportation is often intermodal, with travelers relying on several different modes of transportation to reach their final destinations.</a:t>
            </a:r>
          </a:p>
        </p:txBody>
      </p:sp>
      <p:sp>
        <p:nvSpPr>
          <p:cNvPr id="17412" name="Slide Number Placeholder 3">
            <a:extLst>
              <a:ext uri="{FF2B5EF4-FFF2-40B4-BE49-F238E27FC236}">
                <a16:creationId xmlns:a16="http://schemas.microsoft.com/office/drawing/2014/main" id="{26EACDFE-9950-4956-A04F-EC5FBCB3C7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576E54B-2B67-47BA-B64C-F7E78BFD20AE}" type="slidenum">
              <a:rPr lang="en-US" altLang="en-US"/>
              <a:pPr fontAlgn="base">
                <a:spcBef>
                  <a:spcPct val="0"/>
                </a:spcBef>
                <a:spcAft>
                  <a:spcPct val="0"/>
                </a:spcAft>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176CDDB-CFCD-4CAD-BD56-B09B2F4EA9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1378882-BB28-4908-A943-DA27725B9C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b="1" dirty="0"/>
              <a:t>The components of the transportation system can be conveniently classified into which of the following pairs of broad categories? surface and air</a:t>
            </a:r>
          </a:p>
          <a:p>
            <a:pPr marL="171450" indent="-171450">
              <a:spcBef>
                <a:spcPct val="0"/>
              </a:spcBef>
              <a:buFontTx/>
              <a:buChar char="-"/>
            </a:pPr>
            <a:r>
              <a:rPr lang="en-US" b="1" dirty="0"/>
              <a:t>The jet engine heralded the demise of point-to-point ocean crossings.</a:t>
            </a:r>
            <a:endParaRPr lang="en-US" altLang="en-US" b="1" dirty="0">
              <a:ea typeface="ＭＳ Ｐゴシック" panose="020B0600070205080204" pitchFamily="34" charset="-128"/>
            </a:endParaRPr>
          </a:p>
          <a:p>
            <a:pPr marL="171450" indent="-171450">
              <a:spcBef>
                <a:spcPct val="0"/>
              </a:spcBef>
              <a:buFontTx/>
              <a:buChar char="-"/>
            </a:pPr>
            <a:r>
              <a:rPr lang="en-US" altLang="en-US" dirty="0">
                <a:ea typeface="ＭＳ Ｐゴシック" panose="020B0600070205080204" pitchFamily="34" charset="-128"/>
              </a:rPr>
              <a:t>water transportation, and most people think about cruise ships or a brief hop on a ferry when they cross a river, lake, or other short distance on a waterway. Water transportation, especially ferry services, is still an important link in the total transportation system. </a:t>
            </a:r>
          </a:p>
          <a:p>
            <a:pPr marL="171450" indent="-171450">
              <a:spcBef>
                <a:spcPct val="0"/>
              </a:spcBef>
              <a:buFontTx/>
              <a:buChar char="-"/>
            </a:pPr>
            <a:r>
              <a:rPr lang="en-US" altLang="en-US" dirty="0">
                <a:ea typeface="ＭＳ Ｐゴシック" panose="020B0600070205080204" pitchFamily="34" charset="-128"/>
              </a:rPr>
              <a:t> Long-distance cruise ship cross-</a:t>
            </a:r>
            <a:r>
              <a:rPr lang="en-US" altLang="en-US" dirty="0" err="1">
                <a:ea typeface="ＭＳ Ｐゴシック" panose="020B0600070205080204" pitchFamily="34" charset="-128"/>
              </a:rPr>
              <a:t>ings</a:t>
            </a:r>
            <a:r>
              <a:rPr lang="en-US" altLang="en-US" dirty="0">
                <a:ea typeface="ＭＳ Ｐゴシック" panose="020B0600070205080204" pitchFamily="34" charset="-128"/>
              </a:rPr>
              <a:t> are typically restricted to repositioning cruises, in which cruise ships are being moved from one location to another. For example, a cruise line will move ships from the Caribbean to the Mediterranean to take advantage of seasonal changes and pas-</a:t>
            </a:r>
            <a:r>
              <a:rPr lang="en-US" altLang="en-US" dirty="0" err="1">
                <a:ea typeface="ＭＳ Ｐゴシック" panose="020B0600070205080204" pitchFamily="34" charset="-128"/>
              </a:rPr>
              <a:t>senger</a:t>
            </a:r>
            <a:r>
              <a:rPr lang="en-US" altLang="en-US" dirty="0">
                <a:ea typeface="ＭＳ Ｐゴシック" panose="020B0600070205080204" pitchFamily="34" charset="-128"/>
              </a:rPr>
              <a:t> demands. Cruise ships are such a significant sector of the tourism industry that we will take an in-depth look at cruising in Chapter 10</a:t>
            </a:r>
          </a:p>
          <a:p>
            <a:pPr marL="171450" indent="-171450">
              <a:spcBef>
                <a:spcPct val="0"/>
              </a:spcBef>
              <a:buFontTx/>
              <a:buChar char="-"/>
            </a:pPr>
            <a:r>
              <a:rPr lang="en-US" altLang="en-US" dirty="0">
                <a:ea typeface="ＭＳ Ｐゴシック" panose="020B0600070205080204" pitchFamily="34" charset="-128"/>
              </a:rPr>
              <a:t>Passenger ferry routes have been designed to tie in with rail and road systems to facilitate intermodal transportation. </a:t>
            </a:r>
          </a:p>
          <a:p>
            <a:pPr marL="171450" indent="-171450">
              <a:spcBef>
                <a:spcPct val="0"/>
              </a:spcBef>
              <a:buFontTx/>
              <a:buChar char="-"/>
            </a:pPr>
            <a:r>
              <a:rPr lang="en-US" altLang="en-US" dirty="0">
                <a:ea typeface="ＭＳ Ｐゴシック" panose="020B0600070205080204" pitchFamily="34" charset="-128"/>
              </a:rPr>
              <a:t>Technological advances in ferry design and construction have increased both speeds and operating efficiencies. These high-speed ferries are particularly noticeable in high-traffic tourist areas such as the Bahamas, Catalina Island, Hong Kong, Tas-mania, and along the Massachusetts coastline.</a:t>
            </a:r>
          </a:p>
        </p:txBody>
      </p:sp>
      <p:sp>
        <p:nvSpPr>
          <p:cNvPr id="19460" name="Slide Number Placeholder 3">
            <a:extLst>
              <a:ext uri="{FF2B5EF4-FFF2-40B4-BE49-F238E27FC236}">
                <a16:creationId xmlns:a16="http://schemas.microsoft.com/office/drawing/2014/main" id="{36DE56BB-8B4A-4B47-8606-87B1CE515A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09F98151-5A3C-441F-AEF7-5CC4EBC36DC8}" type="slidenum">
              <a:rPr lang="en-US" altLang="en-US">
                <a:ea typeface="ＭＳ Ｐゴシック" panose="020B0600070205080204" pitchFamily="34" charset="-128"/>
              </a:rPr>
              <a:pPr eaLnBrk="0" fontAlgn="base" hangingPunct="0">
                <a:spcBef>
                  <a:spcPct val="0"/>
                </a:spcBef>
                <a:spcAft>
                  <a:spcPct val="0"/>
                </a:spcAft>
              </a:pPr>
              <a:t>6</a:t>
            </a:fld>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C00161A-DBE2-48A8-8D8E-FA4F7A63F9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0A278D4D-4B1B-4BA8-BC65-781984BF8A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b="1" dirty="0">
                <a:ea typeface="ＭＳ Ｐゴシック" panose="020B0600070205080204" pitchFamily="34" charset="-128"/>
              </a:rPr>
              <a:t>Passenger rail service had its origins in Europe</a:t>
            </a:r>
            <a:r>
              <a:rPr lang="en-US" altLang="en-US" dirty="0">
                <a:ea typeface="ＭＳ Ｐゴシック" panose="020B0600070205080204" pitchFamily="34" charset="-128"/>
              </a:rPr>
              <a:t>. The first railway service for passengers was inaugurated in Europe on September 17, 1825, when the Stockton and Darlington Railway began offering regularly scheduled service in England. Passenger rail service arrived in North America in 1829, when the South Carolina and Canal Railroad began carrying passengers between Charleston, South Carolina, and Hamburg, Georgia, with steam-powered locomotives. Transcontinental service in the United States began in 1869 and in Canada in 1885. </a:t>
            </a:r>
          </a:p>
          <a:p>
            <a:pPr marL="171450" indent="-171450">
              <a:spcBef>
                <a:spcPct val="0"/>
              </a:spcBef>
              <a:buFontTx/>
              <a:buChar char="-"/>
            </a:pPr>
            <a:r>
              <a:rPr lang="en-US" altLang="en-US" dirty="0">
                <a:ea typeface="ＭＳ Ｐゴシック" panose="020B0600070205080204" pitchFamily="34" charset="-128"/>
              </a:rPr>
              <a:t>Long-distance rail travel was given a boost in the United States when George Pullman developed the Pullman coach, with sleeping facilities for overnight travel.</a:t>
            </a:r>
          </a:p>
          <a:p>
            <a:pPr marL="171450" indent="-171450">
              <a:spcBef>
                <a:spcPct val="0"/>
              </a:spcBef>
              <a:buFontTx/>
              <a:buChar char="-"/>
            </a:pPr>
            <a:r>
              <a:rPr lang="en-US" altLang="en-US" dirty="0">
                <a:ea typeface="ＭＳ Ｐゴシック" panose="020B0600070205080204" pitchFamily="34" charset="-128"/>
              </a:rPr>
              <a:t>Passenger rail service flourished and was an important form of domestic </a:t>
            </a:r>
            <a:r>
              <a:rPr lang="en-US" altLang="en-US" dirty="0" err="1">
                <a:ea typeface="ＭＳ Ｐゴシック" panose="020B0600070205080204" pitchFamily="34" charset="-128"/>
              </a:rPr>
              <a:t>transpor-tation</a:t>
            </a:r>
            <a:r>
              <a:rPr lang="en-US" altLang="en-US" dirty="0">
                <a:ea typeface="ＭＳ Ｐゴシック" panose="020B0600070205080204" pitchFamily="34" charset="-128"/>
              </a:rPr>
              <a:t> in Canada and the United States until the 1940s. In fact, railroad transportation was so prominent that lodging facilities were developed at major destinations along the rail lines such as Banff, Alberta, Canada, and White Sulphur Springs, West Virginia. </a:t>
            </a:r>
          </a:p>
          <a:p>
            <a:pPr marL="171450" indent="-171450">
              <a:spcBef>
                <a:spcPct val="0"/>
              </a:spcBef>
              <a:buFontTx/>
              <a:buChar char="-"/>
            </a:pPr>
            <a:r>
              <a:rPr lang="en-US" altLang="en-US" dirty="0">
                <a:ea typeface="ＭＳ Ｐゴシック" panose="020B0600070205080204" pitchFamily="34" charset="-128"/>
              </a:rPr>
              <a:t>However, the forces of change eventually led to the decline of passenger rail service in North America. </a:t>
            </a:r>
            <a:r>
              <a:rPr lang="en-US" altLang="en-US" b="1" dirty="0">
                <a:ea typeface="ＭＳ Ｐゴシック" panose="020B0600070205080204" pitchFamily="34" charset="-128"/>
              </a:rPr>
              <a:t>First, automobile ownership as well as the number of miles traveled by car increased.</a:t>
            </a:r>
            <a:r>
              <a:rPr lang="en-US" altLang="en-US" dirty="0">
                <a:ea typeface="ＭＳ Ｐゴシック" panose="020B0600070205080204" pitchFamily="34" charset="-128"/>
              </a:rPr>
              <a:t> Then, the Trans-Canada Highway Act of 1949 and the U.S. Federal Aid Highway Act of 1956 enabled provinces and states to begin constructing major highway systems. Both of these factors facilitated long-distance automobile travel. </a:t>
            </a:r>
            <a:r>
              <a:rPr lang="en-US" altLang="en-US" b="1" dirty="0">
                <a:ea typeface="ＭＳ Ｐゴシック" panose="020B0600070205080204" pitchFamily="34" charset="-128"/>
              </a:rPr>
              <a:t>Second, domestic jet passenger service became available. Third, the railroads did not adequately maintain their tracks or customer services</a:t>
            </a:r>
            <a:r>
              <a:rPr lang="en-US" altLang="en-US" dirty="0">
                <a:ea typeface="ＭＳ Ｐゴシック" panose="020B0600070205080204" pitchFamily="34" charset="-128"/>
              </a:rPr>
              <a:t>. The final blow to U.S. passenger rail service came in 1967 when the post office announced that it would no longer ship mail by train. Without this government subsidy, passenger services became </a:t>
            </a:r>
            <a:r>
              <a:rPr lang="en-US" altLang="en-US" dirty="0" err="1">
                <a:ea typeface="ＭＳ Ｐゴシック" panose="020B0600070205080204" pitchFamily="34" charset="-128"/>
              </a:rPr>
              <a:t>unprofit</a:t>
            </a:r>
            <a:r>
              <a:rPr lang="en-US" altLang="en-US" dirty="0">
                <a:ea typeface="ＭＳ Ｐゴシック" panose="020B0600070205080204" pitchFamily="34" charset="-128"/>
              </a:rPr>
              <a:t>-able, and the railroads began to concentrate on moving freight.</a:t>
            </a:r>
          </a:p>
          <a:p>
            <a:pPr>
              <a:spcBef>
                <a:spcPct val="0"/>
              </a:spcBef>
            </a:pPr>
            <a:endParaRPr lang="en-US" altLang="en-US" dirty="0">
              <a:ea typeface="ＭＳ Ｐゴシック" panose="020B0600070205080204" pitchFamily="34" charset="-128"/>
            </a:endParaRPr>
          </a:p>
          <a:p>
            <a:pPr>
              <a:spcBef>
                <a:spcPct val="0"/>
              </a:spcBef>
            </a:pPr>
            <a:r>
              <a:rPr lang="en-US" altLang="en-US" dirty="0">
                <a:ea typeface="ＭＳ Ｐゴシック" panose="020B0600070205080204" pitchFamily="34" charset="-128"/>
              </a:rPr>
              <a:t>Modes of transportation evolved slowly until the 19th and 20th centuries;</a:t>
            </a:r>
          </a:p>
        </p:txBody>
      </p:sp>
      <p:sp>
        <p:nvSpPr>
          <p:cNvPr id="21508" name="Slide Number Placeholder 3">
            <a:extLst>
              <a:ext uri="{FF2B5EF4-FFF2-40B4-BE49-F238E27FC236}">
                <a16:creationId xmlns:a16="http://schemas.microsoft.com/office/drawing/2014/main" id="{0450671E-9983-4EFC-AE4F-21A556D59D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9FEF2ECF-2BE1-44DA-90FA-6CD665584381}" type="slidenum">
              <a:rPr lang="en-US" altLang="en-US">
                <a:ea typeface="ＭＳ Ｐゴシック" panose="020B0600070205080204" pitchFamily="34" charset="-128"/>
              </a:rPr>
              <a:pPr eaLnBrk="0" fontAlgn="base" hangingPunct="0">
                <a:spcBef>
                  <a:spcPct val="0"/>
                </a:spcBef>
                <a:spcAft>
                  <a:spcPct val="0"/>
                </a:spcAft>
              </a:pPr>
              <a:t>7</a:t>
            </a:fld>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7E13A52-FF61-41AB-A41C-DB79AF80CF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FECC6154-7C35-4708-ACE2-86F315F88C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 Transportation has now become so efficient that we often think of travel in terms of time rather than distance</a:t>
            </a:r>
          </a:p>
        </p:txBody>
      </p:sp>
      <p:sp>
        <p:nvSpPr>
          <p:cNvPr id="23556" name="Slide Number Placeholder 3">
            <a:extLst>
              <a:ext uri="{FF2B5EF4-FFF2-40B4-BE49-F238E27FC236}">
                <a16:creationId xmlns:a16="http://schemas.microsoft.com/office/drawing/2014/main" id="{7E3F5B10-8969-4EE5-A5D8-50E9B19326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91C50A2-E9D3-4532-88C4-D8EE14C47026}" type="slidenum">
              <a:rPr lang="en-US" altLang="en-US"/>
              <a:pPr fontAlgn="base">
                <a:spcBef>
                  <a:spcPct val="0"/>
                </a:spcBef>
                <a:spcAft>
                  <a:spcPct val="0"/>
                </a:spcAft>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2E485A2-6206-406C-A4F4-2848154D3F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ADBA01A-9DE2-4EEA-BA21-D56DE29B9E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b="1" dirty="0">
                <a:ea typeface="ＭＳ Ｐゴシック" panose="020B0600070205080204" pitchFamily="34" charset="-128"/>
              </a:rPr>
              <a:t>Passenger rail service in the United States is provided through Amtrack.</a:t>
            </a:r>
          </a:p>
          <a:p>
            <a:pPr marL="171450" indent="-171450">
              <a:spcBef>
                <a:spcPct val="0"/>
              </a:spcBef>
              <a:buFontTx/>
              <a:buChar char="-"/>
            </a:pPr>
            <a:endParaRPr lang="en-US" altLang="en-US" b="1" dirty="0">
              <a:ea typeface="ＭＳ Ｐゴシック" panose="020B0600070205080204" pitchFamily="34" charset="-128"/>
            </a:endParaRPr>
          </a:p>
          <a:p>
            <a:pPr marL="171450" indent="-171450">
              <a:spcBef>
                <a:spcPct val="0"/>
              </a:spcBef>
              <a:buFontTx/>
              <a:buChar char="-"/>
            </a:pPr>
            <a:r>
              <a:rPr lang="en-US" altLang="en-US" dirty="0">
                <a:ea typeface="ＭＳ Ｐゴシック" panose="020B0600070205080204" pitchFamily="34" charset="-128"/>
              </a:rPr>
              <a:t>Amtrak was formed in 1971 and VIA Rail Canada in 1978 to reduce the number of routes and points served while upgrading the remain-</a:t>
            </a:r>
            <a:r>
              <a:rPr lang="en-US" altLang="en-US" dirty="0" err="1">
                <a:ea typeface="ＭＳ Ｐゴシック" panose="020B0600070205080204" pitchFamily="34" charset="-128"/>
              </a:rPr>
              <a:t>ing</a:t>
            </a:r>
            <a:r>
              <a:rPr lang="en-US" altLang="en-US" dirty="0">
                <a:ea typeface="ＭＳ Ｐゴシック" panose="020B0600070205080204" pitchFamily="34" charset="-128"/>
              </a:rPr>
              <a:t> passenger rail systems. </a:t>
            </a:r>
          </a:p>
          <a:p>
            <a:pPr marL="171450" indent="-171450">
              <a:spcBef>
                <a:spcPct val="0"/>
              </a:spcBef>
              <a:buFontTx/>
              <a:buChar char="-"/>
            </a:pPr>
            <a:r>
              <a:rPr lang="en-US" altLang="en-US" dirty="0">
                <a:ea typeface="ＭＳ Ｐゴシック" panose="020B0600070205080204" pitchFamily="34" charset="-128"/>
              </a:rPr>
              <a:t>Although in different countries, there are many similarities between these two passenger-rail-operating companies</a:t>
            </a:r>
          </a:p>
          <a:p>
            <a:pPr marL="171450" indent="-171450">
              <a:spcBef>
                <a:spcPct val="0"/>
              </a:spcBef>
              <a:buFontTx/>
              <a:buChar char="-"/>
            </a:pPr>
            <a:r>
              <a:rPr lang="en-US" altLang="en-US" dirty="0">
                <a:ea typeface="ＭＳ Ｐゴシック" panose="020B0600070205080204" pitchFamily="34" charset="-128"/>
              </a:rPr>
              <a:t>Amtrak is the marketing name for the National Railroad Passenger Corpora-</a:t>
            </a:r>
            <a:r>
              <a:rPr lang="en-US" altLang="en-US" dirty="0" err="1">
                <a:ea typeface="ＭＳ Ｐゴシック" panose="020B0600070205080204" pitchFamily="34" charset="-128"/>
              </a:rPr>
              <a:t>tion</a:t>
            </a:r>
            <a:r>
              <a:rPr lang="en-US" altLang="en-US" dirty="0">
                <a:ea typeface="ＭＳ Ｐゴシック" panose="020B0600070205080204" pitchFamily="34" charset="-128"/>
              </a:rPr>
              <a:t>, which is a combination of the passenger rail services of U.S. railroads. Amtrak trains now serve 45 states, with stops in hundreds of communities.</a:t>
            </a:r>
          </a:p>
          <a:p>
            <a:pPr marL="171450" indent="-171450">
              <a:spcBef>
                <a:spcPct val="0"/>
              </a:spcBef>
              <a:buFontTx/>
              <a:buChar char="-"/>
            </a:pPr>
            <a:r>
              <a:rPr lang="en-US" altLang="en-US" dirty="0">
                <a:ea typeface="ＭＳ Ｐゴシック" panose="020B0600070205080204" pitchFamily="34" charset="-128"/>
              </a:rPr>
              <a:t>VIA Rail Canada is the market-</a:t>
            </a:r>
            <a:r>
              <a:rPr lang="en-US" altLang="en-US" dirty="0" err="1">
                <a:ea typeface="ＭＳ Ｐゴシック" panose="020B0600070205080204" pitchFamily="34" charset="-128"/>
              </a:rPr>
              <a:t>ing</a:t>
            </a:r>
            <a:r>
              <a:rPr lang="en-US" altLang="en-US" dirty="0">
                <a:ea typeface="ＭＳ Ｐゴシック" panose="020B0600070205080204" pitchFamily="34" charset="-128"/>
              </a:rPr>
              <a:t> name for Canada’s passenger train network, which links over 400 communities throughout the country. </a:t>
            </a:r>
          </a:p>
          <a:p>
            <a:pPr marL="171450" indent="-171450">
              <a:spcBef>
                <a:spcPct val="0"/>
              </a:spcBef>
              <a:buFontTx/>
              <a:buChar char="-"/>
            </a:pPr>
            <a:r>
              <a:rPr lang="en-US" altLang="en-US" dirty="0">
                <a:ea typeface="ＭＳ Ｐゴシック" panose="020B0600070205080204" pitchFamily="34" charset="-128"/>
              </a:rPr>
              <a:t>they are corporations structured and managed like other large businesses. </a:t>
            </a:r>
          </a:p>
        </p:txBody>
      </p:sp>
      <p:sp>
        <p:nvSpPr>
          <p:cNvPr id="25604" name="Slide Number Placeholder 3">
            <a:extLst>
              <a:ext uri="{FF2B5EF4-FFF2-40B4-BE49-F238E27FC236}">
                <a16:creationId xmlns:a16="http://schemas.microsoft.com/office/drawing/2014/main" id="{D5519C4E-E767-4A07-A547-8E97CE63DE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21ED27A3-109C-40B5-8A1C-AE0A84DE270C}" type="slidenum">
              <a:rPr lang="en-US" altLang="en-US">
                <a:ea typeface="ＭＳ Ｐゴシック" panose="020B0600070205080204" pitchFamily="34" charset="-128"/>
              </a:rPr>
              <a:pPr eaLnBrk="0" fontAlgn="base" hangingPunct="0">
                <a:spcBef>
                  <a:spcPct val="0"/>
                </a:spcBef>
                <a:spcAft>
                  <a:spcPct val="0"/>
                </a:spcAft>
              </a:pPr>
              <a:t>9</a:t>
            </a:fld>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52C58-88CF-413B-A663-3EFE57B554C5}"/>
              </a:ext>
            </a:extLst>
          </p:cNvPr>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375C650-E28E-4EE8-AAB3-D03FC429C22D}"/>
              </a:ext>
            </a:extLst>
          </p:cNvPr>
          <p:cNvSpPr/>
          <p:nvPr/>
        </p:nvSpPr>
        <p:spPr bwMode="white">
          <a:xfrm>
            <a:off x="-7938" y="6435725"/>
            <a:ext cx="9161463"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685800" y="762000"/>
            <a:ext cx="7772400" cy="2838451"/>
          </a:xfrm>
        </p:spPr>
        <p:txBody>
          <a:bodyPr>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Footer Placeholder 4">
            <a:extLst>
              <a:ext uri="{FF2B5EF4-FFF2-40B4-BE49-F238E27FC236}">
                <a16:creationId xmlns:a16="http://schemas.microsoft.com/office/drawing/2014/main" id="{620651E5-878D-4E23-9E57-C1394869BA51}"/>
              </a:ext>
            </a:extLst>
          </p:cNvPr>
          <p:cNvSpPr>
            <a:spLocks noGrp="1"/>
          </p:cNvSpPr>
          <p:nvPr>
            <p:ph type="ftr" sz="quarter" idx="10"/>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F57A2ACD-F1A1-4D9F-A5E6-584DEDB425EC}"/>
              </a:ext>
            </a:extLst>
          </p:cNvPr>
          <p:cNvSpPr>
            <a:spLocks noGrp="1"/>
          </p:cNvSpPr>
          <p:nvPr>
            <p:ph type="dt" sz="half" idx="11"/>
          </p:nvPr>
        </p:nvSpPr>
        <p:spPr/>
        <p:txBody>
          <a:bodyPr/>
          <a:lstStyle>
            <a:lvl1pPr>
              <a:defRPr/>
            </a:lvl1pPr>
          </a:lstStyle>
          <a:p>
            <a:pPr>
              <a:defRPr/>
            </a:pPr>
            <a:fld id="{81852430-C5C5-4776-B367-33A86F4CDC63}" type="datetimeFigureOut">
              <a:rPr lang="en-US"/>
              <a:pPr>
                <a:defRPr/>
              </a:pPr>
              <a:t>3/15/2021</a:t>
            </a:fld>
            <a:endParaRPr lang="en-US"/>
          </a:p>
        </p:txBody>
      </p:sp>
      <p:sp>
        <p:nvSpPr>
          <p:cNvPr id="8" name="Slide Number Placeholder 5">
            <a:extLst>
              <a:ext uri="{FF2B5EF4-FFF2-40B4-BE49-F238E27FC236}">
                <a16:creationId xmlns:a16="http://schemas.microsoft.com/office/drawing/2014/main" id="{19A9B8DE-4CE8-46BE-B38D-DD2ABD77D883}"/>
              </a:ext>
            </a:extLst>
          </p:cNvPr>
          <p:cNvSpPr>
            <a:spLocks noGrp="1"/>
          </p:cNvSpPr>
          <p:nvPr>
            <p:ph type="sldNum" sz="quarter" idx="12"/>
          </p:nvPr>
        </p:nvSpPr>
        <p:spPr/>
        <p:txBody>
          <a:bodyPr/>
          <a:lstStyle>
            <a:lvl1pPr>
              <a:defRPr/>
            </a:lvl1pPr>
          </a:lstStyle>
          <a:p>
            <a:pPr>
              <a:defRPr/>
            </a:pPr>
            <a:fld id="{C8E87985-75B3-4D9F-AE83-4C7C90B4C8B9}" type="slidenum">
              <a:rPr lang="en-US"/>
              <a:pPr>
                <a:defRPr/>
              </a:pPr>
              <a:t>‹#›</a:t>
            </a:fld>
            <a:endParaRPr lang="en-US"/>
          </a:p>
        </p:txBody>
      </p:sp>
    </p:spTree>
    <p:extLst>
      <p:ext uri="{BB962C8B-B14F-4D97-AF65-F5344CB8AC3E}">
        <p14:creationId xmlns:p14="http://schemas.microsoft.com/office/powerpoint/2010/main" val="148607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5A9B6A-8421-4B85-B5A4-8016B97CF86C}"/>
              </a:ext>
            </a:extLst>
          </p:cNvPr>
          <p:cNvSpPr/>
          <p:nvPr/>
        </p:nvSpPr>
        <p:spPr bwMode="white">
          <a:xfrm>
            <a:off x="-7938" y="6435725"/>
            <a:ext cx="9161463"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 14">
            <a:extLst>
              <a:ext uri="{FF2B5EF4-FFF2-40B4-BE49-F238E27FC236}">
                <a16:creationId xmlns:a16="http://schemas.microsoft.com/office/drawing/2014/main" id="{C316F472-F6AE-4791-8FA1-F647D9017FDD}"/>
              </a:ext>
            </a:extLst>
          </p:cNvPr>
          <p:cNvGrpSpPr>
            <a:grpSpLocks/>
          </p:cNvGrpSpPr>
          <p:nvPr userDrawn="1"/>
        </p:nvGrpSpPr>
        <p:grpSpPr bwMode="auto">
          <a:xfrm>
            <a:off x="93663" y="6408738"/>
            <a:ext cx="9096375" cy="463550"/>
            <a:chOff x="93969" y="6408738"/>
            <a:chExt cx="9096069" cy="463550"/>
          </a:xfrm>
        </p:grpSpPr>
        <p:sp>
          <p:nvSpPr>
            <p:cNvPr id="4" name="Copyright">
              <a:extLst>
                <a:ext uri="{FF2B5EF4-FFF2-40B4-BE49-F238E27FC236}">
                  <a16:creationId xmlns:a16="http://schemas.microsoft.com/office/drawing/2014/main" id="{DBD61D75-7BE8-439D-9872-6F0AEB6D3FB2}"/>
                </a:ext>
              </a:extLst>
            </p:cNvPr>
            <p:cNvSpPr txBox="1">
              <a:spLocks noChangeArrowheads="1"/>
            </p:cNvSpPr>
            <p:nvPr/>
          </p:nvSpPr>
          <p:spPr bwMode="auto">
            <a:xfrm>
              <a:off x="93969" y="6408738"/>
              <a:ext cx="6316450"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defRPr/>
              </a:pPr>
              <a:r>
                <a:rPr lang="en-US" altLang="en-US" sz="700" dirty="0">
                  <a:solidFill>
                    <a:schemeClr val="bg1"/>
                  </a:solidFill>
                  <a:latin typeface="+mn-lt"/>
                  <a:ea typeface="Verdana" panose="020B0604030504040204" pitchFamily="34" charset="0"/>
                  <a:cs typeface="Verdana" panose="020B0604030504040204" pitchFamily="34" charset="0"/>
                </a:rPr>
                <a:t>Copyright © 2018, 2014, 2010 Pearson Education, Inc. All Rights Reserved</a:t>
              </a:r>
            </a:p>
          </p:txBody>
        </p:sp>
        <p:pic>
          <p:nvPicPr>
            <p:cNvPr id="5" name="Pearson Logo" descr="Pearson_Bound_White">
              <a:extLst>
                <a:ext uri="{FF2B5EF4-FFF2-40B4-BE49-F238E27FC236}">
                  <a16:creationId xmlns:a16="http://schemas.microsoft.com/office/drawing/2014/main" id="{748A25FB-1D87-49A6-88F3-C852B345D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Footer Placeholder 2">
            <a:extLst>
              <a:ext uri="{FF2B5EF4-FFF2-40B4-BE49-F238E27FC236}">
                <a16:creationId xmlns:a16="http://schemas.microsoft.com/office/drawing/2014/main" id="{A7327457-DE93-45D2-87DD-73D92D64BE4D}"/>
              </a:ext>
            </a:extLst>
          </p:cNvPr>
          <p:cNvSpPr>
            <a:spLocks noGrp="1"/>
          </p:cNvSpPr>
          <p:nvPr>
            <p:ph type="ftr" sz="quarter" idx="10"/>
          </p:nvPr>
        </p:nvSpPr>
        <p:spPr/>
        <p:txBody>
          <a:bodyPr/>
          <a:lstStyle>
            <a:lvl1pPr>
              <a:defRPr/>
            </a:lvl1pPr>
          </a:lstStyle>
          <a:p>
            <a:pPr>
              <a:defRPr/>
            </a:pPr>
            <a:endParaRPr lang="en-US"/>
          </a:p>
        </p:txBody>
      </p:sp>
      <p:sp>
        <p:nvSpPr>
          <p:cNvPr id="7" name="Date Placeholder 1">
            <a:extLst>
              <a:ext uri="{FF2B5EF4-FFF2-40B4-BE49-F238E27FC236}">
                <a16:creationId xmlns:a16="http://schemas.microsoft.com/office/drawing/2014/main" id="{27F96DB7-D42E-4046-A3D3-9FDCF1EFA9B1}"/>
              </a:ext>
            </a:extLst>
          </p:cNvPr>
          <p:cNvSpPr>
            <a:spLocks noGrp="1"/>
          </p:cNvSpPr>
          <p:nvPr>
            <p:ph type="dt" sz="half" idx="11"/>
          </p:nvPr>
        </p:nvSpPr>
        <p:spPr/>
        <p:txBody>
          <a:bodyPr/>
          <a:lstStyle>
            <a:lvl1pPr>
              <a:defRPr smtClean="0">
                <a:solidFill>
                  <a:schemeClr val="tx1"/>
                </a:solidFill>
              </a:defRPr>
            </a:lvl1pPr>
          </a:lstStyle>
          <a:p>
            <a:pPr>
              <a:defRPr/>
            </a:pPr>
            <a:fld id="{186FB5EF-B49E-42AB-BFDE-B431D3F8923A}" type="datetimeFigureOut">
              <a:rPr lang="en-US"/>
              <a:pPr>
                <a:defRPr/>
              </a:pPr>
              <a:t>3/15/2021</a:t>
            </a:fld>
            <a:endParaRPr lang="en-US"/>
          </a:p>
        </p:txBody>
      </p:sp>
      <p:sp>
        <p:nvSpPr>
          <p:cNvPr id="8" name="Slide Number Placeholder 3">
            <a:extLst>
              <a:ext uri="{FF2B5EF4-FFF2-40B4-BE49-F238E27FC236}">
                <a16:creationId xmlns:a16="http://schemas.microsoft.com/office/drawing/2014/main" id="{65024031-A7B9-4BA3-AFD8-9201D88CE719}"/>
              </a:ext>
            </a:extLst>
          </p:cNvPr>
          <p:cNvSpPr>
            <a:spLocks noGrp="1"/>
          </p:cNvSpPr>
          <p:nvPr>
            <p:ph type="sldNum" sz="quarter" idx="12"/>
          </p:nvPr>
        </p:nvSpPr>
        <p:spPr/>
        <p:txBody>
          <a:bodyPr/>
          <a:lstStyle>
            <a:lvl1pPr>
              <a:defRPr smtClean="0">
                <a:solidFill>
                  <a:schemeClr val="tx1"/>
                </a:solidFill>
              </a:defRPr>
            </a:lvl1pPr>
          </a:lstStyle>
          <a:p>
            <a:pPr>
              <a:defRPr/>
            </a:pPr>
            <a:fld id="{7EE9C3B9-21A0-41DC-A9B8-BAA6284469BD}" type="slidenum">
              <a:rPr lang="en-US"/>
              <a:pPr>
                <a:defRPr/>
              </a:pPr>
              <a:t>‹#›</a:t>
            </a:fld>
            <a:endParaRPr lang="en-US"/>
          </a:p>
        </p:txBody>
      </p:sp>
    </p:spTree>
    <p:extLst>
      <p:ext uri="{BB962C8B-B14F-4D97-AF65-F5344CB8AC3E}">
        <p14:creationId xmlns:p14="http://schemas.microsoft.com/office/powerpoint/2010/main" val="211555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1D0061-555E-4FE4-9C24-7C0CE771AA58}"/>
              </a:ext>
            </a:extLst>
          </p:cNvPr>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747F0979-1AAB-4EC6-9618-4A3025971483}"/>
              </a:ext>
            </a:extLst>
          </p:cNvPr>
          <p:cNvSpPr/>
          <p:nvPr/>
        </p:nvSpPr>
        <p:spPr bwMode="white">
          <a:xfrm>
            <a:off x="-7938" y="6435725"/>
            <a:ext cx="9161463"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2" name="Group 15">
            <a:extLst>
              <a:ext uri="{FF2B5EF4-FFF2-40B4-BE49-F238E27FC236}">
                <a16:creationId xmlns:a16="http://schemas.microsoft.com/office/drawing/2014/main" id="{E682BB86-F868-4C7A-957D-7D71CE4B5A0B}"/>
              </a:ext>
            </a:extLst>
          </p:cNvPr>
          <p:cNvGrpSpPr>
            <a:grpSpLocks/>
          </p:cNvGrpSpPr>
          <p:nvPr userDrawn="1"/>
        </p:nvGrpSpPr>
        <p:grpSpPr bwMode="auto">
          <a:xfrm>
            <a:off x="33338" y="6400800"/>
            <a:ext cx="9156700" cy="465138"/>
            <a:chOff x="33338" y="6408738"/>
            <a:chExt cx="9156700" cy="465137"/>
          </a:xfrm>
        </p:grpSpPr>
        <p:pic>
          <p:nvPicPr>
            <p:cNvPr id="13" name="Always Learning Logo" descr="Pearson: Always Learning Logo">
              <a:extLst>
                <a:ext uri="{FF2B5EF4-FFF2-40B4-BE49-F238E27FC236}">
                  <a16:creationId xmlns:a16="http://schemas.microsoft.com/office/drawing/2014/main" id="{F3F2E5F9-159E-4874-970A-73646830B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a:extLst>
                <a:ext uri="{FF2B5EF4-FFF2-40B4-BE49-F238E27FC236}">
                  <a16:creationId xmlns:a16="http://schemas.microsoft.com/office/drawing/2014/main" id="{D13BBCA3-FBC7-4076-90BC-19B60B182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a:extLst>
                <a:ext uri="{FF2B5EF4-FFF2-40B4-BE49-F238E27FC236}">
                  <a16:creationId xmlns:a16="http://schemas.microsoft.com/office/drawing/2014/main" id="{97B0AE3F-33BF-4108-A03D-1FAF7D52480F}"/>
                </a:ext>
              </a:extLst>
            </p:cNvPr>
            <p:cNvSpPr txBox="1">
              <a:spLocks noChangeArrowheads="1"/>
            </p:cNvSpPr>
            <p:nvPr/>
          </p:nvSpPr>
          <p:spPr bwMode="auto">
            <a:xfrm>
              <a:off x="1412875" y="6408738"/>
              <a:ext cx="6318250" cy="457199"/>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fontAlgn="auto">
                <a:spcBef>
                  <a:spcPts val="0"/>
                </a:spcBef>
                <a:spcAft>
                  <a:spcPts val="0"/>
                </a:spcAft>
                <a:defRPr/>
              </a:pPr>
              <a:r>
                <a:rPr lang="en-US" altLang="en-US" sz="700" dirty="0">
                  <a:solidFill>
                    <a:schemeClr val="bg1"/>
                  </a:solidFill>
                  <a:latin typeface="+mn-lt"/>
                  <a:ea typeface="Verdana" panose="020B0604030504040204" pitchFamily="34" charset="0"/>
                  <a:cs typeface="Verdana" panose="020B0604030504040204" pitchFamily="34" charset="0"/>
                </a:rPr>
                <a:t>Copyright © 2018, 2014, 2010 Pearson Education, Inc. All Rights Reserved</a:t>
              </a:r>
            </a:p>
          </p:txBody>
        </p:sp>
      </p:gr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p:nvPr>
        </p:nvSpPr>
        <p:spPr>
          <a:xfrm>
            <a:off x="457200" y="816430"/>
            <a:ext cx="8229600" cy="478970"/>
          </a:xfrm>
        </p:spPr>
        <p:txBody>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9" name="Text Placeholder 8"/>
          <p:cNvSpPr>
            <a:spLocks noGrp="1"/>
          </p:cNvSpPr>
          <p:nvPr>
            <p:ph type="body" sz="quarter" idx="14"/>
          </p:nvPr>
        </p:nvSpPr>
        <p:spPr>
          <a:xfrm>
            <a:off x="5029200" y="1600201"/>
            <a:ext cx="3657600" cy="1600199"/>
          </a:xfrm>
        </p:spPr>
        <p:txBody>
          <a:bodyPr anchor="b"/>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a:t>Click to edit Master text styles</a:t>
            </a:r>
          </a:p>
        </p:txBody>
      </p:sp>
      <p:sp>
        <p:nvSpPr>
          <p:cNvPr id="10" name="Text Placeholder 8"/>
          <p:cNvSpPr>
            <a:spLocks noGrp="1"/>
          </p:cNvSpPr>
          <p:nvPr>
            <p:ph type="body" sz="quarter" idx="15"/>
          </p:nvPr>
        </p:nvSpPr>
        <p:spPr>
          <a:xfrm>
            <a:off x="5029200" y="3200400"/>
            <a:ext cx="3657600" cy="2925763"/>
          </a:xfrm>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a:t>Click to edit Master text styles</a:t>
            </a:r>
          </a:p>
        </p:txBody>
      </p:sp>
      <p:sp>
        <p:nvSpPr>
          <p:cNvPr id="16" name="Footer Placeholder 2">
            <a:extLst>
              <a:ext uri="{FF2B5EF4-FFF2-40B4-BE49-F238E27FC236}">
                <a16:creationId xmlns:a16="http://schemas.microsoft.com/office/drawing/2014/main" id="{2F09286E-77C9-43A4-AD22-2A172486463D}"/>
              </a:ext>
            </a:extLst>
          </p:cNvPr>
          <p:cNvSpPr>
            <a:spLocks noGrp="1"/>
          </p:cNvSpPr>
          <p:nvPr>
            <p:ph type="ftr" sz="quarter" idx="16"/>
          </p:nvPr>
        </p:nvSpPr>
        <p:spPr>
          <a:xfrm>
            <a:off x="93663" y="6623050"/>
            <a:ext cx="8596312" cy="234950"/>
          </a:xfrm>
        </p:spPr>
        <p:txBody>
          <a:bodyPr/>
          <a:lstStyle>
            <a:lvl1pPr>
              <a:defRPr/>
            </a:lvl1pPr>
          </a:lstStyle>
          <a:p>
            <a:pPr>
              <a:defRPr/>
            </a:pPr>
            <a:endParaRPr lang="en-US"/>
          </a:p>
        </p:txBody>
      </p:sp>
      <p:sp>
        <p:nvSpPr>
          <p:cNvPr id="17" name="Date Placeholder 3">
            <a:extLst>
              <a:ext uri="{FF2B5EF4-FFF2-40B4-BE49-F238E27FC236}">
                <a16:creationId xmlns:a16="http://schemas.microsoft.com/office/drawing/2014/main" id="{BF9778A4-847D-4D90-B8C2-C4A308BEDDF5}"/>
              </a:ext>
            </a:extLst>
          </p:cNvPr>
          <p:cNvSpPr>
            <a:spLocks noGrp="1"/>
          </p:cNvSpPr>
          <p:nvPr>
            <p:ph type="dt" sz="half" idx="17"/>
          </p:nvPr>
        </p:nvSpPr>
        <p:spPr/>
        <p:txBody>
          <a:bodyPr/>
          <a:lstStyle>
            <a:lvl1pPr>
              <a:defRPr/>
            </a:lvl1pPr>
          </a:lstStyle>
          <a:p>
            <a:pPr>
              <a:defRPr/>
            </a:pPr>
            <a:fld id="{0A4619D1-0494-4329-9F29-54CF62CD8DED}" type="datetimeFigureOut">
              <a:rPr lang="en-US"/>
              <a:pPr>
                <a:defRPr/>
              </a:pPr>
              <a:t>3/15/2021</a:t>
            </a:fld>
            <a:endParaRPr lang="en-US"/>
          </a:p>
        </p:txBody>
      </p:sp>
      <p:sp>
        <p:nvSpPr>
          <p:cNvPr id="18" name="Slide Number Placeholder 4">
            <a:extLst>
              <a:ext uri="{FF2B5EF4-FFF2-40B4-BE49-F238E27FC236}">
                <a16:creationId xmlns:a16="http://schemas.microsoft.com/office/drawing/2014/main" id="{F9EDB11A-DD7F-491E-954C-A4198F268525}"/>
              </a:ext>
            </a:extLst>
          </p:cNvPr>
          <p:cNvSpPr>
            <a:spLocks noGrp="1"/>
          </p:cNvSpPr>
          <p:nvPr>
            <p:ph type="sldNum" sz="quarter" idx="18"/>
          </p:nvPr>
        </p:nvSpPr>
        <p:spPr/>
        <p:txBody>
          <a:bodyPr/>
          <a:lstStyle>
            <a:lvl1pPr>
              <a:defRPr/>
            </a:lvl1pPr>
          </a:lstStyle>
          <a:p>
            <a:pPr>
              <a:defRPr/>
            </a:pPr>
            <a:fld id="{480C4483-E4DD-4DD3-B69B-84563A4BA41B}" type="slidenum">
              <a:rPr lang="en-US"/>
              <a:pPr>
                <a:defRPr/>
              </a:pPr>
              <a:t>‹#›</a:t>
            </a:fld>
            <a:endParaRPr lang="en-US"/>
          </a:p>
        </p:txBody>
      </p:sp>
    </p:spTree>
    <p:extLst>
      <p:ext uri="{BB962C8B-B14F-4D97-AF65-F5344CB8AC3E}">
        <p14:creationId xmlns:p14="http://schemas.microsoft.com/office/powerpoint/2010/main" val="119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p:nvPr>
        </p:nvSpPr>
        <p:spPr>
          <a:xfrm>
            <a:off x="457200" y="816430"/>
            <a:ext cx="8229600" cy="402770"/>
          </a:xfrm>
        </p:spPr>
        <p:txBody>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a:extLst>
              <a:ext uri="{FF2B5EF4-FFF2-40B4-BE49-F238E27FC236}">
                <a16:creationId xmlns:a16="http://schemas.microsoft.com/office/drawing/2014/main" id="{7DD48CA5-BEF3-4DE0-9668-A5C163140B68}"/>
              </a:ext>
            </a:extLst>
          </p:cNvPr>
          <p:cNvSpPr>
            <a:spLocks noGrp="1"/>
          </p:cNvSpPr>
          <p:nvPr>
            <p:ph type="ftr" sz="quarter" idx="15"/>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E7531419-E327-4823-95E7-603C25753EFE}"/>
              </a:ext>
            </a:extLst>
          </p:cNvPr>
          <p:cNvSpPr>
            <a:spLocks noGrp="1"/>
          </p:cNvSpPr>
          <p:nvPr>
            <p:ph type="dt" sz="half" idx="16"/>
          </p:nvPr>
        </p:nvSpPr>
        <p:spPr/>
        <p:txBody>
          <a:bodyPr/>
          <a:lstStyle>
            <a:lvl1pPr>
              <a:defRPr/>
            </a:lvl1pPr>
          </a:lstStyle>
          <a:p>
            <a:pPr>
              <a:defRPr/>
            </a:pPr>
            <a:fld id="{AFD312FA-D6D2-422F-AA8F-E83CE6A4CBDD}" type="datetimeFigureOut">
              <a:rPr lang="en-US"/>
              <a:pPr>
                <a:defRPr/>
              </a:pPr>
              <a:t>3/15/2021</a:t>
            </a:fld>
            <a:endParaRPr lang="en-US"/>
          </a:p>
        </p:txBody>
      </p:sp>
      <p:sp>
        <p:nvSpPr>
          <p:cNvPr id="10" name="Slide Number Placeholder 5">
            <a:extLst>
              <a:ext uri="{FF2B5EF4-FFF2-40B4-BE49-F238E27FC236}">
                <a16:creationId xmlns:a16="http://schemas.microsoft.com/office/drawing/2014/main" id="{62ECC2B1-54B6-4537-8FEA-5EAF62DC54CD}"/>
              </a:ext>
            </a:extLst>
          </p:cNvPr>
          <p:cNvSpPr>
            <a:spLocks noGrp="1"/>
          </p:cNvSpPr>
          <p:nvPr>
            <p:ph type="sldNum" sz="quarter" idx="17"/>
          </p:nvPr>
        </p:nvSpPr>
        <p:spPr/>
        <p:txBody>
          <a:bodyPr/>
          <a:lstStyle>
            <a:lvl1pPr>
              <a:defRPr/>
            </a:lvl1pPr>
          </a:lstStyle>
          <a:p>
            <a:pPr>
              <a:defRPr/>
            </a:pPr>
            <a:fld id="{B1F0BD81-7856-4078-94E6-C561E2071AE7}" type="slidenum">
              <a:rPr lang="en-US"/>
              <a:pPr>
                <a:defRPr/>
              </a:pPr>
              <a:t>‹#›</a:t>
            </a:fld>
            <a:endParaRPr lang="en-US"/>
          </a:p>
        </p:txBody>
      </p:sp>
    </p:spTree>
    <p:extLst>
      <p:ext uri="{BB962C8B-B14F-4D97-AF65-F5344CB8AC3E}">
        <p14:creationId xmlns:p14="http://schemas.microsoft.com/office/powerpoint/2010/main" val="189126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Footer Placeholder 4">
            <a:extLst>
              <a:ext uri="{FF2B5EF4-FFF2-40B4-BE49-F238E27FC236}">
                <a16:creationId xmlns:a16="http://schemas.microsoft.com/office/drawing/2014/main" id="{D87F51C4-BB86-4037-8D73-C4C257C84211}"/>
              </a:ext>
            </a:extLst>
          </p:cNvPr>
          <p:cNvSpPr>
            <a:spLocks noGrp="1"/>
          </p:cNvSpPr>
          <p:nvPr>
            <p:ph type="ftr" sz="quarter" idx="10"/>
          </p:nvPr>
        </p:nvSpPr>
        <p:spPr/>
        <p:txBody>
          <a:bodyPr/>
          <a:lstStyle>
            <a:lvl1pPr>
              <a:defRPr/>
            </a:lvl1pPr>
          </a:lstStyle>
          <a:p>
            <a:pPr>
              <a:defRPr/>
            </a:pPr>
            <a:endParaRPr lang="en-US"/>
          </a:p>
        </p:txBody>
      </p:sp>
      <p:sp>
        <p:nvSpPr>
          <p:cNvPr id="5" name="Date Placeholder 3">
            <a:extLst>
              <a:ext uri="{FF2B5EF4-FFF2-40B4-BE49-F238E27FC236}">
                <a16:creationId xmlns:a16="http://schemas.microsoft.com/office/drawing/2014/main" id="{94F45CCE-309F-49FA-B3FB-44B38104064D}"/>
              </a:ext>
            </a:extLst>
          </p:cNvPr>
          <p:cNvSpPr>
            <a:spLocks noGrp="1"/>
          </p:cNvSpPr>
          <p:nvPr>
            <p:ph type="dt" sz="half" idx="11"/>
          </p:nvPr>
        </p:nvSpPr>
        <p:spPr/>
        <p:txBody>
          <a:bodyPr/>
          <a:lstStyle>
            <a:lvl1pPr>
              <a:defRPr/>
            </a:lvl1pPr>
          </a:lstStyle>
          <a:p>
            <a:pPr>
              <a:defRPr/>
            </a:pPr>
            <a:fld id="{ADE6E05A-B9E2-498B-AEF0-85A407534FB9}" type="datetimeFigureOut">
              <a:rPr lang="en-US"/>
              <a:pPr>
                <a:defRPr/>
              </a:pPr>
              <a:t>3/15/2021</a:t>
            </a:fld>
            <a:endParaRPr lang="en-US"/>
          </a:p>
        </p:txBody>
      </p:sp>
      <p:sp>
        <p:nvSpPr>
          <p:cNvPr id="6" name="Slide Number Placeholder 5">
            <a:extLst>
              <a:ext uri="{FF2B5EF4-FFF2-40B4-BE49-F238E27FC236}">
                <a16:creationId xmlns:a16="http://schemas.microsoft.com/office/drawing/2014/main" id="{42670CDE-1786-4073-9FA6-0723AD874E42}"/>
              </a:ext>
            </a:extLst>
          </p:cNvPr>
          <p:cNvSpPr>
            <a:spLocks noGrp="1"/>
          </p:cNvSpPr>
          <p:nvPr>
            <p:ph type="sldNum" sz="quarter" idx="12"/>
          </p:nvPr>
        </p:nvSpPr>
        <p:spPr/>
        <p:txBody>
          <a:bodyPr/>
          <a:lstStyle>
            <a:lvl1pPr>
              <a:defRPr/>
            </a:lvl1pPr>
          </a:lstStyle>
          <a:p>
            <a:pPr>
              <a:defRPr/>
            </a:pPr>
            <a:fld id="{0F7FE700-B6FA-4431-9C5A-90A5F6ABA41A}" type="slidenum">
              <a:rPr lang="en-US"/>
              <a:pPr>
                <a:defRPr/>
              </a:pPr>
              <a:t>‹#›</a:t>
            </a:fld>
            <a:endParaRPr lang="en-US"/>
          </a:p>
        </p:txBody>
      </p:sp>
    </p:spTree>
    <p:extLst>
      <p:ext uri="{BB962C8B-B14F-4D97-AF65-F5344CB8AC3E}">
        <p14:creationId xmlns:p14="http://schemas.microsoft.com/office/powerpoint/2010/main" val="70171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Footer Placeholder 4">
            <a:extLst>
              <a:ext uri="{FF2B5EF4-FFF2-40B4-BE49-F238E27FC236}">
                <a16:creationId xmlns:a16="http://schemas.microsoft.com/office/drawing/2014/main" id="{36234F80-92F5-43C8-A6EE-6CE6C6B6ACA9}"/>
              </a:ext>
            </a:extLst>
          </p:cNvPr>
          <p:cNvSpPr>
            <a:spLocks noGrp="1"/>
          </p:cNvSpPr>
          <p:nvPr>
            <p:ph type="ftr" sz="quarter" idx="10"/>
          </p:nvPr>
        </p:nvSpPr>
        <p:spPr/>
        <p:txBody>
          <a:bodyPr/>
          <a:lstStyle>
            <a:lvl1pPr>
              <a:defRPr/>
            </a:lvl1pPr>
          </a:lstStyle>
          <a:p>
            <a:pPr>
              <a:defRPr/>
            </a:pPr>
            <a:endParaRPr lang="en-US"/>
          </a:p>
        </p:txBody>
      </p:sp>
      <p:sp>
        <p:nvSpPr>
          <p:cNvPr id="5" name="Date Placeholder 3">
            <a:extLst>
              <a:ext uri="{FF2B5EF4-FFF2-40B4-BE49-F238E27FC236}">
                <a16:creationId xmlns:a16="http://schemas.microsoft.com/office/drawing/2014/main" id="{6757ADAF-0F62-47C2-8BF4-16510C8376ED}"/>
              </a:ext>
            </a:extLst>
          </p:cNvPr>
          <p:cNvSpPr>
            <a:spLocks noGrp="1"/>
          </p:cNvSpPr>
          <p:nvPr>
            <p:ph type="dt" sz="half" idx="11"/>
          </p:nvPr>
        </p:nvSpPr>
        <p:spPr/>
        <p:txBody>
          <a:bodyPr/>
          <a:lstStyle>
            <a:lvl1pPr>
              <a:defRPr/>
            </a:lvl1pPr>
          </a:lstStyle>
          <a:p>
            <a:pPr>
              <a:defRPr/>
            </a:pPr>
            <a:fld id="{7129CCF0-842C-489B-ABDA-A0EC4C9F3314}" type="datetimeFigureOut">
              <a:rPr lang="en-US"/>
              <a:pPr>
                <a:defRPr/>
              </a:pPr>
              <a:t>3/15/2021</a:t>
            </a:fld>
            <a:endParaRPr lang="en-US"/>
          </a:p>
        </p:txBody>
      </p:sp>
      <p:sp>
        <p:nvSpPr>
          <p:cNvPr id="6" name="Slide Number Placeholder 5">
            <a:extLst>
              <a:ext uri="{FF2B5EF4-FFF2-40B4-BE49-F238E27FC236}">
                <a16:creationId xmlns:a16="http://schemas.microsoft.com/office/drawing/2014/main" id="{633688E2-7C41-429C-83DD-7AB658EB7D02}"/>
              </a:ext>
            </a:extLst>
          </p:cNvPr>
          <p:cNvSpPr>
            <a:spLocks noGrp="1"/>
          </p:cNvSpPr>
          <p:nvPr>
            <p:ph type="sldNum" sz="quarter" idx="12"/>
          </p:nvPr>
        </p:nvSpPr>
        <p:spPr/>
        <p:txBody>
          <a:bodyPr/>
          <a:lstStyle>
            <a:lvl1pPr>
              <a:defRPr/>
            </a:lvl1pPr>
          </a:lstStyle>
          <a:p>
            <a:pPr>
              <a:defRPr/>
            </a:pPr>
            <a:fld id="{18492C9D-88A3-42B9-A7D3-23AF83DF67E7}" type="slidenum">
              <a:rPr lang="en-US"/>
              <a:pPr>
                <a:defRPr/>
              </a:pPr>
              <a:t>‹#›</a:t>
            </a:fld>
            <a:endParaRPr lang="en-US"/>
          </a:p>
        </p:txBody>
      </p:sp>
    </p:spTree>
    <p:extLst>
      <p:ext uri="{BB962C8B-B14F-4D97-AF65-F5344CB8AC3E}">
        <p14:creationId xmlns:p14="http://schemas.microsoft.com/office/powerpoint/2010/main" val="172518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116247-A9DF-4D8C-9CF4-F89E83A79B14}"/>
              </a:ext>
            </a:extLst>
          </p:cNvPr>
          <p:cNvSpPr/>
          <p:nvPr/>
        </p:nvSpPr>
        <p:spPr bwMode="white">
          <a:xfrm>
            <a:off x="-7938" y="6400800"/>
            <a:ext cx="9161463"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4">
            <a:extLst>
              <a:ext uri="{FF2B5EF4-FFF2-40B4-BE49-F238E27FC236}">
                <a16:creationId xmlns:a16="http://schemas.microsoft.com/office/drawing/2014/main" id="{C4BF04AB-19D9-4677-9A1E-4676024B8E3B}"/>
              </a:ext>
            </a:extLst>
          </p:cNvPr>
          <p:cNvGrpSpPr>
            <a:grpSpLocks/>
          </p:cNvGrpSpPr>
          <p:nvPr userDrawn="1"/>
        </p:nvGrpSpPr>
        <p:grpSpPr bwMode="auto">
          <a:xfrm>
            <a:off x="93663" y="6408738"/>
            <a:ext cx="9096375" cy="463550"/>
            <a:chOff x="93969" y="6408738"/>
            <a:chExt cx="9096069" cy="463550"/>
          </a:xfrm>
        </p:grpSpPr>
        <p:sp>
          <p:nvSpPr>
            <p:cNvPr id="6" name="Copyright">
              <a:extLst>
                <a:ext uri="{FF2B5EF4-FFF2-40B4-BE49-F238E27FC236}">
                  <a16:creationId xmlns:a16="http://schemas.microsoft.com/office/drawing/2014/main" id="{BAE24B70-457A-4103-816C-5E536C957841}"/>
                </a:ext>
              </a:extLst>
            </p:cNvPr>
            <p:cNvSpPr txBox="1">
              <a:spLocks noChangeArrowheads="1"/>
            </p:cNvSpPr>
            <p:nvPr/>
          </p:nvSpPr>
          <p:spPr bwMode="auto">
            <a:xfrm>
              <a:off x="93969" y="6408738"/>
              <a:ext cx="6316450"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defRPr/>
              </a:pPr>
              <a:r>
                <a:rPr lang="en-US" altLang="en-US" sz="700" dirty="0">
                  <a:solidFill>
                    <a:schemeClr val="bg1"/>
                  </a:solidFill>
                  <a:latin typeface="+mn-lt"/>
                  <a:ea typeface="Verdana" panose="020B0604030504040204" pitchFamily="34" charset="0"/>
                  <a:cs typeface="Verdana" panose="020B0604030504040204" pitchFamily="34" charset="0"/>
                </a:rPr>
                <a:t>Copyright © 2018, 2014, 2010 Pearson Education, Inc. All Rights Reserved</a:t>
              </a:r>
            </a:p>
          </p:txBody>
        </p:sp>
        <p:pic>
          <p:nvPicPr>
            <p:cNvPr id="7" name="Pearson Logo" descr="Pearson_Bound_White">
              <a:extLst>
                <a:ext uri="{FF2B5EF4-FFF2-40B4-BE49-F238E27FC236}">
                  <a16:creationId xmlns:a16="http://schemas.microsoft.com/office/drawing/2014/main" id="{97263929-F7A3-47C8-953B-E4A293AED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7"/>
          <p:cNvSpPr>
            <a:spLocks noGrp="1"/>
          </p:cNvSpPr>
          <p:nvPr>
            <p:ph type="title"/>
          </p:nvPr>
        </p:nvSpPr>
        <p:spPr>
          <a:xfrm>
            <a:off x="457200" y="228600"/>
            <a:ext cx="8229600" cy="1066800"/>
          </a:xfrm>
        </p:spPr>
        <p:txBody>
          <a:bodyPr anchor="t"/>
          <a:lstStyle>
            <a:lvl1pPr>
              <a:defRPr sz="2400">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a:t>Click to edit Master text styles</a:t>
            </a:r>
          </a:p>
        </p:txBody>
      </p:sp>
      <p:sp>
        <p:nvSpPr>
          <p:cNvPr id="9" name="Footer Placeholder 2">
            <a:extLst>
              <a:ext uri="{FF2B5EF4-FFF2-40B4-BE49-F238E27FC236}">
                <a16:creationId xmlns:a16="http://schemas.microsoft.com/office/drawing/2014/main" id="{F90389DA-B481-4F5F-9640-6B9722BC25F1}"/>
              </a:ext>
            </a:extLst>
          </p:cNvPr>
          <p:cNvSpPr>
            <a:spLocks noGrp="1"/>
          </p:cNvSpPr>
          <p:nvPr>
            <p:ph type="ftr" sz="quarter" idx="14"/>
          </p:nvPr>
        </p:nvSpPr>
        <p:spPr/>
        <p:txBody>
          <a:bodyPr/>
          <a:lstStyle>
            <a:lvl1pPr>
              <a:defRPr/>
            </a:lvl1pPr>
          </a:lstStyle>
          <a:p>
            <a:pPr>
              <a:defRPr/>
            </a:pPr>
            <a:endParaRPr lang="en-US"/>
          </a:p>
        </p:txBody>
      </p:sp>
      <p:sp>
        <p:nvSpPr>
          <p:cNvPr id="11" name="Date Placeholder 1">
            <a:extLst>
              <a:ext uri="{FF2B5EF4-FFF2-40B4-BE49-F238E27FC236}">
                <a16:creationId xmlns:a16="http://schemas.microsoft.com/office/drawing/2014/main" id="{EE27EE87-F3E3-493D-8C59-573E7E1BAB66}"/>
              </a:ext>
            </a:extLst>
          </p:cNvPr>
          <p:cNvSpPr>
            <a:spLocks noGrp="1"/>
          </p:cNvSpPr>
          <p:nvPr>
            <p:ph type="dt" sz="half" idx="15"/>
          </p:nvPr>
        </p:nvSpPr>
        <p:spPr/>
        <p:txBody>
          <a:bodyPr/>
          <a:lstStyle>
            <a:lvl1pPr>
              <a:defRPr smtClean="0">
                <a:solidFill>
                  <a:schemeClr val="tx1"/>
                </a:solidFill>
              </a:defRPr>
            </a:lvl1pPr>
          </a:lstStyle>
          <a:p>
            <a:pPr>
              <a:defRPr/>
            </a:pPr>
            <a:fld id="{4C6DFFCC-A225-432C-9F19-E47DC805F4D2}" type="datetimeFigureOut">
              <a:rPr lang="en-US"/>
              <a:pPr>
                <a:defRPr/>
              </a:pPr>
              <a:t>3/15/2021</a:t>
            </a:fld>
            <a:endParaRPr lang="en-US"/>
          </a:p>
        </p:txBody>
      </p:sp>
      <p:sp>
        <p:nvSpPr>
          <p:cNvPr id="12" name="Slide Number Placeholder 3">
            <a:extLst>
              <a:ext uri="{FF2B5EF4-FFF2-40B4-BE49-F238E27FC236}">
                <a16:creationId xmlns:a16="http://schemas.microsoft.com/office/drawing/2014/main" id="{356FAF20-F1FC-4D65-8333-365909F4C709}"/>
              </a:ext>
            </a:extLst>
          </p:cNvPr>
          <p:cNvSpPr>
            <a:spLocks noGrp="1"/>
          </p:cNvSpPr>
          <p:nvPr>
            <p:ph type="sldNum" sz="quarter" idx="16"/>
          </p:nvPr>
        </p:nvSpPr>
        <p:spPr/>
        <p:txBody>
          <a:bodyPr/>
          <a:lstStyle>
            <a:lvl1pPr>
              <a:defRPr smtClean="0">
                <a:solidFill>
                  <a:schemeClr val="tx1"/>
                </a:solidFill>
              </a:defRPr>
            </a:lvl1pPr>
          </a:lstStyle>
          <a:p>
            <a:pPr>
              <a:defRPr/>
            </a:pPr>
            <a:fld id="{7893EEB1-AD64-4484-8914-3A341A4458F5}" type="slidenum">
              <a:rPr lang="en-US"/>
              <a:pPr>
                <a:defRPr/>
              </a:pPr>
              <a:t>‹#›</a:t>
            </a:fld>
            <a:endParaRPr lang="en-US"/>
          </a:p>
        </p:txBody>
      </p:sp>
    </p:spTree>
    <p:extLst>
      <p:ext uri="{BB962C8B-B14F-4D97-AF65-F5344CB8AC3E}">
        <p14:creationId xmlns:p14="http://schemas.microsoft.com/office/powerpoint/2010/main" val="420706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AC9FFE3-032C-4B48-A5DC-A05521A87F07}"/>
              </a:ext>
            </a:extLst>
          </p:cNvPr>
          <p:cNvSpPr>
            <a:spLocks noGrp="1"/>
          </p:cNvSpPr>
          <p:nvPr>
            <p:ph type="ftr" sz="quarter" idx="14"/>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371440DB-173A-4DC1-BB40-8A29225581C6}"/>
              </a:ext>
            </a:extLst>
          </p:cNvPr>
          <p:cNvSpPr>
            <a:spLocks noGrp="1"/>
          </p:cNvSpPr>
          <p:nvPr>
            <p:ph type="dt" sz="half" idx="15"/>
          </p:nvPr>
        </p:nvSpPr>
        <p:spPr/>
        <p:txBody>
          <a:bodyPr/>
          <a:lstStyle>
            <a:lvl1pPr>
              <a:defRPr/>
            </a:lvl1pPr>
          </a:lstStyle>
          <a:p>
            <a:pPr>
              <a:defRPr/>
            </a:pPr>
            <a:fld id="{D89F595F-CCC4-403D-A3EB-EF6FF15D4D0C}" type="datetimeFigureOut">
              <a:rPr lang="en-US"/>
              <a:pPr>
                <a:defRPr/>
              </a:pPr>
              <a:t>3/15/2021</a:t>
            </a:fld>
            <a:endParaRPr lang="en-US"/>
          </a:p>
        </p:txBody>
      </p:sp>
      <p:sp>
        <p:nvSpPr>
          <p:cNvPr id="9" name="Slide Number Placeholder 5">
            <a:extLst>
              <a:ext uri="{FF2B5EF4-FFF2-40B4-BE49-F238E27FC236}">
                <a16:creationId xmlns:a16="http://schemas.microsoft.com/office/drawing/2014/main" id="{9103B0B4-9F46-457B-8C76-8BB38018F6F0}"/>
              </a:ext>
            </a:extLst>
          </p:cNvPr>
          <p:cNvSpPr>
            <a:spLocks noGrp="1"/>
          </p:cNvSpPr>
          <p:nvPr>
            <p:ph type="sldNum" sz="quarter" idx="16"/>
          </p:nvPr>
        </p:nvSpPr>
        <p:spPr/>
        <p:txBody>
          <a:bodyPr/>
          <a:lstStyle>
            <a:lvl1pPr>
              <a:defRPr/>
            </a:lvl1pPr>
          </a:lstStyle>
          <a:p>
            <a:pPr>
              <a:defRPr/>
            </a:pPr>
            <a:fld id="{5C5EA832-D2E2-4235-B5F6-CFC218B5FBA9}" type="slidenum">
              <a:rPr lang="en-US"/>
              <a:pPr>
                <a:defRPr/>
              </a:pPr>
              <a:t>‹#›</a:t>
            </a:fld>
            <a:endParaRPr lang="en-US"/>
          </a:p>
        </p:txBody>
      </p:sp>
    </p:spTree>
    <p:extLst>
      <p:ext uri="{BB962C8B-B14F-4D97-AF65-F5344CB8AC3E}">
        <p14:creationId xmlns:p14="http://schemas.microsoft.com/office/powerpoint/2010/main" val="416102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Footer Placeholder 4">
            <a:extLst>
              <a:ext uri="{FF2B5EF4-FFF2-40B4-BE49-F238E27FC236}">
                <a16:creationId xmlns:a16="http://schemas.microsoft.com/office/drawing/2014/main" id="{A97D7469-3322-4185-992F-B3B2AD608E49}"/>
              </a:ext>
            </a:extLst>
          </p:cNvPr>
          <p:cNvSpPr>
            <a:spLocks noGrp="1"/>
          </p:cNvSpPr>
          <p:nvPr>
            <p:ph type="ftr" sz="quarter" idx="10"/>
          </p:nvPr>
        </p:nvSpPr>
        <p:spPr/>
        <p:txBody>
          <a:bodyPr/>
          <a:lstStyle>
            <a:lvl1pPr>
              <a:defRPr/>
            </a:lvl1pPr>
          </a:lstStyle>
          <a:p>
            <a:pPr>
              <a:defRPr/>
            </a:pPr>
            <a:endParaRPr lang="en-US"/>
          </a:p>
        </p:txBody>
      </p:sp>
      <p:sp>
        <p:nvSpPr>
          <p:cNvPr id="5" name="Date Placeholder 3">
            <a:extLst>
              <a:ext uri="{FF2B5EF4-FFF2-40B4-BE49-F238E27FC236}">
                <a16:creationId xmlns:a16="http://schemas.microsoft.com/office/drawing/2014/main" id="{9A82649D-A33F-4266-AE78-207F007ABE7D}"/>
              </a:ext>
            </a:extLst>
          </p:cNvPr>
          <p:cNvSpPr>
            <a:spLocks noGrp="1"/>
          </p:cNvSpPr>
          <p:nvPr>
            <p:ph type="dt" sz="half" idx="11"/>
          </p:nvPr>
        </p:nvSpPr>
        <p:spPr/>
        <p:txBody>
          <a:bodyPr/>
          <a:lstStyle>
            <a:lvl1pPr>
              <a:defRPr/>
            </a:lvl1pPr>
          </a:lstStyle>
          <a:p>
            <a:pPr>
              <a:defRPr/>
            </a:pPr>
            <a:fld id="{8EB58FC1-9B90-49F4-8438-DCB541B70AE5}" type="datetimeFigureOut">
              <a:rPr lang="en-US"/>
              <a:pPr>
                <a:defRPr/>
              </a:pPr>
              <a:t>3/15/2021</a:t>
            </a:fld>
            <a:endParaRPr lang="en-US"/>
          </a:p>
        </p:txBody>
      </p:sp>
      <p:sp>
        <p:nvSpPr>
          <p:cNvPr id="6" name="Slide Number Placeholder 5">
            <a:extLst>
              <a:ext uri="{FF2B5EF4-FFF2-40B4-BE49-F238E27FC236}">
                <a16:creationId xmlns:a16="http://schemas.microsoft.com/office/drawing/2014/main" id="{1482DD8B-F84A-49CE-A490-C6F719919D97}"/>
              </a:ext>
            </a:extLst>
          </p:cNvPr>
          <p:cNvSpPr>
            <a:spLocks noGrp="1"/>
          </p:cNvSpPr>
          <p:nvPr>
            <p:ph type="sldNum" sz="quarter" idx="12"/>
          </p:nvPr>
        </p:nvSpPr>
        <p:spPr/>
        <p:txBody>
          <a:bodyPr/>
          <a:lstStyle>
            <a:lvl1pPr>
              <a:defRPr/>
            </a:lvl1pPr>
          </a:lstStyle>
          <a:p>
            <a:pPr>
              <a:defRPr/>
            </a:pPr>
            <a:fld id="{28264297-7476-49B1-B26E-346916A363DD}" type="slidenum">
              <a:rPr lang="en-US"/>
              <a:pPr>
                <a:defRPr/>
              </a:pPr>
              <a:t>‹#›</a:t>
            </a:fld>
            <a:endParaRPr lang="en-US"/>
          </a:p>
        </p:txBody>
      </p:sp>
    </p:spTree>
    <p:extLst>
      <p:ext uri="{BB962C8B-B14F-4D97-AF65-F5344CB8AC3E}">
        <p14:creationId xmlns:p14="http://schemas.microsoft.com/office/powerpoint/2010/main" val="280834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Footer Placeholder 4">
            <a:extLst>
              <a:ext uri="{FF2B5EF4-FFF2-40B4-BE49-F238E27FC236}">
                <a16:creationId xmlns:a16="http://schemas.microsoft.com/office/drawing/2014/main" id="{2E2ED438-2683-4E6F-B472-2DA36DB70167}"/>
              </a:ext>
            </a:extLst>
          </p:cNvPr>
          <p:cNvSpPr>
            <a:spLocks noGrp="1"/>
          </p:cNvSpPr>
          <p:nvPr>
            <p:ph type="ftr" sz="quarter" idx="10"/>
          </p:nvPr>
        </p:nvSpPr>
        <p:spPr/>
        <p:txBody>
          <a:bodyPr/>
          <a:lstStyle>
            <a:lvl1pPr>
              <a:defRPr/>
            </a:lvl1pPr>
          </a:lstStyle>
          <a:p>
            <a:pPr>
              <a:defRPr/>
            </a:pPr>
            <a:endParaRPr lang="en-US"/>
          </a:p>
        </p:txBody>
      </p:sp>
      <p:sp>
        <p:nvSpPr>
          <p:cNvPr id="4" name="Date Placeholder 3">
            <a:extLst>
              <a:ext uri="{FF2B5EF4-FFF2-40B4-BE49-F238E27FC236}">
                <a16:creationId xmlns:a16="http://schemas.microsoft.com/office/drawing/2014/main" id="{56062EEE-E779-4244-B7E2-BD6FC962D9AF}"/>
              </a:ext>
            </a:extLst>
          </p:cNvPr>
          <p:cNvSpPr>
            <a:spLocks noGrp="1"/>
          </p:cNvSpPr>
          <p:nvPr>
            <p:ph type="dt" sz="half" idx="11"/>
          </p:nvPr>
        </p:nvSpPr>
        <p:spPr/>
        <p:txBody>
          <a:bodyPr/>
          <a:lstStyle>
            <a:lvl1pPr>
              <a:defRPr/>
            </a:lvl1pPr>
          </a:lstStyle>
          <a:p>
            <a:pPr>
              <a:defRPr/>
            </a:pPr>
            <a:fld id="{D83BE928-0BDE-4304-8410-031D55A4B5B5}" type="datetimeFigureOut">
              <a:rPr lang="en-US"/>
              <a:pPr>
                <a:defRPr/>
              </a:pPr>
              <a:t>3/15/2021</a:t>
            </a:fld>
            <a:endParaRPr lang="en-US"/>
          </a:p>
        </p:txBody>
      </p:sp>
      <p:sp>
        <p:nvSpPr>
          <p:cNvPr id="5" name="Slide Number Placeholder 5">
            <a:extLst>
              <a:ext uri="{FF2B5EF4-FFF2-40B4-BE49-F238E27FC236}">
                <a16:creationId xmlns:a16="http://schemas.microsoft.com/office/drawing/2014/main" id="{C42B7173-A625-4543-91C4-6572CF33ED09}"/>
              </a:ext>
            </a:extLst>
          </p:cNvPr>
          <p:cNvSpPr>
            <a:spLocks noGrp="1"/>
          </p:cNvSpPr>
          <p:nvPr>
            <p:ph type="sldNum" sz="quarter" idx="12"/>
          </p:nvPr>
        </p:nvSpPr>
        <p:spPr/>
        <p:txBody>
          <a:bodyPr/>
          <a:lstStyle>
            <a:lvl1pPr>
              <a:defRPr/>
            </a:lvl1pPr>
          </a:lstStyle>
          <a:p>
            <a:pPr>
              <a:defRPr/>
            </a:pPr>
            <a:fld id="{89B2415D-5EBE-4695-BAB5-7B86563163CA}" type="slidenum">
              <a:rPr lang="en-US"/>
              <a:pPr>
                <a:defRPr/>
              </a:pPr>
              <a:t>‹#›</a:t>
            </a:fld>
            <a:endParaRPr lang="en-US"/>
          </a:p>
        </p:txBody>
      </p:sp>
    </p:spTree>
    <p:extLst>
      <p:ext uri="{BB962C8B-B14F-4D97-AF65-F5344CB8AC3E}">
        <p14:creationId xmlns:p14="http://schemas.microsoft.com/office/powerpoint/2010/main" val="2282056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DE58CA-E1E4-48B4-AF9C-4AC6D843E8E9}"/>
              </a:ext>
            </a:extLst>
          </p:cNvPr>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Title Placeholder 1">
            <a:extLst>
              <a:ext uri="{FF2B5EF4-FFF2-40B4-BE49-F238E27FC236}">
                <a16:creationId xmlns:a16="http://schemas.microsoft.com/office/drawing/2014/main" id="{1A1E4D9E-A485-4B47-9667-D9ADEDC801AB}"/>
              </a:ext>
            </a:extLst>
          </p:cNvPr>
          <p:cNvSpPr>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a:t>
            </a:r>
            <a:br>
              <a:rPr lang="en-US" altLang="en-US"/>
            </a:br>
            <a:r>
              <a:rPr lang="en-US" altLang="en-US"/>
              <a:t>Master title style</a:t>
            </a:r>
          </a:p>
        </p:txBody>
      </p:sp>
      <p:sp>
        <p:nvSpPr>
          <p:cNvPr id="3" name="Text Placeholder 2">
            <a:extLst>
              <a:ext uri="{FF2B5EF4-FFF2-40B4-BE49-F238E27FC236}">
                <a16:creationId xmlns:a16="http://schemas.microsoft.com/office/drawing/2014/main" id="{BAB66FA5-5937-48A4-B2CB-483D84824EDF}"/>
              </a:ext>
            </a:extLst>
          </p:cNvPr>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a:extLst>
              <a:ext uri="{FF2B5EF4-FFF2-40B4-BE49-F238E27FC236}">
                <a16:creationId xmlns:a16="http://schemas.microsoft.com/office/drawing/2014/main" id="{F4ABD75F-269F-4032-B957-3B68B9385F29}"/>
              </a:ext>
            </a:extLst>
          </p:cNvPr>
          <p:cNvSpPr>
            <a:spLocks noGrp="1"/>
          </p:cNvSpPr>
          <p:nvPr>
            <p:ph type="ftr" sz="quarter" idx="3"/>
          </p:nvPr>
        </p:nvSpPr>
        <p:spPr>
          <a:xfrm>
            <a:off x="93663" y="6172200"/>
            <a:ext cx="8596312" cy="234950"/>
          </a:xfrm>
          <a:prstGeom prst="rect">
            <a:avLst/>
          </a:prstGeom>
        </p:spPr>
        <p:txBody>
          <a:bodyPr vert="horz" lIns="0" tIns="0" rIns="0" bIns="0" rtlCol="0" anchor="b"/>
          <a:lstStyle>
            <a:lvl1pPr algn="l" eaLnBrk="1" fontAlgn="auto" hangingPunct="1">
              <a:spcBef>
                <a:spcPts val="0"/>
              </a:spcBef>
              <a:spcAft>
                <a:spcPts val="0"/>
              </a:spcAft>
              <a:defRPr sz="1100" dirty="0">
                <a:solidFill>
                  <a:schemeClr val="tx1"/>
                </a:solidFill>
                <a:latin typeface="+mn-lt"/>
              </a:defRPr>
            </a:lvl1pPr>
          </a:lstStyle>
          <a:p>
            <a:pPr>
              <a:defRPr/>
            </a:pPr>
            <a:endParaRPr lang="en-US"/>
          </a:p>
        </p:txBody>
      </p:sp>
      <p:sp>
        <p:nvSpPr>
          <p:cNvPr id="4" name="Date Placeholder 3">
            <a:extLst>
              <a:ext uri="{FF2B5EF4-FFF2-40B4-BE49-F238E27FC236}">
                <a16:creationId xmlns:a16="http://schemas.microsoft.com/office/drawing/2014/main" id="{50B33F1E-1B06-44FD-9F19-7B81B8A0554B}"/>
              </a:ext>
            </a:extLst>
          </p:cNvPr>
          <p:cNvSpPr>
            <a:spLocks noGrp="1"/>
          </p:cNvSpPr>
          <p:nvPr>
            <p:ph type="dt" sz="half" idx="2"/>
          </p:nvPr>
        </p:nvSpPr>
        <p:spPr>
          <a:xfrm>
            <a:off x="6335713" y="112713"/>
            <a:ext cx="2133600" cy="182562"/>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bg1"/>
                </a:solidFill>
                <a:latin typeface="+mn-lt"/>
              </a:defRPr>
            </a:lvl1pPr>
          </a:lstStyle>
          <a:p>
            <a:pPr>
              <a:defRPr/>
            </a:pPr>
            <a:fld id="{4110E8E4-4C1D-463E-B767-C69E5A5C1AFF}" type="datetimeFigureOut">
              <a:rPr lang="en-US"/>
              <a:pPr>
                <a:defRPr/>
              </a:pPr>
              <a:t>3/15/2021</a:t>
            </a:fld>
            <a:endParaRPr lang="en-US"/>
          </a:p>
        </p:txBody>
      </p:sp>
      <p:sp>
        <p:nvSpPr>
          <p:cNvPr id="6" name="Slide Number Placeholder 5">
            <a:extLst>
              <a:ext uri="{FF2B5EF4-FFF2-40B4-BE49-F238E27FC236}">
                <a16:creationId xmlns:a16="http://schemas.microsoft.com/office/drawing/2014/main" id="{F53EEA3D-683B-4A4E-A807-D50E71DCB6B3}"/>
              </a:ext>
            </a:extLst>
          </p:cNvPr>
          <p:cNvSpPr>
            <a:spLocks noGrp="1"/>
          </p:cNvSpPr>
          <p:nvPr>
            <p:ph type="sldNum" sz="quarter" idx="4"/>
          </p:nvPr>
        </p:nvSpPr>
        <p:spPr>
          <a:xfrm>
            <a:off x="8469313" y="112713"/>
            <a:ext cx="552450" cy="182562"/>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bg1"/>
                </a:solidFill>
                <a:latin typeface="+mn-lt"/>
              </a:defRPr>
            </a:lvl1pPr>
          </a:lstStyle>
          <a:p>
            <a:pPr>
              <a:defRPr/>
            </a:pPr>
            <a:fld id="{CAEA8FF2-EB35-42DD-A5A9-96A3A327AFC1}" type="slidenum">
              <a:rPr lang="en-US"/>
              <a:pPr>
                <a:defRPr/>
              </a:pPr>
              <a:t>‹#›</a:t>
            </a:fld>
            <a:endParaRPr lang="en-US"/>
          </a:p>
        </p:txBody>
      </p:sp>
      <p:sp>
        <p:nvSpPr>
          <p:cNvPr id="9" name="Rectangle 8">
            <a:extLst>
              <a:ext uri="{FF2B5EF4-FFF2-40B4-BE49-F238E27FC236}">
                <a16:creationId xmlns:a16="http://schemas.microsoft.com/office/drawing/2014/main" id="{2090E0C6-5E1C-4C85-9559-90BF8FEF723E}"/>
              </a:ext>
            </a:extLst>
          </p:cNvPr>
          <p:cNvSpPr/>
          <p:nvPr/>
        </p:nvSpPr>
        <p:spPr bwMode="white">
          <a:xfrm>
            <a:off x="-7938" y="6407150"/>
            <a:ext cx="9161463"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033" name="Group 6">
            <a:extLst>
              <a:ext uri="{FF2B5EF4-FFF2-40B4-BE49-F238E27FC236}">
                <a16:creationId xmlns:a16="http://schemas.microsoft.com/office/drawing/2014/main" id="{4D10C66C-A892-42CD-8424-1C2FA2ADC446}"/>
              </a:ext>
            </a:extLst>
          </p:cNvPr>
          <p:cNvGrpSpPr>
            <a:grpSpLocks/>
          </p:cNvGrpSpPr>
          <p:nvPr userDrawn="1"/>
        </p:nvGrpSpPr>
        <p:grpSpPr bwMode="auto">
          <a:xfrm>
            <a:off x="93663" y="6380163"/>
            <a:ext cx="9096375" cy="463550"/>
            <a:chOff x="93969" y="6408738"/>
            <a:chExt cx="9096069" cy="463550"/>
          </a:xfrm>
        </p:grpSpPr>
        <p:sp>
          <p:nvSpPr>
            <p:cNvPr id="13" name="Copyright" descr="Pearson: Copyright 2015, 2012, 2009">
              <a:extLst>
                <a:ext uri="{FF2B5EF4-FFF2-40B4-BE49-F238E27FC236}">
                  <a16:creationId xmlns:a16="http://schemas.microsoft.com/office/drawing/2014/main" id="{3FAFF521-1AA3-4D56-A590-0682D99E70A9}"/>
                </a:ext>
              </a:extLst>
            </p:cNvPr>
            <p:cNvSpPr txBox="1">
              <a:spLocks noChangeArrowheads="1"/>
            </p:cNvSpPr>
            <p:nvPr/>
          </p:nvSpPr>
          <p:spPr bwMode="auto">
            <a:xfrm>
              <a:off x="93969" y="6408738"/>
              <a:ext cx="6316450"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defRPr/>
              </a:pPr>
              <a:r>
                <a:rPr lang="en-US" altLang="en-US" sz="700" dirty="0">
                  <a:solidFill>
                    <a:schemeClr val="bg1"/>
                  </a:solidFill>
                  <a:latin typeface="+mn-lt"/>
                  <a:ea typeface="Verdana" panose="020B0604030504040204" pitchFamily="34" charset="0"/>
                  <a:cs typeface="Verdana" panose="020B0604030504040204" pitchFamily="34" charset="0"/>
                </a:rPr>
                <a:t>Copyright © 2018, 2014, 2010 Pearson Education, Inc. All Rights Reserved</a:t>
              </a:r>
            </a:p>
          </p:txBody>
        </p:sp>
        <p:pic>
          <p:nvPicPr>
            <p:cNvPr id="1035" name="Pearson Logo">
              <a:extLst>
                <a:ext uri="{FF2B5EF4-FFF2-40B4-BE49-F238E27FC236}">
                  <a16:creationId xmlns:a16="http://schemas.microsoft.com/office/drawing/2014/main" id="{9AC5B3FE-3460-4FBE-8FA1-A2BB2B3A544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5" r:id="rId3"/>
    <p:sldLayoutId id="2147483666" r:id="rId4"/>
    <p:sldLayoutId id="2147483667" r:id="rId5"/>
    <p:sldLayoutId id="2147483673" r:id="rId6"/>
    <p:sldLayoutId id="2147483668" r:id="rId7"/>
    <p:sldLayoutId id="2147483669" r:id="rId8"/>
    <p:sldLayoutId id="2147483670" r:id="rId9"/>
    <p:sldLayoutId id="2147483674" r:id="rId10"/>
  </p:sldLayoutIdLst>
  <p:txStyles>
    <p:titleStyle>
      <a:lvl1pPr algn="l" rtl="0" fontAlgn="base">
        <a:spcBef>
          <a:spcPct val="0"/>
        </a:spcBef>
        <a:spcAft>
          <a:spcPct val="0"/>
        </a:spcAft>
        <a:defRPr sz="3400" b="1" kern="1200">
          <a:solidFill>
            <a:schemeClr val="bg1"/>
          </a:solidFill>
          <a:latin typeface="Times New Roman" panose="02020603050405020304" pitchFamily="18" charset="0"/>
          <a:ea typeface="+mj-ea"/>
          <a:cs typeface="Times New Roman" panose="02020603050405020304" pitchFamily="18" charset="0"/>
        </a:defRPr>
      </a:lvl1pPr>
      <a:lvl2pPr algn="l" rtl="0" fontAlgn="base">
        <a:spcBef>
          <a:spcPct val="0"/>
        </a:spcBef>
        <a:spcAft>
          <a:spcPct val="0"/>
        </a:spcAft>
        <a:defRPr sz="3400" b="1">
          <a:solidFill>
            <a:schemeClr val="bg1"/>
          </a:solidFill>
          <a:latin typeface="Times New Roman" panose="02020603050405020304" pitchFamily="18" charset="0"/>
          <a:cs typeface="Times New Roman" panose="02020603050405020304" pitchFamily="18" charset="0"/>
        </a:defRPr>
      </a:lvl2pPr>
      <a:lvl3pPr algn="l" rtl="0" fontAlgn="base">
        <a:spcBef>
          <a:spcPct val="0"/>
        </a:spcBef>
        <a:spcAft>
          <a:spcPct val="0"/>
        </a:spcAft>
        <a:defRPr sz="3400" b="1">
          <a:solidFill>
            <a:schemeClr val="bg1"/>
          </a:solidFill>
          <a:latin typeface="Times New Roman" panose="02020603050405020304" pitchFamily="18" charset="0"/>
          <a:cs typeface="Times New Roman" panose="02020603050405020304" pitchFamily="18" charset="0"/>
        </a:defRPr>
      </a:lvl3pPr>
      <a:lvl4pPr algn="l" rtl="0" fontAlgn="base">
        <a:spcBef>
          <a:spcPct val="0"/>
        </a:spcBef>
        <a:spcAft>
          <a:spcPct val="0"/>
        </a:spcAft>
        <a:defRPr sz="3400" b="1">
          <a:solidFill>
            <a:schemeClr val="bg1"/>
          </a:solidFill>
          <a:latin typeface="Times New Roman" panose="02020603050405020304" pitchFamily="18" charset="0"/>
          <a:cs typeface="Times New Roman" panose="02020603050405020304" pitchFamily="18" charset="0"/>
        </a:defRPr>
      </a:lvl4pPr>
      <a:lvl5pPr algn="l" rtl="0" fontAlgn="base">
        <a:spcBef>
          <a:spcPct val="0"/>
        </a:spcBef>
        <a:spcAft>
          <a:spcPct val="0"/>
        </a:spcAft>
        <a:defRPr sz="3400" b="1">
          <a:solidFill>
            <a:schemeClr val="bg1"/>
          </a:solidFill>
          <a:latin typeface="Times New Roman" panose="02020603050405020304" pitchFamily="18" charset="0"/>
          <a:cs typeface="Times New Roman" panose="02020603050405020304" pitchFamily="18" charset="0"/>
        </a:defRPr>
      </a:lvl5pPr>
      <a:lvl6pPr marL="457200" algn="l" rtl="0" fontAlgn="base">
        <a:spcBef>
          <a:spcPct val="0"/>
        </a:spcBef>
        <a:spcAft>
          <a:spcPct val="0"/>
        </a:spcAft>
        <a:defRPr sz="3400" b="1">
          <a:solidFill>
            <a:schemeClr val="bg1"/>
          </a:solidFill>
          <a:latin typeface="Times New Roman" panose="02020603050405020304" pitchFamily="18" charset="0"/>
          <a:cs typeface="Times New Roman" panose="02020603050405020304" pitchFamily="18" charset="0"/>
        </a:defRPr>
      </a:lvl6pPr>
      <a:lvl7pPr marL="914400" algn="l" rtl="0" fontAlgn="base">
        <a:spcBef>
          <a:spcPct val="0"/>
        </a:spcBef>
        <a:spcAft>
          <a:spcPct val="0"/>
        </a:spcAft>
        <a:defRPr sz="3400" b="1">
          <a:solidFill>
            <a:schemeClr val="bg1"/>
          </a:solidFill>
          <a:latin typeface="Times New Roman" panose="02020603050405020304" pitchFamily="18" charset="0"/>
          <a:cs typeface="Times New Roman" panose="02020603050405020304" pitchFamily="18" charset="0"/>
        </a:defRPr>
      </a:lvl7pPr>
      <a:lvl8pPr marL="1371600" algn="l" rtl="0" fontAlgn="base">
        <a:spcBef>
          <a:spcPct val="0"/>
        </a:spcBef>
        <a:spcAft>
          <a:spcPct val="0"/>
        </a:spcAft>
        <a:defRPr sz="3400" b="1">
          <a:solidFill>
            <a:schemeClr val="bg1"/>
          </a:solidFill>
          <a:latin typeface="Times New Roman" panose="02020603050405020304" pitchFamily="18" charset="0"/>
          <a:cs typeface="Times New Roman" panose="02020603050405020304" pitchFamily="18" charset="0"/>
        </a:defRPr>
      </a:lvl8pPr>
      <a:lvl9pPr marL="1828800" algn="l" rtl="0" fontAlgn="base">
        <a:spcBef>
          <a:spcPct val="0"/>
        </a:spcBef>
        <a:spcAft>
          <a:spcPct val="0"/>
        </a:spcAft>
        <a:defRPr sz="3400" b="1">
          <a:solidFill>
            <a:schemeClr val="bg1"/>
          </a:solidFill>
          <a:latin typeface="Times New Roman" panose="02020603050405020304" pitchFamily="18" charset="0"/>
          <a:cs typeface="Times New Roman" panose="02020603050405020304" pitchFamily="18" charset="0"/>
        </a:defRPr>
      </a:lvl9pPr>
    </p:titleStyle>
    <p:bodyStyle>
      <a:lvl1pPr marL="255588" indent="-255588" algn="l" rtl="0" fontAlgn="base">
        <a:spcBef>
          <a:spcPts val="1500"/>
        </a:spcBef>
        <a:spcAft>
          <a:spcPct val="0"/>
        </a:spcAft>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rtl="0" fontAlgn="base">
        <a:spcBef>
          <a:spcPts val="600"/>
        </a:spcBef>
        <a:spcAft>
          <a:spcPct val="0"/>
        </a:spcAft>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ts val="6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rtl="0" fontAlgn="base">
        <a:spcBef>
          <a:spcPts val="600"/>
        </a:spcBef>
        <a:spcAft>
          <a:spcPct val="0"/>
        </a:spcAft>
        <a:buClr>
          <a:schemeClr val="accent1"/>
        </a:buClr>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ts val="600"/>
        </a:spcBef>
        <a:spcAft>
          <a:spcPct val="0"/>
        </a:spcAft>
        <a:buClr>
          <a:schemeClr val="accent1"/>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9FA9-F227-43DE-BF22-4D48333CA5F8}"/>
              </a:ext>
            </a:extLst>
          </p:cNvPr>
          <p:cNvSpPr>
            <a:spLocks noGrp="1"/>
          </p:cNvSpPr>
          <p:nvPr>
            <p:ph type="title"/>
          </p:nvPr>
        </p:nvSpPr>
        <p:spPr>
          <a:xfrm>
            <a:off x="457200" y="215900"/>
            <a:ext cx="8229600" cy="622300"/>
          </a:xfrm>
        </p:spPr>
        <p:txBody>
          <a:bodyPr rtlCol="0">
            <a:normAutofit fontScale="90000"/>
          </a:bodyPr>
          <a:lstStyle/>
          <a:p>
            <a:pPr fontAlgn="auto">
              <a:spcAft>
                <a:spcPts val="0"/>
              </a:spcAft>
              <a:defRPr/>
            </a:pPr>
            <a:r>
              <a:rPr lang="en-US" dirty="0"/>
              <a:t>Tourism: The Business of Hospitality and Travel</a:t>
            </a:r>
          </a:p>
        </p:txBody>
      </p:sp>
      <p:sp>
        <p:nvSpPr>
          <p:cNvPr id="8195" name="Text Placeholder 2">
            <a:extLst>
              <a:ext uri="{FF2B5EF4-FFF2-40B4-BE49-F238E27FC236}">
                <a16:creationId xmlns:a16="http://schemas.microsoft.com/office/drawing/2014/main" id="{101CA08E-4295-4DC3-B36E-2929047C48BE}"/>
              </a:ext>
            </a:extLst>
          </p:cNvPr>
          <p:cNvSpPr>
            <a:spLocks noGrp="1"/>
          </p:cNvSpPr>
          <p:nvPr>
            <p:ph type="body" sz="quarter" idx="13"/>
          </p:nvPr>
        </p:nvSpPr>
        <p:spPr bwMode="auto">
          <a:xfrm>
            <a:off x="457200" y="815975"/>
            <a:ext cx="8229600" cy="479425"/>
          </a:xfrm>
        </p:spPr>
        <p:txBody>
          <a:bodyPr wrap="square" numCol="1" anchor="t" anchorCtr="0" compatLnSpc="1">
            <a:prstTxWarp prst="textNoShape">
              <a:avLst/>
            </a:prstTxWarp>
          </a:bodyPr>
          <a:lstStyle/>
          <a:p>
            <a:pPr>
              <a:spcBef>
                <a:spcPct val="0"/>
              </a:spcBef>
            </a:pPr>
            <a:r>
              <a:rPr lang="en-US" altLang="en-US" sz="2000" b="1"/>
              <a:t>Sixth Edition</a:t>
            </a:r>
          </a:p>
        </p:txBody>
      </p:sp>
      <p:sp>
        <p:nvSpPr>
          <p:cNvPr id="8196" name="Text Placeholder 3">
            <a:extLst>
              <a:ext uri="{FF2B5EF4-FFF2-40B4-BE49-F238E27FC236}">
                <a16:creationId xmlns:a16="http://schemas.microsoft.com/office/drawing/2014/main" id="{8314BBC1-AE73-4D41-8ED3-C8D963C75075}"/>
              </a:ext>
            </a:extLst>
          </p:cNvPr>
          <p:cNvSpPr>
            <a:spLocks noGrp="1"/>
          </p:cNvSpPr>
          <p:nvPr>
            <p:ph type="body" sz="quarter" idx="14"/>
          </p:nvPr>
        </p:nvSpPr>
        <p:spPr bwMode="auto">
          <a:xfrm>
            <a:off x="5029200" y="1600200"/>
            <a:ext cx="3657600" cy="1600200"/>
          </a:xfrm>
        </p:spPr>
        <p:txBody>
          <a:bodyPr wrap="square" numCol="1" anchorCtr="0" compatLnSpc="1">
            <a:prstTxWarp prst="textNoShape">
              <a:avLst/>
            </a:prstTxWarp>
          </a:bodyPr>
          <a:lstStyle/>
          <a:p>
            <a:pPr>
              <a:spcBef>
                <a:spcPct val="0"/>
              </a:spcBef>
            </a:pPr>
            <a:r>
              <a:rPr lang="en-US" altLang="en-US"/>
              <a:t>Chapter 6</a:t>
            </a:r>
          </a:p>
        </p:txBody>
      </p:sp>
      <p:sp>
        <p:nvSpPr>
          <p:cNvPr id="8197" name="Text Placeholder 4">
            <a:extLst>
              <a:ext uri="{FF2B5EF4-FFF2-40B4-BE49-F238E27FC236}">
                <a16:creationId xmlns:a16="http://schemas.microsoft.com/office/drawing/2014/main" id="{0CCDA7A6-C590-43FD-B665-009A81DEB745}"/>
              </a:ext>
            </a:extLst>
          </p:cNvPr>
          <p:cNvSpPr>
            <a:spLocks noGrp="1"/>
          </p:cNvSpPr>
          <p:nvPr>
            <p:ph type="body" sz="quarter" idx="15"/>
          </p:nvPr>
        </p:nvSpPr>
        <p:spPr bwMode="auto"/>
        <p:txBody>
          <a:bodyPr wrap="square" numCol="1" anchor="t" anchorCtr="0" compatLnSpc="1">
            <a:prstTxWarp prst="textNoShape">
              <a:avLst/>
            </a:prstTxWarp>
          </a:bodyPr>
          <a:lstStyle/>
          <a:p>
            <a:pPr>
              <a:spcBef>
                <a:spcPct val="0"/>
              </a:spcBef>
            </a:pPr>
            <a:r>
              <a:rPr lang="en-US" altLang="en-US"/>
              <a:t>Transportation</a:t>
            </a:r>
          </a:p>
        </p:txBody>
      </p:sp>
      <p:pic>
        <p:nvPicPr>
          <p:cNvPr id="6" name="Book Cover">
            <a:extLst>
              <a:ext uri="{FF2B5EF4-FFF2-40B4-BE49-F238E27FC236}">
                <a16:creationId xmlns:a16="http://schemas.microsoft.com/office/drawing/2014/main" id="{D96CEE45-EA7C-4F14-AAE5-D4D27F71AE50}"/>
              </a:ext>
            </a:extLst>
          </p:cNvPr>
          <p:cNvPicPr>
            <a:picLocks noChangeAspect="1"/>
          </p:cNvPicPr>
          <p:nvPr/>
        </p:nvPicPr>
        <p:blipFill>
          <a:blip r:embed="rId3"/>
          <a:stretch>
            <a:fillRect/>
          </a:stretch>
        </p:blipFill>
        <p:spPr>
          <a:xfrm>
            <a:off x="304800" y="1600200"/>
            <a:ext cx="3576638" cy="4578350"/>
          </a:xfrm>
          <a:prstGeom prst="rect">
            <a:avLst/>
          </a:prstGeom>
          <a:ln>
            <a:solidFill>
              <a:schemeClr val="tx1">
                <a:lumMod val="50000"/>
                <a:lumOff val="50000"/>
              </a:schemeClr>
            </a:solidFill>
          </a:ln>
          <a:effectLst>
            <a:outerShdw blurRad="50800" dist="76200" dir="2700000" algn="tl" rotWithShape="0">
              <a:srgbClr val="000000">
                <a:alpha val="56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le 6">
            <a:extLst>
              <a:ext uri="{FF2B5EF4-FFF2-40B4-BE49-F238E27FC236}">
                <a16:creationId xmlns:a16="http://schemas.microsoft.com/office/drawing/2014/main" id="{045BEE11-0BFE-4D23-ABE5-B66CD62EB093}"/>
              </a:ext>
            </a:extLst>
          </p:cNvPr>
          <p:cNvSpPr>
            <a:spLocks noGrp="1"/>
          </p:cNvSpPr>
          <p:nvPr>
            <p:ph type="title"/>
          </p:nvPr>
        </p:nvSpPr>
        <p:spPr/>
        <p:txBody>
          <a:bodyPr/>
          <a:lstStyle/>
          <a:p>
            <a:r>
              <a:rPr lang="en-US" altLang="en-US"/>
              <a:t>Canada and the United States Follow Similar Tracks for Rail Service </a:t>
            </a:r>
            <a:r>
              <a:rPr lang="en-US" altLang="en-US" sz="2400">
                <a:solidFill>
                  <a:srgbClr val="FFFFFF"/>
                </a:solidFill>
              </a:rPr>
              <a:t>(2 of 2)</a:t>
            </a:r>
            <a:endParaRPr lang="en-US" altLang="en-US"/>
          </a:p>
        </p:txBody>
      </p:sp>
      <p:sp>
        <p:nvSpPr>
          <p:cNvPr id="26627" name="Rectangle 8">
            <a:extLst>
              <a:ext uri="{FF2B5EF4-FFF2-40B4-BE49-F238E27FC236}">
                <a16:creationId xmlns:a16="http://schemas.microsoft.com/office/drawing/2014/main" id="{5D1A4C7D-5932-4A0D-BB1C-290F8E240C44}"/>
              </a:ext>
            </a:extLst>
          </p:cNvPr>
          <p:cNvSpPr>
            <a:spLocks noGrp="1" noChangeArrowheads="1"/>
          </p:cNvSpPr>
          <p:nvPr>
            <p:ph idx="1"/>
          </p:nvPr>
        </p:nvSpPr>
        <p:spPr bwMode="auto"/>
        <p:txBody>
          <a:bodyPr wrap="square" numCol="1" anchor="t" anchorCtr="0" compatLnSpc="1">
            <a:prstTxWarp prst="textNoShape">
              <a:avLst/>
            </a:prstTxWarp>
          </a:bodyPr>
          <a:lstStyle/>
          <a:p>
            <a:pPr>
              <a:buSzTx/>
            </a:pPr>
            <a:r>
              <a:rPr lang="en-US" altLang="en-US"/>
              <a:t>AMTRAK and VIA Rail Canada Services</a:t>
            </a:r>
          </a:p>
          <a:p>
            <a:pPr lvl="1"/>
            <a:r>
              <a:rPr lang="en-US" altLang="en-US"/>
              <a:t>Marketing (especially packaging and rail passes) has increased ridership for both</a:t>
            </a:r>
          </a:p>
          <a:p>
            <a:pPr lvl="1"/>
            <a:r>
              <a:rPr lang="en-US" altLang="en-US"/>
              <a:t>Enhanced speed and service make travel time less by rail than air for some city pairs</a:t>
            </a:r>
          </a:p>
        </p:txBody>
      </p:sp>
    </p:spTree>
  </p:cSld>
  <p:clrMapOvr>
    <a:masterClrMapping/>
  </p:clrMapOvr>
  <p:transition spd="slow" advTm="0"/>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tle 4">
            <a:extLst>
              <a:ext uri="{FF2B5EF4-FFF2-40B4-BE49-F238E27FC236}">
                <a16:creationId xmlns:a16="http://schemas.microsoft.com/office/drawing/2014/main" id="{B684CF31-AB4A-420A-9158-66C2322776B1}"/>
              </a:ext>
            </a:extLst>
          </p:cNvPr>
          <p:cNvSpPr>
            <a:spLocks noGrp="1"/>
          </p:cNvSpPr>
          <p:nvPr>
            <p:ph type="title"/>
          </p:nvPr>
        </p:nvSpPr>
        <p:spPr/>
        <p:txBody>
          <a:bodyPr/>
          <a:lstStyle/>
          <a:p>
            <a:r>
              <a:rPr lang="en-US" altLang="en-US"/>
              <a:t>Asian and European Rail Service Blazes Ahead </a:t>
            </a:r>
            <a:r>
              <a:rPr lang="en-US" altLang="en-US" sz="2400"/>
              <a:t>(1 of 2)</a:t>
            </a:r>
          </a:p>
        </p:txBody>
      </p:sp>
      <p:sp>
        <p:nvSpPr>
          <p:cNvPr id="28675" name="Rectangle 8">
            <a:extLst>
              <a:ext uri="{FF2B5EF4-FFF2-40B4-BE49-F238E27FC236}">
                <a16:creationId xmlns:a16="http://schemas.microsoft.com/office/drawing/2014/main" id="{0F7015BF-4662-40C8-983B-A74903E65D16}"/>
              </a:ext>
            </a:extLst>
          </p:cNvPr>
          <p:cNvSpPr>
            <a:spLocks noGrp="1" noChangeArrowheads="1"/>
          </p:cNvSpPr>
          <p:nvPr>
            <p:ph idx="1"/>
          </p:nvPr>
        </p:nvSpPr>
        <p:spPr bwMode="auto"/>
        <p:txBody>
          <a:bodyPr wrap="square" numCol="1" anchor="t" anchorCtr="0" compatLnSpc="1">
            <a:prstTxWarp prst="textNoShape">
              <a:avLst/>
            </a:prstTxWarp>
          </a:bodyPr>
          <a:lstStyle/>
          <a:p>
            <a:pPr>
              <a:buSzTx/>
            </a:pPr>
            <a:r>
              <a:rPr lang="en-US" altLang="en-US"/>
              <a:t>Rail travel is still a very important mode of intercity transportation in Europe and Asia</a:t>
            </a:r>
          </a:p>
          <a:p>
            <a:pPr>
              <a:buSzTx/>
            </a:pPr>
            <a:r>
              <a:rPr lang="en-US" altLang="en-US"/>
              <a:t>High-speed trains carry passengers between large population centers</a:t>
            </a:r>
          </a:p>
          <a:p>
            <a:pPr>
              <a:buSzTx/>
            </a:pPr>
            <a:r>
              <a:rPr lang="en-US" altLang="en-US"/>
              <a:t>Often rail travel is more popular than air travel</a:t>
            </a:r>
          </a:p>
          <a:p>
            <a:pPr lvl="1"/>
            <a:r>
              <a:rPr lang="en-US" altLang="en-US"/>
              <a:t>More convenient</a:t>
            </a:r>
          </a:p>
          <a:p>
            <a:pPr lvl="1"/>
            <a:r>
              <a:rPr lang="en-US" altLang="en-US"/>
              <a:t>Less expensive</a:t>
            </a:r>
          </a:p>
        </p:txBody>
      </p:sp>
    </p:spTree>
  </p:cSld>
  <p:clrMapOvr>
    <a:masterClrMapping/>
  </p:clrMapOvr>
  <p:transition spd="slow" advTm="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a:extLst>
              <a:ext uri="{FF2B5EF4-FFF2-40B4-BE49-F238E27FC236}">
                <a16:creationId xmlns:a16="http://schemas.microsoft.com/office/drawing/2014/main" id="{2A8D0D00-AA87-4708-90B8-01EBC455B914}"/>
              </a:ext>
            </a:extLst>
          </p:cNvPr>
          <p:cNvSpPr>
            <a:spLocks noGrp="1"/>
          </p:cNvSpPr>
          <p:nvPr>
            <p:ph type="title"/>
          </p:nvPr>
        </p:nvSpPr>
        <p:spPr/>
        <p:txBody>
          <a:bodyPr/>
          <a:lstStyle/>
          <a:p>
            <a:r>
              <a:rPr lang="en-US" altLang="en-US"/>
              <a:t>Table 6.3   Comparison of Train and Air Travel Times between Key European Cities</a:t>
            </a:r>
          </a:p>
        </p:txBody>
      </p:sp>
      <p:pic>
        <p:nvPicPr>
          <p:cNvPr id="5" name="Content Placeholder 4" title="Table 6.3   Comparison of Train and Air Travel Times between Key European Cities">
            <a:extLst>
              <a:ext uri="{FF2B5EF4-FFF2-40B4-BE49-F238E27FC236}">
                <a16:creationId xmlns:a16="http://schemas.microsoft.com/office/drawing/2014/main" id="{87AF1FD4-0CDE-45AD-AE15-0D04B11ED685}"/>
              </a:ext>
            </a:extLst>
          </p:cNvPr>
          <p:cNvPicPr>
            <a:picLocks noGrp="1" noChangeAspect="1"/>
          </p:cNvPicPr>
          <p:nvPr>
            <p:ph idx="1"/>
          </p:nvPr>
        </p:nvPicPr>
        <p:blipFill>
          <a:blip r:embed="rId3"/>
          <a:stretch>
            <a:fillRect/>
          </a:stretch>
        </p:blipFill>
        <p:spPr>
          <a:xfrm>
            <a:off x="457200" y="2476500"/>
            <a:ext cx="8229600" cy="2773363"/>
          </a:xfrm>
        </p:spPr>
      </p:pic>
    </p:spTree>
  </p:cSld>
  <p:clrMapOvr>
    <a:masterClrMapping/>
  </p:clrMapOvr>
  <p:transition spd="slow" advTm="0"/>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C4EB8560-AD09-43A1-8FD5-8815BEFD7099}"/>
              </a:ext>
            </a:extLst>
          </p:cNvPr>
          <p:cNvSpPr>
            <a:spLocks noGrp="1"/>
          </p:cNvSpPr>
          <p:nvPr>
            <p:ph type="title"/>
          </p:nvPr>
        </p:nvSpPr>
        <p:spPr/>
        <p:txBody>
          <a:bodyPr/>
          <a:lstStyle/>
          <a:p>
            <a:r>
              <a:rPr lang="en-US" altLang="en-US"/>
              <a:t>Asian and European Rail Service Blazes Ahead </a:t>
            </a:r>
            <a:r>
              <a:rPr lang="en-US" altLang="en-US" sz="2400"/>
              <a:t>(2 of 2)</a:t>
            </a:r>
            <a:endParaRPr lang="en-US" altLang="en-US"/>
          </a:p>
        </p:txBody>
      </p:sp>
      <p:sp>
        <p:nvSpPr>
          <p:cNvPr id="32771" name="Rectangle 8">
            <a:extLst>
              <a:ext uri="{FF2B5EF4-FFF2-40B4-BE49-F238E27FC236}">
                <a16:creationId xmlns:a16="http://schemas.microsoft.com/office/drawing/2014/main" id="{244F8721-7204-4ED5-BF1C-0EA84C0D643B}"/>
              </a:ext>
            </a:extLst>
          </p:cNvPr>
          <p:cNvSpPr>
            <a:spLocks noGrp="1" noChangeArrowheads="1"/>
          </p:cNvSpPr>
          <p:nvPr>
            <p:ph idx="1"/>
          </p:nvPr>
        </p:nvSpPr>
        <p:spPr bwMode="auto"/>
        <p:txBody>
          <a:bodyPr wrap="square" numCol="1" anchor="t" anchorCtr="0" compatLnSpc="1">
            <a:prstTxWarp prst="textNoShape">
              <a:avLst/>
            </a:prstTxWarp>
          </a:bodyPr>
          <a:lstStyle/>
          <a:p>
            <a:pPr>
              <a:buSzTx/>
            </a:pPr>
            <a:r>
              <a:rPr lang="en-US" altLang="en-US"/>
              <a:t>The Eurailpass attracts non-European international travelers</a:t>
            </a:r>
          </a:p>
          <a:p>
            <a:pPr>
              <a:buSzTx/>
            </a:pPr>
            <a:r>
              <a:rPr lang="en-US" altLang="en-US"/>
              <a:t>Trend toward privatizing government-owned rail systems</a:t>
            </a:r>
          </a:p>
        </p:txBody>
      </p:sp>
    </p:spTree>
  </p:cSld>
  <p:clrMapOvr>
    <a:masterClrMapping/>
  </p:clrMapOvr>
  <p:transition spd="slow" advTm="0"/>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itle 6">
            <a:extLst>
              <a:ext uri="{FF2B5EF4-FFF2-40B4-BE49-F238E27FC236}">
                <a16:creationId xmlns:a16="http://schemas.microsoft.com/office/drawing/2014/main" id="{FDA8C499-7597-41A5-BCE5-7B79F3BEDCDC}"/>
              </a:ext>
            </a:extLst>
          </p:cNvPr>
          <p:cNvSpPr>
            <a:spLocks noGrp="1"/>
          </p:cNvSpPr>
          <p:nvPr>
            <p:ph type="title"/>
          </p:nvPr>
        </p:nvSpPr>
        <p:spPr/>
        <p:txBody>
          <a:bodyPr/>
          <a:lstStyle/>
          <a:p>
            <a:r>
              <a:rPr lang="en-US" altLang="en-US"/>
              <a:t>Cruising the Highways and Byways</a:t>
            </a:r>
          </a:p>
        </p:txBody>
      </p:sp>
      <p:sp>
        <p:nvSpPr>
          <p:cNvPr id="34819" name="Rectangle 6">
            <a:extLst>
              <a:ext uri="{FF2B5EF4-FFF2-40B4-BE49-F238E27FC236}">
                <a16:creationId xmlns:a16="http://schemas.microsoft.com/office/drawing/2014/main" id="{7B3D1CF4-D783-40C3-B868-762BA997A597}"/>
              </a:ext>
            </a:extLst>
          </p:cNvPr>
          <p:cNvSpPr>
            <a:spLocks noGrp="1" noChangeArrowheads="1"/>
          </p:cNvSpPr>
          <p:nvPr>
            <p:ph idx="1"/>
          </p:nvPr>
        </p:nvSpPr>
        <p:spPr bwMode="auto"/>
        <p:txBody>
          <a:bodyPr wrap="square" numCol="1" anchor="t" anchorCtr="0" compatLnSpc="1">
            <a:prstTxWarp prst="textNoShape">
              <a:avLst/>
            </a:prstTxWarp>
          </a:bodyPr>
          <a:lstStyle/>
          <a:p>
            <a:pPr>
              <a:buSzTx/>
            </a:pPr>
            <a:r>
              <a:rPr lang="en-US" altLang="en-US"/>
              <a:t>The French and English innovated the road construction</a:t>
            </a:r>
          </a:p>
          <a:p>
            <a:pPr>
              <a:buSzTx/>
            </a:pPr>
            <a:r>
              <a:rPr lang="en-US" altLang="en-US"/>
              <a:t>Development in road systems increased auto travel</a:t>
            </a:r>
          </a:p>
          <a:p>
            <a:pPr lvl="1"/>
            <a:r>
              <a:rPr lang="en-US" altLang="en-US"/>
              <a:t>Automobiles</a:t>
            </a:r>
          </a:p>
          <a:p>
            <a:pPr lvl="1"/>
            <a:r>
              <a:rPr lang="en-US" altLang="en-US"/>
              <a:t>Motorcoaches</a:t>
            </a:r>
          </a:p>
        </p:txBody>
      </p:sp>
    </p:spTree>
  </p:cSld>
  <p:clrMapOvr>
    <a:masterClrMapping/>
  </p:clrMapOvr>
  <p:transition spd="slow" advTm="0"/>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itle 6">
            <a:extLst>
              <a:ext uri="{FF2B5EF4-FFF2-40B4-BE49-F238E27FC236}">
                <a16:creationId xmlns:a16="http://schemas.microsoft.com/office/drawing/2014/main" id="{4B54D860-1F41-4C8B-8297-9E211EA830BB}"/>
              </a:ext>
            </a:extLst>
          </p:cNvPr>
          <p:cNvSpPr>
            <a:spLocks noGrp="1"/>
          </p:cNvSpPr>
          <p:nvPr>
            <p:ph type="title"/>
          </p:nvPr>
        </p:nvSpPr>
        <p:spPr/>
        <p:txBody>
          <a:bodyPr/>
          <a:lstStyle/>
          <a:p>
            <a:r>
              <a:rPr lang="en-US" altLang="en-US"/>
              <a:t>Automobiles </a:t>
            </a:r>
            <a:r>
              <a:rPr lang="en-US" altLang="en-US" sz="2400"/>
              <a:t>(1 of 2)</a:t>
            </a:r>
          </a:p>
        </p:txBody>
      </p:sp>
      <p:sp>
        <p:nvSpPr>
          <p:cNvPr id="36867" name="Rectangle 6">
            <a:extLst>
              <a:ext uri="{FF2B5EF4-FFF2-40B4-BE49-F238E27FC236}">
                <a16:creationId xmlns:a16="http://schemas.microsoft.com/office/drawing/2014/main" id="{75807278-2D89-46CE-B07F-3D669606E925}"/>
              </a:ext>
            </a:extLst>
          </p:cNvPr>
          <p:cNvSpPr>
            <a:spLocks noGrp="1" noChangeArrowheads="1"/>
          </p:cNvSpPr>
          <p:nvPr>
            <p:ph idx="1"/>
          </p:nvPr>
        </p:nvSpPr>
        <p:spPr bwMode="auto"/>
        <p:txBody>
          <a:bodyPr wrap="square" numCol="1" anchor="t" anchorCtr="0" compatLnSpc="1">
            <a:prstTxWarp prst="textNoShape">
              <a:avLst/>
            </a:prstTxWarp>
          </a:bodyPr>
          <a:lstStyle/>
          <a:p>
            <a:pPr>
              <a:buSzTx/>
            </a:pPr>
            <a:r>
              <a:rPr lang="en-US" altLang="en-US"/>
              <a:t>Reasons for preference:</a:t>
            </a:r>
          </a:p>
          <a:p>
            <a:pPr lvl="1"/>
            <a:r>
              <a:rPr lang="en-US" altLang="en-US"/>
              <a:t>Cost</a:t>
            </a:r>
          </a:p>
          <a:p>
            <a:pPr lvl="1"/>
            <a:r>
              <a:rPr lang="en-US" altLang="en-US"/>
              <a:t>Convenience</a:t>
            </a:r>
          </a:p>
          <a:p>
            <a:pPr lvl="1"/>
            <a:r>
              <a:rPr lang="en-US" altLang="en-US"/>
              <a:t>Ability to explore/change route</a:t>
            </a:r>
          </a:p>
          <a:p>
            <a:pPr>
              <a:buSzTx/>
            </a:pPr>
            <a:r>
              <a:rPr lang="en-US" altLang="en-US"/>
              <a:t>U.S. and Canada have funded highways instead of rail tracks</a:t>
            </a:r>
          </a:p>
        </p:txBody>
      </p:sp>
    </p:spTree>
  </p:cSld>
  <p:clrMapOvr>
    <a:masterClrMapping/>
  </p:clrMapOvr>
  <p:transition spd="slow" advTm="0"/>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6">
            <a:extLst>
              <a:ext uri="{FF2B5EF4-FFF2-40B4-BE49-F238E27FC236}">
                <a16:creationId xmlns:a16="http://schemas.microsoft.com/office/drawing/2014/main" id="{E2FA9510-AFDB-400B-B595-FCB8FF90A18B}"/>
              </a:ext>
            </a:extLst>
          </p:cNvPr>
          <p:cNvSpPr>
            <a:spLocks noGrp="1"/>
          </p:cNvSpPr>
          <p:nvPr>
            <p:ph type="title"/>
          </p:nvPr>
        </p:nvSpPr>
        <p:spPr/>
        <p:txBody>
          <a:bodyPr/>
          <a:lstStyle/>
          <a:p>
            <a:r>
              <a:rPr lang="en-US" altLang="en-US"/>
              <a:t>Automobiles </a:t>
            </a:r>
            <a:r>
              <a:rPr lang="en-US" altLang="en-US" sz="2400"/>
              <a:t>(2 of 2)</a:t>
            </a:r>
            <a:endParaRPr lang="en-US" altLang="en-US"/>
          </a:p>
        </p:txBody>
      </p:sp>
      <p:sp>
        <p:nvSpPr>
          <p:cNvPr id="38915" name="Rectangle 6">
            <a:extLst>
              <a:ext uri="{FF2B5EF4-FFF2-40B4-BE49-F238E27FC236}">
                <a16:creationId xmlns:a16="http://schemas.microsoft.com/office/drawing/2014/main" id="{1A53544A-39AF-4127-9A0C-047FDE0A2CD5}"/>
              </a:ext>
            </a:extLst>
          </p:cNvPr>
          <p:cNvSpPr>
            <a:spLocks noGrp="1" noChangeArrowheads="1"/>
          </p:cNvSpPr>
          <p:nvPr>
            <p:ph idx="1"/>
          </p:nvPr>
        </p:nvSpPr>
        <p:spPr bwMode="auto"/>
        <p:txBody>
          <a:bodyPr wrap="square" numCol="1" anchor="t" anchorCtr="0" compatLnSpc="1">
            <a:prstTxWarp prst="textNoShape">
              <a:avLst/>
            </a:prstTxWarp>
          </a:bodyPr>
          <a:lstStyle/>
          <a:p>
            <a:pPr>
              <a:buSzTx/>
            </a:pPr>
            <a:r>
              <a:rPr lang="en-US" altLang="en-US"/>
              <a:t>Growth in rental car market</a:t>
            </a:r>
          </a:p>
          <a:p>
            <a:pPr>
              <a:buSzTx/>
            </a:pPr>
            <a:r>
              <a:rPr lang="en-US" altLang="en-US"/>
              <a:t>Dominated by business travelers but there is growth in the leisure market</a:t>
            </a:r>
          </a:p>
          <a:p>
            <a:pPr>
              <a:buSzTx/>
            </a:pPr>
            <a:r>
              <a:rPr lang="en-US" altLang="en-US"/>
              <a:t>Fleet utilization and logistics are important to success</a:t>
            </a:r>
          </a:p>
        </p:txBody>
      </p:sp>
    </p:spTree>
  </p:cSld>
  <p:clrMapOvr>
    <a:masterClrMapping/>
  </p:clrMapOvr>
  <p:transition spd="slow" advTm="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a:extLst>
              <a:ext uri="{FF2B5EF4-FFF2-40B4-BE49-F238E27FC236}">
                <a16:creationId xmlns:a16="http://schemas.microsoft.com/office/drawing/2014/main" id="{EC4D91A2-17BF-4DAB-BC1A-3E20C612599B}"/>
              </a:ext>
            </a:extLst>
          </p:cNvPr>
          <p:cNvSpPr>
            <a:spLocks noGrp="1"/>
          </p:cNvSpPr>
          <p:nvPr>
            <p:ph type="title"/>
          </p:nvPr>
        </p:nvSpPr>
        <p:spPr/>
        <p:txBody>
          <a:bodyPr/>
          <a:lstStyle/>
          <a:p>
            <a:r>
              <a:rPr lang="en-US" altLang="en-US" sz="2800"/>
              <a:t>Table 6.6   Growth in Major Business and Leisure Rental Car Suppliers in the United States (2010-2015)</a:t>
            </a:r>
          </a:p>
        </p:txBody>
      </p:sp>
      <p:pic>
        <p:nvPicPr>
          <p:cNvPr id="3" name="Content Placeholder 2" title="Table 6.6   Growth in Major Business and Leisure Rental Car Suppliers in the United States (2010-2015)">
            <a:extLst>
              <a:ext uri="{FF2B5EF4-FFF2-40B4-BE49-F238E27FC236}">
                <a16:creationId xmlns:a16="http://schemas.microsoft.com/office/drawing/2014/main" id="{0E545E7B-6A9C-44B3-AD50-0E9F43D0E440}"/>
              </a:ext>
            </a:extLst>
          </p:cNvPr>
          <p:cNvPicPr>
            <a:picLocks noGrp="1" noChangeAspect="1"/>
          </p:cNvPicPr>
          <p:nvPr>
            <p:ph idx="1"/>
          </p:nvPr>
        </p:nvPicPr>
        <p:blipFill>
          <a:blip r:embed="rId3"/>
          <a:stretch>
            <a:fillRect/>
          </a:stretch>
        </p:blipFill>
        <p:spPr>
          <a:xfrm>
            <a:off x="2160588" y="1600200"/>
            <a:ext cx="4822825" cy="4525963"/>
          </a:xfrm>
        </p:spPr>
      </p:pic>
    </p:spTree>
  </p:cSld>
  <p:clrMapOvr>
    <a:masterClrMapping/>
  </p:clrMapOvr>
  <p:transition spd="slow" advTm="0"/>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itle 6">
            <a:extLst>
              <a:ext uri="{FF2B5EF4-FFF2-40B4-BE49-F238E27FC236}">
                <a16:creationId xmlns:a16="http://schemas.microsoft.com/office/drawing/2014/main" id="{7C121DF1-B734-4202-B26F-80EB8F93E1A1}"/>
              </a:ext>
            </a:extLst>
          </p:cNvPr>
          <p:cNvSpPr>
            <a:spLocks noGrp="1"/>
          </p:cNvSpPr>
          <p:nvPr>
            <p:ph type="title"/>
          </p:nvPr>
        </p:nvSpPr>
        <p:spPr/>
        <p:txBody>
          <a:bodyPr/>
          <a:lstStyle/>
          <a:p>
            <a:r>
              <a:rPr lang="en-US" altLang="en-US"/>
              <a:t>Motorcoaches</a:t>
            </a:r>
          </a:p>
        </p:txBody>
      </p:sp>
      <p:sp>
        <p:nvSpPr>
          <p:cNvPr id="43011" name="Rectangle 6">
            <a:extLst>
              <a:ext uri="{FF2B5EF4-FFF2-40B4-BE49-F238E27FC236}">
                <a16:creationId xmlns:a16="http://schemas.microsoft.com/office/drawing/2014/main" id="{1910A345-D034-46A5-BCD5-641868DC5482}"/>
              </a:ext>
            </a:extLst>
          </p:cNvPr>
          <p:cNvSpPr>
            <a:spLocks noGrp="1" noChangeArrowheads="1"/>
          </p:cNvSpPr>
          <p:nvPr>
            <p:ph idx="1"/>
          </p:nvPr>
        </p:nvSpPr>
        <p:spPr bwMode="auto"/>
        <p:txBody>
          <a:bodyPr wrap="square" numCol="1" anchor="t" anchorCtr="0" compatLnSpc="1">
            <a:prstTxWarp prst="textNoShape">
              <a:avLst/>
            </a:prstTxWarp>
          </a:bodyPr>
          <a:lstStyle/>
          <a:p>
            <a:pPr>
              <a:buSzTx/>
            </a:pPr>
            <a:r>
              <a:rPr lang="en-US" altLang="en-US" dirty="0"/>
              <a:t>Intercity bus travel has declined until recent years, while group motorcoach travel has increased</a:t>
            </a:r>
          </a:p>
          <a:p>
            <a:pPr>
              <a:buSzTx/>
            </a:pPr>
            <a:r>
              <a:rPr lang="en-US" altLang="en-US" dirty="0"/>
              <a:t>New designs have increased comfort, services available, and capacity</a:t>
            </a:r>
          </a:p>
        </p:txBody>
      </p:sp>
    </p:spTree>
  </p:cSld>
  <p:clrMapOvr>
    <a:masterClrMapping/>
  </p:clrMapOvr>
  <p:transition spd="slow" advTm="0"/>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Title 6">
            <a:extLst>
              <a:ext uri="{FF2B5EF4-FFF2-40B4-BE49-F238E27FC236}">
                <a16:creationId xmlns:a16="http://schemas.microsoft.com/office/drawing/2014/main" id="{FBFF59E8-FEE4-4066-9CFF-D65ECBC9D19A}"/>
              </a:ext>
            </a:extLst>
          </p:cNvPr>
          <p:cNvSpPr>
            <a:spLocks noGrp="1"/>
          </p:cNvSpPr>
          <p:nvPr>
            <p:ph type="title"/>
          </p:nvPr>
        </p:nvSpPr>
        <p:spPr/>
        <p:txBody>
          <a:bodyPr/>
          <a:lstStyle/>
          <a:p>
            <a:r>
              <a:rPr lang="en-US" altLang="en-US"/>
              <a:t>Soaring Through the Skies </a:t>
            </a:r>
            <a:r>
              <a:rPr lang="en-US" altLang="en-US" sz="2400"/>
              <a:t>(1 of 2)</a:t>
            </a:r>
          </a:p>
        </p:txBody>
      </p:sp>
      <p:sp>
        <p:nvSpPr>
          <p:cNvPr id="45059" name="Content Placeholder 3">
            <a:extLst>
              <a:ext uri="{FF2B5EF4-FFF2-40B4-BE49-F238E27FC236}">
                <a16:creationId xmlns:a16="http://schemas.microsoft.com/office/drawing/2014/main" id="{95039F5A-960D-4221-BF50-050940C1EDAD}"/>
              </a:ext>
            </a:extLst>
          </p:cNvPr>
          <p:cNvSpPr>
            <a:spLocks noGrp="1"/>
          </p:cNvSpPr>
          <p:nvPr>
            <p:ph idx="1"/>
          </p:nvPr>
        </p:nvSpPr>
        <p:spPr bwMode="auto"/>
        <p:txBody>
          <a:bodyPr wrap="square" numCol="1" anchor="t" anchorCtr="0" compatLnSpc="1">
            <a:prstTxWarp prst="textNoShape">
              <a:avLst/>
            </a:prstTxWarp>
          </a:bodyPr>
          <a:lstStyle/>
          <a:p>
            <a:pPr>
              <a:buSzTx/>
            </a:pPr>
            <a:r>
              <a:rPr lang="en-US" altLang="en-US" dirty="0"/>
              <a:t>Air travel is a 20th century mode of travel: Jet travel only in second half of century</a:t>
            </a:r>
          </a:p>
          <a:p>
            <a:pPr>
              <a:buSzTx/>
            </a:pPr>
            <a:r>
              <a:rPr lang="en-US" altLang="en-US" dirty="0"/>
              <a:t>Cooperative organizations make the industry more efficient</a:t>
            </a:r>
          </a:p>
          <a:p>
            <a:pPr lvl="1"/>
            <a:r>
              <a:rPr lang="en-US" altLang="en-US" dirty="0"/>
              <a:t>ATA (Air Transport Association): U.S. domestic airline alliance</a:t>
            </a:r>
          </a:p>
          <a:p>
            <a:pPr lvl="1"/>
            <a:r>
              <a:rPr lang="en-US" altLang="en-US" dirty="0"/>
              <a:t>IATA (International Air Transport Association): International alliance</a:t>
            </a:r>
          </a:p>
        </p:txBody>
      </p:sp>
    </p:spTree>
  </p:cSld>
  <p:clrMapOvr>
    <a:masterClrMapping/>
  </p:clrMapOvr>
  <p:transition spd="slow" advTm="0"/>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6">
            <a:extLst>
              <a:ext uri="{FF2B5EF4-FFF2-40B4-BE49-F238E27FC236}">
                <a16:creationId xmlns:a16="http://schemas.microsoft.com/office/drawing/2014/main" id="{870F932A-89CC-4804-8358-3B466F0577AC}"/>
              </a:ext>
            </a:extLst>
          </p:cNvPr>
          <p:cNvSpPr>
            <a:spLocks noGrp="1" noChangeArrowheads="1"/>
          </p:cNvSpPr>
          <p:nvPr>
            <p:ph type="title"/>
          </p:nvPr>
        </p:nvSpPr>
        <p:spPr/>
        <p:txBody>
          <a:bodyPr/>
          <a:lstStyle/>
          <a:p>
            <a:r>
              <a:rPr lang="en-US" altLang="en-US"/>
              <a:t>Learning Objectives</a:t>
            </a:r>
          </a:p>
        </p:txBody>
      </p:sp>
      <p:sp>
        <p:nvSpPr>
          <p:cNvPr id="10243" name="Rectangle 5">
            <a:extLst>
              <a:ext uri="{FF2B5EF4-FFF2-40B4-BE49-F238E27FC236}">
                <a16:creationId xmlns:a16="http://schemas.microsoft.com/office/drawing/2014/main" id="{C325030E-82C2-4511-9BED-8FEB8B2DE087}"/>
              </a:ext>
            </a:extLst>
          </p:cNvPr>
          <p:cNvSpPr>
            <a:spLocks noGrp="1" noChangeArrowheads="1"/>
          </p:cNvSpPr>
          <p:nvPr>
            <p:ph idx="1"/>
          </p:nvPr>
        </p:nvSpPr>
        <p:spPr bwMode="auto"/>
        <p:txBody>
          <a:bodyPr wrap="square" numCol="1" anchor="t" anchorCtr="0" compatLnSpc="1">
            <a:prstTxWarp prst="textNoShape">
              <a:avLst/>
            </a:prstTxWarp>
          </a:bodyPr>
          <a:lstStyle/>
          <a:p>
            <a:pPr marL="514350" indent="-514350">
              <a:buSzTx/>
              <a:buFont typeface="Arial" panose="020B0604020202020204" pitchFamily="34" charset="0"/>
              <a:buAutoNum type="arabicPeriod"/>
            </a:pPr>
            <a:r>
              <a:rPr lang="en-US" altLang="en-US"/>
              <a:t>Explain the importance of transportation to the tourism industry</a:t>
            </a:r>
          </a:p>
          <a:p>
            <a:pPr marL="514350" indent="-514350">
              <a:buSzTx/>
              <a:buFont typeface="Arial" panose="020B0604020202020204" pitchFamily="34" charset="0"/>
              <a:buAutoNum type="arabicPeriod"/>
            </a:pPr>
            <a:r>
              <a:rPr lang="en-US" altLang="en-US"/>
              <a:t>Identify and describe the major components of the tourism transportation system</a:t>
            </a:r>
          </a:p>
          <a:p>
            <a:pPr marL="514350" indent="-514350">
              <a:buSzTx/>
              <a:buFont typeface="Arial" panose="020B0604020202020204" pitchFamily="34" charset="0"/>
              <a:buAutoNum type="arabicPeriod"/>
            </a:pPr>
            <a:r>
              <a:rPr lang="en-US" altLang="en-US"/>
              <a:t>Explain the differences between passenger railroad operations within and outside the United States</a:t>
            </a:r>
          </a:p>
        </p:txBody>
      </p:sp>
    </p:spTree>
  </p:cSld>
  <p:clrMapOvr>
    <a:masterClrMapping/>
  </p:clrMapOvr>
  <p:transition spd="slow" advTm="0"/>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Title 6">
            <a:extLst>
              <a:ext uri="{FF2B5EF4-FFF2-40B4-BE49-F238E27FC236}">
                <a16:creationId xmlns:a16="http://schemas.microsoft.com/office/drawing/2014/main" id="{C1014EAC-C1C5-4E51-B003-2D8486630D59}"/>
              </a:ext>
            </a:extLst>
          </p:cNvPr>
          <p:cNvSpPr>
            <a:spLocks noGrp="1"/>
          </p:cNvSpPr>
          <p:nvPr>
            <p:ph type="title"/>
          </p:nvPr>
        </p:nvSpPr>
        <p:spPr/>
        <p:txBody>
          <a:bodyPr/>
          <a:lstStyle/>
          <a:p>
            <a:r>
              <a:rPr lang="en-US" altLang="en-US"/>
              <a:t>Soaring Through the Skies </a:t>
            </a:r>
            <a:r>
              <a:rPr lang="en-US" altLang="en-US" sz="2400">
                <a:solidFill>
                  <a:srgbClr val="FFFFFF"/>
                </a:solidFill>
              </a:rPr>
              <a:t>(2 of 2)</a:t>
            </a:r>
            <a:endParaRPr lang="en-US" altLang="en-US"/>
          </a:p>
        </p:txBody>
      </p:sp>
      <p:sp>
        <p:nvSpPr>
          <p:cNvPr id="47107" name="Content Placeholder 3">
            <a:extLst>
              <a:ext uri="{FF2B5EF4-FFF2-40B4-BE49-F238E27FC236}">
                <a16:creationId xmlns:a16="http://schemas.microsoft.com/office/drawing/2014/main" id="{83CC56AA-BE20-477C-A742-D3C18D47908F}"/>
              </a:ext>
            </a:extLst>
          </p:cNvPr>
          <p:cNvSpPr>
            <a:spLocks noGrp="1"/>
          </p:cNvSpPr>
          <p:nvPr>
            <p:ph idx="1"/>
          </p:nvPr>
        </p:nvSpPr>
        <p:spPr bwMode="auto"/>
        <p:txBody>
          <a:bodyPr wrap="square" numCol="1" anchor="t" anchorCtr="0" compatLnSpc="1">
            <a:prstTxWarp prst="textNoShape">
              <a:avLst/>
            </a:prstTxWarp>
          </a:bodyPr>
          <a:lstStyle/>
          <a:p>
            <a:pPr>
              <a:buSzTx/>
            </a:pPr>
            <a:r>
              <a:rPr lang="en-US" altLang="en-US"/>
              <a:t>Cooperative organizations make the industry more efficient</a:t>
            </a:r>
          </a:p>
          <a:p>
            <a:pPr lvl="1"/>
            <a:r>
              <a:rPr lang="en-US" altLang="en-US"/>
              <a:t>These associations make it possible for passengers to purchase a single ticket although they may travel on planes owned and operated by several companies in a single trip</a:t>
            </a:r>
          </a:p>
        </p:txBody>
      </p:sp>
    </p:spTree>
  </p:cSld>
  <p:clrMapOvr>
    <a:masterClrMapping/>
  </p:clrMapOvr>
  <p:transition spd="slow" advTm="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D856AE1F-B529-4EF4-9093-543E5DC8D324}"/>
              </a:ext>
            </a:extLst>
          </p:cNvPr>
          <p:cNvSpPr>
            <a:spLocks noGrp="1"/>
          </p:cNvSpPr>
          <p:nvPr>
            <p:ph type="title"/>
          </p:nvPr>
        </p:nvSpPr>
        <p:spPr/>
        <p:txBody>
          <a:bodyPr/>
          <a:lstStyle/>
          <a:p>
            <a:r>
              <a:rPr lang="en-US" altLang="en-US" sz="3200" dirty="0"/>
              <a:t>Figure 6.3   Domestic and International U.S. Airline Industry Share of Operating Expense</a:t>
            </a:r>
          </a:p>
        </p:txBody>
      </p:sp>
      <p:pic>
        <p:nvPicPr>
          <p:cNvPr id="3" name="Content Placeholder 2" descr="Source: U.S. Department of Transportation, Research and Innovative Technology Administration, Bureau of Transportation Statistics, Office of Airline Information. Air Carrier Financial Reports (Form 41 Financial Database), special tabulation, October 2010." title="Figure 6.3   Domestic and International U.S. Airline Industry Share of Operating Expense">
            <a:extLst>
              <a:ext uri="{FF2B5EF4-FFF2-40B4-BE49-F238E27FC236}">
                <a16:creationId xmlns:a16="http://schemas.microsoft.com/office/drawing/2014/main" id="{F262124C-46C3-49B3-814E-E342CD326650}"/>
              </a:ext>
            </a:extLst>
          </p:cNvPr>
          <p:cNvPicPr>
            <a:picLocks noGrp="1" noChangeAspect="1"/>
          </p:cNvPicPr>
          <p:nvPr>
            <p:ph idx="1"/>
          </p:nvPr>
        </p:nvPicPr>
        <p:blipFill>
          <a:blip r:embed="rId3"/>
          <a:stretch>
            <a:fillRect/>
          </a:stretch>
        </p:blipFill>
        <p:spPr>
          <a:xfrm>
            <a:off x="457200" y="1906588"/>
            <a:ext cx="8229600" cy="3913187"/>
          </a:xfrm>
        </p:spPr>
      </p:pic>
    </p:spTree>
  </p:cSld>
  <p:clrMapOvr>
    <a:masterClrMapping/>
  </p:clrMapOvr>
  <p:transition spd="slow" advTm="0"/>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6">
            <a:extLst>
              <a:ext uri="{FF2B5EF4-FFF2-40B4-BE49-F238E27FC236}">
                <a16:creationId xmlns:a16="http://schemas.microsoft.com/office/drawing/2014/main" id="{A142EAA7-0F14-439E-8A2E-925B95D269EF}"/>
              </a:ext>
            </a:extLst>
          </p:cNvPr>
          <p:cNvSpPr>
            <a:spLocks noGrp="1"/>
          </p:cNvSpPr>
          <p:nvPr>
            <p:ph type="title"/>
          </p:nvPr>
        </p:nvSpPr>
        <p:spPr/>
        <p:txBody>
          <a:bodyPr/>
          <a:lstStyle/>
          <a:p>
            <a:r>
              <a:rPr lang="en-US" altLang="en-US"/>
              <a:t>Operating in a Deregulated Environment </a:t>
            </a:r>
            <a:br>
              <a:rPr lang="en-US" altLang="en-US"/>
            </a:br>
            <a:r>
              <a:rPr lang="en-US" altLang="en-US" sz="2400">
                <a:solidFill>
                  <a:srgbClr val="FFFFFF"/>
                </a:solidFill>
              </a:rPr>
              <a:t>(1 of 2)</a:t>
            </a:r>
            <a:endParaRPr lang="en-US" altLang="en-US"/>
          </a:p>
        </p:txBody>
      </p:sp>
      <p:sp>
        <p:nvSpPr>
          <p:cNvPr id="50179" name="Rectangle 4">
            <a:extLst>
              <a:ext uri="{FF2B5EF4-FFF2-40B4-BE49-F238E27FC236}">
                <a16:creationId xmlns:a16="http://schemas.microsoft.com/office/drawing/2014/main" id="{0987E112-ECCF-42C0-8BFD-51D8E400AF88}"/>
              </a:ext>
            </a:extLst>
          </p:cNvPr>
          <p:cNvSpPr>
            <a:spLocks noGrp="1" noChangeArrowheads="1"/>
          </p:cNvSpPr>
          <p:nvPr>
            <p:ph idx="1"/>
          </p:nvPr>
        </p:nvSpPr>
        <p:spPr bwMode="auto"/>
        <p:txBody>
          <a:bodyPr wrap="square" numCol="1" anchor="t" anchorCtr="0" compatLnSpc="1">
            <a:prstTxWarp prst="textNoShape">
              <a:avLst/>
            </a:prstTxWarp>
          </a:bodyPr>
          <a:lstStyle/>
          <a:p>
            <a:pPr>
              <a:buSzTx/>
            </a:pPr>
            <a:r>
              <a:rPr lang="en-US" altLang="en-US"/>
              <a:t>Airline travel was deregulated in U.S. in 1978</a:t>
            </a:r>
          </a:p>
          <a:p>
            <a:pPr>
              <a:buSzTx/>
            </a:pPr>
            <a:r>
              <a:rPr lang="en-US" altLang="en-US"/>
              <a:t>Changes due to deregulation:</a:t>
            </a:r>
          </a:p>
          <a:p>
            <a:pPr lvl="1"/>
            <a:r>
              <a:rPr lang="en-US" altLang="en-US"/>
              <a:t>Competition on price</a:t>
            </a:r>
          </a:p>
          <a:p>
            <a:pPr lvl="1"/>
            <a:r>
              <a:rPr lang="en-US" altLang="en-US"/>
              <a:t>Increase in number of airlines serving any city</a:t>
            </a:r>
          </a:p>
          <a:p>
            <a:pPr lvl="1"/>
            <a:r>
              <a:rPr lang="en-US" altLang="en-US"/>
              <a:t>Airlines enter and leave airport service at will</a:t>
            </a:r>
          </a:p>
          <a:p>
            <a:pPr lvl="1"/>
            <a:r>
              <a:rPr lang="en-US" altLang="en-US"/>
              <a:t>Airlines can package and market tours as tour operators</a:t>
            </a:r>
          </a:p>
        </p:txBody>
      </p:sp>
    </p:spTree>
  </p:cSld>
  <p:clrMapOvr>
    <a:masterClrMapping/>
  </p:clrMapOvr>
  <p:transition spd="slow" advTm="0"/>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itle 6">
            <a:extLst>
              <a:ext uri="{FF2B5EF4-FFF2-40B4-BE49-F238E27FC236}">
                <a16:creationId xmlns:a16="http://schemas.microsoft.com/office/drawing/2014/main" id="{5E481047-EF29-4FD4-AAF7-315D4FAA1A97}"/>
              </a:ext>
            </a:extLst>
          </p:cNvPr>
          <p:cNvSpPr>
            <a:spLocks noGrp="1"/>
          </p:cNvSpPr>
          <p:nvPr>
            <p:ph type="title"/>
          </p:nvPr>
        </p:nvSpPr>
        <p:spPr/>
        <p:txBody>
          <a:bodyPr/>
          <a:lstStyle/>
          <a:p>
            <a:r>
              <a:rPr lang="en-US" altLang="en-US"/>
              <a:t>Operating in a Deregulated Environment </a:t>
            </a:r>
            <a:br>
              <a:rPr lang="en-US" altLang="en-US"/>
            </a:br>
            <a:r>
              <a:rPr lang="en-US" altLang="en-US" sz="2400">
                <a:solidFill>
                  <a:srgbClr val="FFFFFF"/>
                </a:solidFill>
              </a:rPr>
              <a:t>(2 of 2)</a:t>
            </a:r>
            <a:endParaRPr lang="en-US" altLang="en-US"/>
          </a:p>
        </p:txBody>
      </p:sp>
      <p:sp>
        <p:nvSpPr>
          <p:cNvPr id="52227" name="Rectangle 4">
            <a:extLst>
              <a:ext uri="{FF2B5EF4-FFF2-40B4-BE49-F238E27FC236}">
                <a16:creationId xmlns:a16="http://schemas.microsoft.com/office/drawing/2014/main" id="{15533FD0-DBDC-4414-B60A-57BF37F38C28}"/>
              </a:ext>
            </a:extLst>
          </p:cNvPr>
          <p:cNvSpPr>
            <a:spLocks noGrp="1" noChangeArrowheads="1"/>
          </p:cNvSpPr>
          <p:nvPr>
            <p:ph idx="1"/>
          </p:nvPr>
        </p:nvSpPr>
        <p:spPr bwMode="auto"/>
        <p:txBody>
          <a:bodyPr wrap="square" numCol="1" anchor="t" anchorCtr="0" compatLnSpc="1">
            <a:prstTxWarp prst="textNoShape">
              <a:avLst/>
            </a:prstTxWarp>
          </a:bodyPr>
          <a:lstStyle/>
          <a:p>
            <a:pPr>
              <a:buSzTx/>
            </a:pPr>
            <a:r>
              <a:rPr lang="en-US" altLang="en-US" dirty="0"/>
              <a:t>Hub-and-Spoke system reduces cost of operation and increases load factors</a:t>
            </a:r>
          </a:p>
          <a:p>
            <a:pPr>
              <a:buSzTx/>
            </a:pPr>
            <a:r>
              <a:rPr lang="en-US" altLang="en-US" dirty="0"/>
              <a:t>Use of code-sharing agreements link regional carriers to national lines</a:t>
            </a:r>
          </a:p>
          <a:p>
            <a:pPr>
              <a:buSzTx/>
            </a:pPr>
            <a:r>
              <a:rPr lang="en-US" altLang="en-US" dirty="0"/>
              <a:t>New smaller, regional jets (RJs) are being tried to increase direct flights</a:t>
            </a:r>
          </a:p>
        </p:txBody>
      </p:sp>
    </p:spTree>
  </p:cSld>
  <p:clrMapOvr>
    <a:masterClrMapping/>
  </p:clrMapOvr>
  <p:transition spd="slow" advTm="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00CD5889-E27A-4AF9-B0FA-B79BFA41CF50}"/>
              </a:ext>
            </a:extLst>
          </p:cNvPr>
          <p:cNvSpPr>
            <a:spLocks noGrp="1"/>
          </p:cNvSpPr>
          <p:nvPr>
            <p:ph type="title"/>
          </p:nvPr>
        </p:nvSpPr>
        <p:spPr/>
        <p:txBody>
          <a:bodyPr/>
          <a:lstStyle/>
          <a:p>
            <a:r>
              <a:rPr lang="en-US" altLang="en-US"/>
              <a:t>Figure 6.4   Hub-and-Spoke System</a:t>
            </a:r>
          </a:p>
        </p:txBody>
      </p:sp>
      <p:pic>
        <p:nvPicPr>
          <p:cNvPr id="3" name="Content Placeholder 2" title="Figure 6.4   Hub-and-Spoke System">
            <a:extLst>
              <a:ext uri="{FF2B5EF4-FFF2-40B4-BE49-F238E27FC236}">
                <a16:creationId xmlns:a16="http://schemas.microsoft.com/office/drawing/2014/main" id="{9E08DAFE-AE5B-42CD-B791-385E17765F91}"/>
              </a:ext>
            </a:extLst>
          </p:cNvPr>
          <p:cNvPicPr>
            <a:picLocks noGrp="1" noChangeAspect="1"/>
          </p:cNvPicPr>
          <p:nvPr>
            <p:ph idx="1"/>
          </p:nvPr>
        </p:nvPicPr>
        <p:blipFill>
          <a:blip r:embed="rId2"/>
          <a:stretch>
            <a:fillRect/>
          </a:stretch>
        </p:blipFill>
        <p:spPr>
          <a:xfrm>
            <a:off x="457200" y="1690688"/>
            <a:ext cx="8229600" cy="4344987"/>
          </a:xfrm>
        </p:spPr>
      </p:pic>
    </p:spTree>
  </p:cSld>
  <p:clrMapOvr>
    <a:masterClrMapping/>
  </p:clrMapOvr>
  <p:transition spd="slow" advTm="0"/>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Title 6">
            <a:extLst>
              <a:ext uri="{FF2B5EF4-FFF2-40B4-BE49-F238E27FC236}">
                <a16:creationId xmlns:a16="http://schemas.microsoft.com/office/drawing/2014/main" id="{67AEDC56-EDC1-4D0D-9D8C-7FEB715DCBEF}"/>
              </a:ext>
            </a:extLst>
          </p:cNvPr>
          <p:cNvSpPr>
            <a:spLocks noGrp="1"/>
          </p:cNvSpPr>
          <p:nvPr>
            <p:ph type="title"/>
          </p:nvPr>
        </p:nvSpPr>
        <p:spPr/>
        <p:txBody>
          <a:bodyPr/>
          <a:lstStyle/>
          <a:p>
            <a:r>
              <a:rPr lang="en-US" altLang="en-US"/>
              <a:t>Decoding the Language of the Airline World</a:t>
            </a:r>
          </a:p>
        </p:txBody>
      </p:sp>
      <p:sp>
        <p:nvSpPr>
          <p:cNvPr id="55299" name="Content Placeholder 2">
            <a:extLst>
              <a:ext uri="{FF2B5EF4-FFF2-40B4-BE49-F238E27FC236}">
                <a16:creationId xmlns:a16="http://schemas.microsoft.com/office/drawing/2014/main" id="{5325267E-C0F4-4349-A1AE-F0C28375A0B9}"/>
              </a:ext>
            </a:extLst>
          </p:cNvPr>
          <p:cNvSpPr>
            <a:spLocks noGrp="1"/>
          </p:cNvSpPr>
          <p:nvPr>
            <p:ph idx="1"/>
          </p:nvPr>
        </p:nvSpPr>
        <p:spPr bwMode="auto"/>
        <p:txBody>
          <a:bodyPr wrap="square" numCol="1" anchor="t" anchorCtr="0" compatLnSpc="1">
            <a:prstTxWarp prst="textNoShape">
              <a:avLst/>
            </a:prstTxWarp>
          </a:bodyPr>
          <a:lstStyle/>
          <a:p>
            <a:pPr>
              <a:buSzTx/>
            </a:pPr>
            <a:r>
              <a:rPr lang="en-US" altLang="en-US" dirty="0"/>
              <a:t>Each airline has a two-letter identification code</a:t>
            </a:r>
          </a:p>
          <a:p>
            <a:pPr>
              <a:buSzTx/>
            </a:pPr>
            <a:r>
              <a:rPr lang="en-US" altLang="en-US" dirty="0"/>
              <a:t>Each city with scheduled air service has three-letter code</a:t>
            </a:r>
          </a:p>
          <a:p>
            <a:pPr>
              <a:buSzTx/>
            </a:pPr>
            <a:r>
              <a:rPr lang="en-US" altLang="en-US" dirty="0"/>
              <a:t>Classes of service have codes</a:t>
            </a:r>
          </a:p>
          <a:p>
            <a:pPr>
              <a:buSzTx/>
            </a:pPr>
            <a:r>
              <a:rPr lang="en-US" altLang="en-US" dirty="0"/>
              <a:t>Types of flights have special names, e.g., direct, non-stop, etc.</a:t>
            </a:r>
          </a:p>
          <a:p>
            <a:pPr>
              <a:buSzTx/>
            </a:pPr>
            <a:r>
              <a:rPr lang="en-US" altLang="en-US" dirty="0"/>
              <a:t>Passenger trip type are given special terms, e.g., round-trip, open-jaw</a:t>
            </a:r>
          </a:p>
        </p:txBody>
      </p:sp>
    </p:spTree>
  </p:cSld>
  <p:clrMapOvr>
    <a:masterClrMapping/>
  </p:clrMapOvr>
  <p:transition spd="slow" advTm="0"/>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6">
            <a:extLst>
              <a:ext uri="{FF2B5EF4-FFF2-40B4-BE49-F238E27FC236}">
                <a16:creationId xmlns:a16="http://schemas.microsoft.com/office/drawing/2014/main" id="{EC3DD12D-CB13-4B16-A717-ECE104833F44}"/>
              </a:ext>
            </a:extLst>
          </p:cNvPr>
          <p:cNvSpPr>
            <a:spLocks noGrp="1" noChangeArrowheads="1"/>
          </p:cNvSpPr>
          <p:nvPr>
            <p:ph type="title"/>
          </p:nvPr>
        </p:nvSpPr>
        <p:spPr/>
        <p:txBody>
          <a:bodyPr/>
          <a:lstStyle/>
          <a:p>
            <a:r>
              <a:rPr lang="en-US" altLang="en-US"/>
              <a:t>Learning Objectives</a:t>
            </a:r>
          </a:p>
        </p:txBody>
      </p:sp>
      <p:sp>
        <p:nvSpPr>
          <p:cNvPr id="12291" name="Rectangle 5">
            <a:extLst>
              <a:ext uri="{FF2B5EF4-FFF2-40B4-BE49-F238E27FC236}">
                <a16:creationId xmlns:a16="http://schemas.microsoft.com/office/drawing/2014/main" id="{BE4FB5EE-8041-4C57-AC0D-3736ACD45204}"/>
              </a:ext>
            </a:extLst>
          </p:cNvPr>
          <p:cNvSpPr>
            <a:spLocks noGrp="1" noChangeArrowheads="1"/>
          </p:cNvSpPr>
          <p:nvPr>
            <p:ph idx="1"/>
          </p:nvPr>
        </p:nvSpPr>
        <p:spPr bwMode="auto"/>
        <p:txBody>
          <a:bodyPr wrap="square" numCol="1" anchor="t" anchorCtr="0" compatLnSpc="1">
            <a:prstTxWarp prst="textNoShape">
              <a:avLst/>
            </a:prstTxWarp>
          </a:bodyPr>
          <a:lstStyle/>
          <a:p>
            <a:pPr marL="514350" indent="-514350">
              <a:buSzTx/>
              <a:buFont typeface="Arial" panose="020B0604020202020204" pitchFamily="34" charset="0"/>
              <a:buAutoNum type="arabicPeriod" startAt="4"/>
            </a:pPr>
            <a:r>
              <a:rPr lang="en-US" altLang="en-US"/>
              <a:t>Explain the importance of automobiles and motorcoaches to the tourism transportation system</a:t>
            </a:r>
          </a:p>
          <a:p>
            <a:pPr marL="514350" indent="-514350">
              <a:buSzTx/>
              <a:buFont typeface="Arial" panose="020B0604020202020204" pitchFamily="34" charset="0"/>
              <a:buAutoNum type="arabicPeriod" startAt="4"/>
            </a:pPr>
            <a:r>
              <a:rPr lang="en-US" altLang="en-US"/>
              <a:t>Describe the role and importance of water transportation in the movement of travelers</a:t>
            </a:r>
          </a:p>
          <a:p>
            <a:pPr marL="514350" indent="-514350">
              <a:buSzTx/>
              <a:buFont typeface="Arial" panose="020B0604020202020204" pitchFamily="34" charset="0"/>
              <a:buAutoNum type="arabicPeriod" startAt="4"/>
            </a:pPr>
            <a:r>
              <a:rPr lang="en-US" altLang="en-US"/>
              <a:t>Describe how airlines operate in a deregulated and competitive environment</a:t>
            </a:r>
          </a:p>
        </p:txBody>
      </p:sp>
    </p:spTree>
  </p:cSld>
  <p:clrMapOvr>
    <a:masterClrMapping/>
  </p:clrMapOvr>
  <p:transition spd="slow" advTm="0"/>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le 2">
            <a:extLst>
              <a:ext uri="{FF2B5EF4-FFF2-40B4-BE49-F238E27FC236}">
                <a16:creationId xmlns:a16="http://schemas.microsoft.com/office/drawing/2014/main" id="{41690BA5-E96E-4AC8-BF4B-4A2E151BA350}"/>
              </a:ext>
            </a:extLst>
          </p:cNvPr>
          <p:cNvSpPr>
            <a:spLocks noGrp="1"/>
          </p:cNvSpPr>
          <p:nvPr>
            <p:ph type="title"/>
          </p:nvPr>
        </p:nvSpPr>
        <p:spPr/>
        <p:txBody>
          <a:bodyPr/>
          <a:lstStyle/>
          <a:p>
            <a:r>
              <a:rPr lang="en-US" altLang="en-US"/>
              <a:t>Transportation</a:t>
            </a:r>
          </a:p>
        </p:txBody>
      </p:sp>
      <p:sp>
        <p:nvSpPr>
          <p:cNvPr id="14339" name="Rectangle 4">
            <a:extLst>
              <a:ext uri="{FF2B5EF4-FFF2-40B4-BE49-F238E27FC236}">
                <a16:creationId xmlns:a16="http://schemas.microsoft.com/office/drawing/2014/main" id="{8E19D094-F6A9-4EA7-B1B1-FC40C1C2707A}"/>
              </a:ext>
            </a:extLst>
          </p:cNvPr>
          <p:cNvSpPr>
            <a:spLocks noGrp="1" noChangeArrowheads="1"/>
          </p:cNvSpPr>
          <p:nvPr>
            <p:ph idx="1"/>
          </p:nvPr>
        </p:nvSpPr>
        <p:spPr bwMode="auto"/>
        <p:txBody>
          <a:bodyPr wrap="square" numCol="1" anchor="t" anchorCtr="0" compatLnSpc="1">
            <a:prstTxWarp prst="textNoShape">
              <a:avLst/>
            </a:prstTxWarp>
          </a:bodyPr>
          <a:lstStyle/>
          <a:p>
            <a:pPr>
              <a:buSzTx/>
            </a:pPr>
            <a:r>
              <a:rPr lang="en-US" altLang="en-US"/>
              <a:t>Transportation modes can be conveniently classified into two broad categories: </a:t>
            </a:r>
          </a:p>
          <a:p>
            <a:pPr lvl="1"/>
            <a:r>
              <a:rPr lang="en-US" altLang="en-US"/>
              <a:t>surface (land and water)</a:t>
            </a:r>
          </a:p>
          <a:p>
            <a:pPr lvl="1"/>
            <a:r>
              <a:rPr lang="en-US" altLang="en-US"/>
              <a:t>air </a:t>
            </a:r>
          </a:p>
          <a:p>
            <a:pPr>
              <a:buSzTx/>
            </a:pPr>
            <a:r>
              <a:rPr lang="en-US" altLang="en-US"/>
              <a:t>Transportation is often </a:t>
            </a:r>
            <a:r>
              <a:rPr lang="en-US" altLang="en-US" b="1"/>
              <a:t>intermodal</a:t>
            </a:r>
            <a:r>
              <a:rPr lang="en-US" altLang="en-US"/>
              <a:t>, with travelers relying on several different modes of transportation to reach their final destinations</a:t>
            </a:r>
          </a:p>
        </p:txBody>
      </p:sp>
    </p:spTree>
  </p:cSld>
  <p:clrMapOvr>
    <a:masterClrMapping/>
  </p:clrMapOvr>
  <p:transition spd="slow" advTm="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36891E3-C6B0-4748-B899-6F95371E3215}"/>
              </a:ext>
            </a:extLst>
          </p:cNvPr>
          <p:cNvSpPr>
            <a:spLocks noGrp="1"/>
          </p:cNvSpPr>
          <p:nvPr>
            <p:ph type="title"/>
          </p:nvPr>
        </p:nvSpPr>
        <p:spPr/>
        <p:txBody>
          <a:bodyPr/>
          <a:lstStyle/>
          <a:p>
            <a:r>
              <a:rPr lang="en-US" altLang="en-US"/>
              <a:t>Figure 6.1</a:t>
            </a:r>
            <a:br>
              <a:rPr lang="en-US" altLang="en-US"/>
            </a:br>
            <a:r>
              <a:rPr lang="en-US" altLang="en-US"/>
              <a:t>Intermodal Transportation and Times</a:t>
            </a:r>
          </a:p>
        </p:txBody>
      </p:sp>
      <p:pic>
        <p:nvPicPr>
          <p:cNvPr id="8" name="Content Placeholder 7" title="Figure 6.1 Intermodal Transportation and Times">
            <a:extLst>
              <a:ext uri="{FF2B5EF4-FFF2-40B4-BE49-F238E27FC236}">
                <a16:creationId xmlns:a16="http://schemas.microsoft.com/office/drawing/2014/main" id="{3E754470-AB41-40D6-933C-3922810C4CBE}"/>
              </a:ext>
            </a:extLst>
          </p:cNvPr>
          <p:cNvPicPr>
            <a:picLocks noGrp="1" noChangeAspect="1"/>
          </p:cNvPicPr>
          <p:nvPr>
            <p:ph idx="1"/>
          </p:nvPr>
        </p:nvPicPr>
        <p:blipFill>
          <a:blip r:embed="rId3"/>
          <a:stretch>
            <a:fillRect/>
          </a:stretch>
        </p:blipFill>
        <p:spPr>
          <a:xfrm>
            <a:off x="774700" y="1600200"/>
            <a:ext cx="7594600" cy="4525963"/>
          </a:xfrm>
        </p:spPr>
      </p:pic>
    </p:spTree>
  </p:cSld>
  <p:clrMapOvr>
    <a:masterClrMapping/>
  </p:clrMapOvr>
  <p:transition spd="slow" advTm="0"/>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tle 2">
            <a:extLst>
              <a:ext uri="{FF2B5EF4-FFF2-40B4-BE49-F238E27FC236}">
                <a16:creationId xmlns:a16="http://schemas.microsoft.com/office/drawing/2014/main" id="{F5CE3FDE-C0F6-479D-A979-F1285A670BB9}"/>
              </a:ext>
            </a:extLst>
          </p:cNvPr>
          <p:cNvSpPr>
            <a:spLocks noGrp="1"/>
          </p:cNvSpPr>
          <p:nvPr>
            <p:ph type="title"/>
          </p:nvPr>
        </p:nvSpPr>
        <p:spPr/>
        <p:txBody>
          <a:bodyPr/>
          <a:lstStyle/>
          <a:p>
            <a:r>
              <a:rPr lang="en-US" altLang="en-US"/>
              <a:t>Surface Transportation </a:t>
            </a:r>
            <a:r>
              <a:rPr lang="en-US" altLang="en-US" sz="2400"/>
              <a:t>(1 of 2)</a:t>
            </a:r>
          </a:p>
        </p:txBody>
      </p:sp>
      <p:sp>
        <p:nvSpPr>
          <p:cNvPr id="18435" name="Rectangle 4">
            <a:extLst>
              <a:ext uri="{FF2B5EF4-FFF2-40B4-BE49-F238E27FC236}">
                <a16:creationId xmlns:a16="http://schemas.microsoft.com/office/drawing/2014/main" id="{EB578313-3FC6-46A1-8FF1-717A3984567E}"/>
              </a:ext>
            </a:extLst>
          </p:cNvPr>
          <p:cNvSpPr>
            <a:spLocks noGrp="1" noChangeArrowheads="1"/>
          </p:cNvSpPr>
          <p:nvPr>
            <p:ph idx="1"/>
          </p:nvPr>
        </p:nvSpPr>
        <p:spPr bwMode="auto"/>
        <p:txBody>
          <a:bodyPr wrap="square" numCol="1" anchor="t" anchorCtr="0" compatLnSpc="1">
            <a:prstTxWarp prst="textNoShape">
              <a:avLst/>
            </a:prstTxWarp>
          </a:bodyPr>
          <a:lstStyle/>
          <a:p>
            <a:pPr>
              <a:buSzTx/>
            </a:pPr>
            <a:r>
              <a:rPr lang="en-US" altLang="en-US"/>
              <a:t>Plying the waves: History of water travel</a:t>
            </a:r>
          </a:p>
          <a:p>
            <a:pPr lvl="1"/>
            <a:r>
              <a:rPr lang="en-US" altLang="en-US"/>
              <a:t>Sailing vessels were at the mercy of the wind</a:t>
            </a:r>
          </a:p>
          <a:p>
            <a:pPr lvl="1"/>
            <a:r>
              <a:rPr lang="en-US" altLang="en-US"/>
              <a:t>Steamships allowed scheduled travel</a:t>
            </a:r>
          </a:p>
          <a:p>
            <a:pPr lvl="1"/>
            <a:r>
              <a:rPr lang="en-US" altLang="en-US"/>
              <a:t>Cruise ships</a:t>
            </a:r>
          </a:p>
          <a:p>
            <a:pPr lvl="1"/>
            <a:r>
              <a:rPr lang="en-US" altLang="en-US"/>
              <a:t>Importance of ferry service to certain regions</a:t>
            </a:r>
          </a:p>
        </p:txBody>
      </p:sp>
    </p:spTree>
  </p:cSld>
  <p:clrMapOvr>
    <a:masterClrMapping/>
  </p:clrMapOvr>
  <p:transition spd="slow" advTm="0"/>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itle 6">
            <a:extLst>
              <a:ext uri="{FF2B5EF4-FFF2-40B4-BE49-F238E27FC236}">
                <a16:creationId xmlns:a16="http://schemas.microsoft.com/office/drawing/2014/main" id="{75307371-60CA-465F-BCEF-E0D917119E7E}"/>
              </a:ext>
            </a:extLst>
          </p:cNvPr>
          <p:cNvSpPr>
            <a:spLocks noGrp="1"/>
          </p:cNvSpPr>
          <p:nvPr>
            <p:ph type="title"/>
          </p:nvPr>
        </p:nvSpPr>
        <p:spPr/>
        <p:txBody>
          <a:bodyPr/>
          <a:lstStyle/>
          <a:p>
            <a:r>
              <a:rPr lang="en-US" altLang="en-US"/>
              <a:t>Surface Transportation </a:t>
            </a:r>
            <a:r>
              <a:rPr lang="en-US" altLang="en-US" sz="2400"/>
              <a:t>(2 of 2)</a:t>
            </a:r>
            <a:endParaRPr lang="en-US" altLang="en-US"/>
          </a:p>
        </p:txBody>
      </p:sp>
      <p:sp>
        <p:nvSpPr>
          <p:cNvPr id="20483" name="Rectangle 4">
            <a:extLst>
              <a:ext uri="{FF2B5EF4-FFF2-40B4-BE49-F238E27FC236}">
                <a16:creationId xmlns:a16="http://schemas.microsoft.com/office/drawing/2014/main" id="{4758ADAD-90B7-4570-AF78-AAB6E5F5F6F8}"/>
              </a:ext>
            </a:extLst>
          </p:cNvPr>
          <p:cNvSpPr>
            <a:spLocks noGrp="1" noChangeArrowheads="1"/>
          </p:cNvSpPr>
          <p:nvPr>
            <p:ph idx="1"/>
          </p:nvPr>
        </p:nvSpPr>
        <p:spPr bwMode="auto"/>
        <p:txBody>
          <a:bodyPr wrap="square" numCol="1" anchor="t" anchorCtr="0" compatLnSpc="1">
            <a:prstTxWarp prst="textNoShape">
              <a:avLst/>
            </a:prstTxWarp>
          </a:bodyPr>
          <a:lstStyle/>
          <a:p>
            <a:pPr>
              <a:buSzTx/>
            </a:pPr>
            <a:r>
              <a:rPr lang="en-US" altLang="en-US" dirty="0"/>
              <a:t>Riding the rails: History of railroads</a:t>
            </a:r>
          </a:p>
          <a:p>
            <a:pPr lvl="1"/>
            <a:r>
              <a:rPr lang="en-US" altLang="en-US" dirty="0"/>
              <a:t>Developed in the 1800s, Europe</a:t>
            </a:r>
          </a:p>
          <a:p>
            <a:pPr lvl="1"/>
            <a:r>
              <a:rPr lang="en-US" altLang="en-US" dirty="0"/>
              <a:t>Importance of sleeping and lodging facilities in boosting long-distance rail travel</a:t>
            </a:r>
          </a:p>
          <a:p>
            <a:pPr lvl="1"/>
            <a:r>
              <a:rPr lang="en-US" altLang="en-US" dirty="0"/>
              <a:t>Passenger rail service in the U.S. and Canada began to decline in 1940s </a:t>
            </a:r>
          </a:p>
        </p:txBody>
      </p:sp>
    </p:spTree>
  </p:cSld>
  <p:clrMapOvr>
    <a:masterClrMapping/>
  </p:clrMapOvr>
  <p:transition spd="slow" advTm="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a:extLst>
              <a:ext uri="{FF2B5EF4-FFF2-40B4-BE49-F238E27FC236}">
                <a16:creationId xmlns:a16="http://schemas.microsoft.com/office/drawing/2014/main" id="{139E520B-6231-4BC2-99EA-8A985E73C1FF}"/>
              </a:ext>
            </a:extLst>
          </p:cNvPr>
          <p:cNvSpPr>
            <a:spLocks noGrp="1"/>
          </p:cNvSpPr>
          <p:nvPr>
            <p:ph type="title"/>
          </p:nvPr>
        </p:nvSpPr>
        <p:spPr/>
        <p:txBody>
          <a:bodyPr/>
          <a:lstStyle/>
          <a:p>
            <a:r>
              <a:rPr lang="en-US" altLang="en-US" sz="2800"/>
              <a:t>Table 6.2   Comparison of Travel Times between Washington, D.C., and Chicago, Illinois</a:t>
            </a:r>
          </a:p>
        </p:txBody>
      </p:sp>
      <p:pic>
        <p:nvPicPr>
          <p:cNvPr id="4" name="Content Placeholder 3" descr="Note: The above time estimates factor in check-in lead times and transportation to terminals.&#10;Source: Based on “The deals on the bus” in USA Today, January 18, 2008." title="Table 6.2   Comparison of Travel Times between Washington, D.C., and Chicago, Illinois">
            <a:extLst>
              <a:ext uri="{FF2B5EF4-FFF2-40B4-BE49-F238E27FC236}">
                <a16:creationId xmlns:a16="http://schemas.microsoft.com/office/drawing/2014/main" id="{7BFF266B-9103-4FC0-A52A-0D3EAE2CA6C0}"/>
              </a:ext>
            </a:extLst>
          </p:cNvPr>
          <p:cNvPicPr>
            <a:picLocks noGrp="1" noChangeAspect="1"/>
          </p:cNvPicPr>
          <p:nvPr>
            <p:ph idx="1"/>
          </p:nvPr>
        </p:nvPicPr>
        <p:blipFill>
          <a:blip r:embed="rId3"/>
          <a:stretch>
            <a:fillRect/>
          </a:stretch>
        </p:blipFill>
        <p:spPr>
          <a:xfrm>
            <a:off x="457200" y="2324100"/>
            <a:ext cx="8229600" cy="3078163"/>
          </a:xfrm>
        </p:spPr>
      </p:pic>
    </p:spTree>
  </p:cSld>
  <p:clrMapOvr>
    <a:masterClrMapping/>
  </p:clrMapOvr>
  <p:transition spd="slow" advTm="0"/>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6">
            <a:extLst>
              <a:ext uri="{FF2B5EF4-FFF2-40B4-BE49-F238E27FC236}">
                <a16:creationId xmlns:a16="http://schemas.microsoft.com/office/drawing/2014/main" id="{3140BE86-50EF-4D02-8B2B-69B049250E47}"/>
              </a:ext>
            </a:extLst>
          </p:cNvPr>
          <p:cNvSpPr>
            <a:spLocks noGrp="1"/>
          </p:cNvSpPr>
          <p:nvPr>
            <p:ph type="title"/>
          </p:nvPr>
        </p:nvSpPr>
        <p:spPr/>
        <p:txBody>
          <a:bodyPr/>
          <a:lstStyle/>
          <a:p>
            <a:r>
              <a:rPr lang="en-US" altLang="en-US"/>
              <a:t>Canada and the United States Follow Similar Tracks for Rail Service </a:t>
            </a:r>
            <a:r>
              <a:rPr lang="en-US" altLang="en-US" sz="2400"/>
              <a:t>(1 of 2)</a:t>
            </a:r>
          </a:p>
        </p:txBody>
      </p:sp>
      <p:sp>
        <p:nvSpPr>
          <p:cNvPr id="24579" name="Rectangle 8">
            <a:extLst>
              <a:ext uri="{FF2B5EF4-FFF2-40B4-BE49-F238E27FC236}">
                <a16:creationId xmlns:a16="http://schemas.microsoft.com/office/drawing/2014/main" id="{8610906B-85D1-4486-BB4F-EEA4CFAE6F09}"/>
              </a:ext>
            </a:extLst>
          </p:cNvPr>
          <p:cNvSpPr>
            <a:spLocks noGrp="1" noChangeArrowheads="1"/>
          </p:cNvSpPr>
          <p:nvPr>
            <p:ph idx="1"/>
          </p:nvPr>
        </p:nvSpPr>
        <p:spPr bwMode="auto"/>
        <p:txBody>
          <a:bodyPr wrap="square" numCol="1" anchor="t" anchorCtr="0" compatLnSpc="1">
            <a:prstTxWarp prst="textNoShape">
              <a:avLst/>
            </a:prstTxWarp>
          </a:bodyPr>
          <a:lstStyle/>
          <a:p>
            <a:pPr>
              <a:buSzTx/>
            </a:pPr>
            <a:r>
              <a:rPr lang="en-US" altLang="en-US"/>
              <a:t>Government intervention saved rail systems in U.S. (1971) and Canada (1978)</a:t>
            </a:r>
          </a:p>
          <a:p>
            <a:pPr lvl="1"/>
            <a:r>
              <a:rPr lang="en-US" altLang="en-US"/>
              <a:t>AMTRAK: Marketing name for National Railroad Passenger Corporation, the combination of U.S. passenger rail services</a:t>
            </a:r>
          </a:p>
          <a:p>
            <a:pPr lvl="1"/>
            <a:r>
              <a:rPr lang="en-US" altLang="en-US"/>
              <a:t>VIA Rail Canada: Marketing name for Canada's passenger train network</a:t>
            </a:r>
          </a:p>
          <a:p>
            <a:pPr lvl="1"/>
            <a:r>
              <a:rPr lang="en-US" altLang="en-US"/>
              <a:t>Both receive governmental financial support</a:t>
            </a:r>
          </a:p>
          <a:p>
            <a:pPr lvl="1"/>
            <a:r>
              <a:rPr lang="en-US" altLang="en-US"/>
              <a:t>Neither is a government agency</a:t>
            </a:r>
          </a:p>
        </p:txBody>
      </p:sp>
    </p:spTree>
  </p:cSld>
  <p:clrMapOvr>
    <a:masterClrMapping/>
  </p:clrMapOvr>
  <p:transition spd="slow" advTm="0"/>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5891</TotalTime>
  <Words>4658</Words>
  <Application>Microsoft Office PowerPoint</Application>
  <PresentationFormat>On-screen Show (4:3)</PresentationFormat>
  <Paragraphs>202</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Times New Roman</vt:lpstr>
      <vt:lpstr>Wingdings</vt:lpstr>
      <vt:lpstr>508 Lecture</vt:lpstr>
      <vt:lpstr>Tourism: The Business of Hospitality and Travel</vt:lpstr>
      <vt:lpstr>Learning Objectives</vt:lpstr>
      <vt:lpstr>Learning Objectives</vt:lpstr>
      <vt:lpstr>Transportation</vt:lpstr>
      <vt:lpstr>Figure 6.1 Intermodal Transportation and Times</vt:lpstr>
      <vt:lpstr>Surface Transportation (1 of 2)</vt:lpstr>
      <vt:lpstr>Surface Transportation (2 of 2)</vt:lpstr>
      <vt:lpstr>Table 6.2   Comparison of Travel Times between Washington, D.C., and Chicago, Illinois</vt:lpstr>
      <vt:lpstr>Canada and the United States Follow Similar Tracks for Rail Service (1 of 2)</vt:lpstr>
      <vt:lpstr>Canada and the United States Follow Similar Tracks for Rail Service (2 of 2)</vt:lpstr>
      <vt:lpstr>Asian and European Rail Service Blazes Ahead (1 of 2)</vt:lpstr>
      <vt:lpstr>Table 6.3   Comparison of Train and Air Travel Times between Key European Cities</vt:lpstr>
      <vt:lpstr>Asian and European Rail Service Blazes Ahead (2 of 2)</vt:lpstr>
      <vt:lpstr>Cruising the Highways and Byways</vt:lpstr>
      <vt:lpstr>Automobiles (1 of 2)</vt:lpstr>
      <vt:lpstr>Automobiles (2 of 2)</vt:lpstr>
      <vt:lpstr>Table 6.6   Growth in Major Business and Leisure Rental Car Suppliers in the United States (2010-2015)</vt:lpstr>
      <vt:lpstr>Motorcoaches</vt:lpstr>
      <vt:lpstr>Soaring Through the Skies (1 of 2)</vt:lpstr>
      <vt:lpstr>Soaring Through the Skies (2 of 2)</vt:lpstr>
      <vt:lpstr>Figure 6.3   Domestic and International U.S. Airline Industry Share of Operating Expense</vt:lpstr>
      <vt:lpstr>Operating in a Deregulated Environment  (1 of 2)</vt:lpstr>
      <vt:lpstr>Operating in a Deregulated Environment  (2 of 2)</vt:lpstr>
      <vt:lpstr>Figure 6.4   Hub-and-Spoke System</vt:lpstr>
      <vt:lpstr>Decoding the Language of the Airline World</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dc:title>
  <dc:subject>Tourism: The Business of Hospitality and Travel</dc:subject>
  <dc:creator>Cathy Hsu</dc:creator>
  <cp:keywords>Tourism</cp:keywords>
  <cp:lastModifiedBy>Seontaik Kim</cp:lastModifiedBy>
  <cp:revision>211</cp:revision>
  <dcterms:created xsi:type="dcterms:W3CDTF">2014-07-14T20:04:21Z</dcterms:created>
  <dcterms:modified xsi:type="dcterms:W3CDTF">2021-03-15T12:39:59Z</dcterms:modified>
</cp:coreProperties>
</file>