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318" r:id="rId2"/>
    <p:sldId id="319" r:id="rId3"/>
    <p:sldId id="320" r:id="rId4"/>
    <p:sldId id="321" r:id="rId5"/>
    <p:sldId id="322" r:id="rId6"/>
    <p:sldId id="323" r:id="rId7"/>
    <p:sldId id="324" r:id="rId8"/>
    <p:sldId id="325" r:id="rId9"/>
    <p:sldId id="326" r:id="rId10"/>
    <p:sldId id="327" r:id="rId11"/>
    <p:sldId id="328" r:id="rId12"/>
    <p:sldId id="329" r:id="rId13"/>
    <p:sldId id="330" r:id="rId14"/>
    <p:sldId id="331" r:id="rId15"/>
    <p:sldId id="342" r:id="rId16"/>
    <p:sldId id="333" r:id="rId17"/>
    <p:sldId id="334" r:id="rId18"/>
    <p:sldId id="335" r:id="rId19"/>
    <p:sldId id="336" r:id="rId20"/>
    <p:sldId id="343" r:id="rId21"/>
    <p:sldId id="344" r:id="rId22"/>
    <p:sldId id="339" r:id="rId23"/>
    <p:sldId id="34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5A70"/>
    <a:srgbClr val="007FA3"/>
    <a:srgbClr val="003057"/>
    <a:srgbClr val="E3EBF6"/>
    <a:srgbClr val="7EB1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61" autoAdjust="0"/>
    <p:restoredTop sz="66513" autoAdjust="0"/>
  </p:normalViewPr>
  <p:slideViewPr>
    <p:cSldViewPr>
      <p:cViewPr varScale="1">
        <p:scale>
          <a:sx n="108" d="100"/>
          <a:sy n="108" d="100"/>
        </p:scale>
        <p:origin x="3354" y="108"/>
      </p:cViewPr>
      <p:guideLst>
        <p:guide orient="horz" pos="2160"/>
        <p:guide pos="2880"/>
      </p:guideLst>
    </p:cSldViewPr>
  </p:slideViewPr>
  <p:outlineViewPr>
    <p:cViewPr>
      <p:scale>
        <a:sx n="33" d="100"/>
        <a:sy n="33" d="100"/>
      </p:scale>
      <p:origin x="0" y="-12690"/>
    </p:cViewPr>
  </p:outlineViewPr>
  <p:notesTextViewPr>
    <p:cViewPr>
      <p:scale>
        <a:sx n="125" d="100"/>
        <a:sy n="125" d="100"/>
      </p:scale>
      <p:origin x="0" y="0"/>
    </p:cViewPr>
  </p:notesTextViewPr>
  <p:notesViewPr>
    <p:cSldViewPr>
      <p:cViewPr varScale="1">
        <p:scale>
          <a:sx n="57" d="100"/>
          <a:sy n="57" d="100"/>
        </p:scale>
        <p:origin x="121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3/8/2021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3/8/2021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a:p>
        </p:txBody>
      </p:sp>
    </p:spTree>
    <p:extLst>
      <p:ext uri="{BB962C8B-B14F-4D97-AF65-F5344CB8AC3E}">
        <p14:creationId xmlns:p14="http://schemas.microsoft.com/office/powerpoint/2010/main" val="2387276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Table 5.1 provides just a few examples of the many individual tasks that can be accomplished with integrated data retrieval and analysis programs.</a:t>
            </a:r>
          </a:p>
        </p:txBody>
      </p:sp>
      <p:sp>
        <p:nvSpPr>
          <p:cNvPr id="4" name="Slide Number Placeholder 3"/>
          <p:cNvSpPr>
            <a:spLocks noGrp="1"/>
          </p:cNvSpPr>
          <p:nvPr>
            <p:ph type="sldNum" sz="quarter" idx="5"/>
          </p:nvPr>
        </p:nvSpPr>
        <p:spPr/>
        <p:txBody>
          <a:bodyPr/>
          <a:lstStyle/>
          <a:p>
            <a:fld id="{A73D6722-9B4D-4E29-B226-C325925A8118}" type="slidenum">
              <a:rPr lang="en-US" smtClean="0"/>
              <a:pPr/>
              <a:t>11</a:t>
            </a:fld>
            <a:endParaRPr lang="en-US"/>
          </a:p>
        </p:txBody>
      </p:sp>
    </p:spTree>
    <p:extLst>
      <p:ext uri="{BB962C8B-B14F-4D97-AF65-F5344CB8AC3E}">
        <p14:creationId xmlns:p14="http://schemas.microsoft.com/office/powerpoint/2010/main" val="9936949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r>
              <a:rPr lang="en-US" sz="1200" b="0" i="0" u="none" strike="noStrike" kern="1200" baseline="0" dirty="0">
                <a:solidFill>
                  <a:schemeClr val="tx1"/>
                </a:solidFill>
                <a:latin typeface="+mn-lt"/>
                <a:ea typeface="+mn-ea"/>
                <a:cs typeface="+mn-cs"/>
              </a:rPr>
              <a:t>Technology has reduced labor costs for operators, but ultimately customer service has improved.</a:t>
            </a:r>
          </a:p>
          <a:p>
            <a:pPr marL="171450" indent="-171450">
              <a:buFontTx/>
              <a:buChar char="-"/>
            </a:pPr>
            <a:r>
              <a:rPr lang="en-US" sz="1200" b="0" i="0" u="none" strike="noStrike" kern="1200" baseline="0" dirty="0">
                <a:solidFill>
                  <a:schemeClr val="tx1"/>
                </a:solidFill>
                <a:latin typeface="+mn-lt"/>
                <a:ea typeface="+mn-ea"/>
                <a:cs typeface="+mn-cs"/>
              </a:rPr>
              <a:t>Consumers are more informed of the tourism products and more engaged in travel-related activities so as to enhance their consumption experience</a:t>
            </a:r>
            <a:endParaRPr lang="en-US" altLang="en-US" dirty="0">
              <a:ea typeface="ＭＳ Ｐゴシック" panose="020B0600070205080204" pitchFamily="34" charset="-128"/>
            </a:endParaRPr>
          </a:p>
          <a:p>
            <a:pPr marL="171450" indent="-171450">
              <a:buFontTx/>
              <a:buChar char="-"/>
            </a:pPr>
            <a:r>
              <a:rPr lang="en-US" altLang="en-US" dirty="0">
                <a:ea typeface="ＭＳ Ｐゴシック" panose="020B0600070205080204" pitchFamily="34" charset="-128"/>
              </a:rPr>
              <a:t>Many quick service restaurants have installed touch screen kiosks at busy stores to allow customers to place their own orders. Casual dining restaurants have also placed ordering device on the table for diners to make order themselves. Many tourist attractions offer audio or video “tour guides” so that visitors can have an informed visit at their own pace. </a:t>
            </a:r>
          </a:p>
          <a:p>
            <a:pPr marL="171450" indent="-171450">
              <a:buFontTx/>
              <a:buChar char="-"/>
            </a:pPr>
            <a:r>
              <a:rPr lang="en-US" altLang="en-US" dirty="0">
                <a:ea typeface="ＭＳ Ｐゴシック" panose="020B0600070205080204" pitchFamily="34" charset="-128"/>
              </a:rPr>
              <a:t>Geo-based technology, such as car navigation systems, geo-based software and applications on personal computers or mobile technology, location-based portable recommender systems, and/or GPS-based devices for outdoor activities,</a:t>
            </a:r>
          </a:p>
          <a:p>
            <a:pPr marL="171450" indent="-171450">
              <a:buFontTx/>
              <a:buChar char="-"/>
            </a:pPr>
            <a:r>
              <a:rPr lang="en-US" altLang="en-US" dirty="0">
                <a:ea typeface="ＭＳ Ｐゴシック" panose="020B0600070205080204" pitchFamily="34" charset="-128"/>
              </a:rPr>
              <a:t>Database marketing, based on data mining, is aiding tourism suppliers in targeting microsegments of their markets and customizing marketing mixes to fulfill the needs of specific travelers. Because of seemingly endless capacity of cloud-based storage marketers can access and rapidly sift through vast amounts of information, allowing them to build immense databases providing extremely detailed profiles of prospective consumers. Information in the database could come from a variety of sources, including customer provided information upon reservation or joining frequent guest program, employee observation, consumption record, guest complaint, and customer survey.</a:t>
            </a: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A6E8370-C661-4240-9167-872AE33BB19A}" type="slidenum">
              <a:rPr lang="en-US" altLang="en-US" sz="1200"/>
              <a:pPr/>
              <a:t>12</a:t>
            </a:fld>
            <a:endParaRPr lang="en-US" altLang="en-US" sz="1200"/>
          </a:p>
        </p:txBody>
      </p:sp>
    </p:spTree>
    <p:extLst>
      <p:ext uri="{BB962C8B-B14F-4D97-AF65-F5344CB8AC3E}">
        <p14:creationId xmlns:p14="http://schemas.microsoft.com/office/powerpoint/2010/main" val="39675977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r>
              <a:rPr lang="en-US" altLang="en-US" dirty="0">
                <a:ea typeface="ＭＳ Ｐゴシック" panose="020B0600070205080204" pitchFamily="34" charset="-128"/>
              </a:rPr>
              <a:t>The early airline reservation systems have later been further developed and evolved into what we know today as the Global Distribution System (GDS). GDS now not only allows travel intermediaries to make reservations for hotels, resorts, car rental, railways, cruise lines, and other tourism products, but also provides other integrated marketing services and information.</a:t>
            </a:r>
          </a:p>
          <a:p>
            <a:pPr marL="171450" indent="-171450">
              <a:buFontTx/>
              <a:buChar char="-"/>
            </a:pPr>
            <a:r>
              <a:rPr lang="en-US" sz="1200" b="0" i="0" u="none" strike="noStrike" kern="1200" baseline="0" dirty="0">
                <a:solidFill>
                  <a:schemeClr val="tx1"/>
                </a:solidFill>
                <a:latin typeface="+mn-lt"/>
                <a:ea typeface="+mn-ea"/>
                <a:cs typeface="+mn-cs"/>
              </a:rPr>
              <a:t>Internet access has become ubiquitous Smart phones are overtaking personal computers as the dominant platform to access the Internet</a:t>
            </a:r>
            <a:endParaRPr lang="en-US" altLang="en-US" dirty="0">
              <a:ea typeface="ＭＳ Ｐゴシック" panose="020B0600070205080204" pitchFamily="34" charset="-128"/>
            </a:endParaRPr>
          </a:p>
          <a:p>
            <a:pPr marL="171450" indent="-171450">
              <a:buFontTx/>
              <a:buChar char="-"/>
            </a:pPr>
            <a:r>
              <a:rPr lang="en-US" altLang="en-US" dirty="0">
                <a:ea typeface="ＭＳ Ｐゴシック" panose="020B0600070205080204" pitchFamily="34" charset="-128"/>
              </a:rPr>
              <a:t>The six major GDS (i.e., Amadeus, Sabre, Abacus, Apollo, Galileo, and </a:t>
            </a:r>
            <a:r>
              <a:rPr lang="en-US" altLang="en-US" dirty="0" err="1">
                <a:ea typeface="ＭＳ Ｐゴシック" panose="020B0600070205080204" pitchFamily="34" charset="-128"/>
              </a:rPr>
              <a:t>Worldspan</a:t>
            </a:r>
            <a:r>
              <a:rPr lang="en-US" altLang="en-US" dirty="0">
                <a:ea typeface="ＭＳ Ｐゴシック" panose="020B0600070205080204" pitchFamily="34" charset="-128"/>
              </a:rPr>
              <a:t>) owned by three major GDS companies (i.e., Amadeus, Sabre, and Travelport) process more than 2,000 transactions per minute.</a:t>
            </a:r>
          </a:p>
          <a:p>
            <a:pPr marL="171450" indent="-171450">
              <a:buFontTx/>
              <a:buChar char="-"/>
            </a:pPr>
            <a:r>
              <a:rPr lang="en-US" altLang="en-US" dirty="0">
                <a:ea typeface="ＭＳ Ｐゴシック" panose="020B0600070205080204" pitchFamily="34" charset="-128"/>
              </a:rPr>
              <a:t>They distribute products for more than 550 airlines, over 90,000 hotels, the</a:t>
            </a:r>
            <a:r>
              <a:rPr lang="en-US" altLang="en-US" baseline="0" dirty="0">
                <a:ea typeface="ＭＳ Ｐゴシック" panose="020B0600070205080204" pitchFamily="34" charset="-128"/>
              </a:rPr>
              <a:t> </a:t>
            </a:r>
            <a:r>
              <a:rPr lang="en-US" altLang="en-US" dirty="0">
                <a:ea typeface="ＭＳ Ｐゴシック" panose="020B0600070205080204" pitchFamily="34" charset="-128"/>
              </a:rPr>
              <a:t>world’s largest car rental companies, hundreds of tour operators, and the major cruise lines to travel agencies. GDS generates about two-thirds of all airline passenger revenue, over 10% of hotel room revenue, and about 30% of car rental revenues in the United States</a:t>
            </a: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45F24DE-3D99-473E-9F7E-96FA43A8C69B}" type="slidenum">
              <a:rPr lang="en-US" altLang="en-US" sz="1200"/>
              <a:pPr/>
              <a:t>13</a:t>
            </a:fld>
            <a:endParaRPr lang="en-US" altLang="en-US" sz="1200"/>
          </a:p>
        </p:txBody>
      </p:sp>
    </p:spTree>
    <p:extLst>
      <p:ext uri="{BB962C8B-B14F-4D97-AF65-F5344CB8AC3E}">
        <p14:creationId xmlns:p14="http://schemas.microsoft.com/office/powerpoint/2010/main" val="28775359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Take a look at Table 5.3 to see the phenomenal growth, penetration, and usage of the Internet</a:t>
            </a:r>
          </a:p>
          <a:p>
            <a:pPr marL="171450" indent="-171450">
              <a:buFontTx/>
              <a:buChar char="-"/>
            </a:pPr>
            <a:r>
              <a:rPr lang="en-US" dirty="0"/>
              <a:t>By 2015, over 3.2 billion Internet users and 7 billion mobile subscriptions were reported. </a:t>
            </a:r>
          </a:p>
          <a:p>
            <a:pPr marL="171450" indent="-171450">
              <a:buFontTx/>
              <a:buChar char="-"/>
            </a:pPr>
            <a:r>
              <a:rPr lang="en-US" dirty="0"/>
              <a:t>This represents an astounding growth rate of 960% and 660%, respectively, for these forms of digital </a:t>
            </a:r>
            <a:r>
              <a:rPr lang="en-US" dirty="0" err="1"/>
              <a:t>connec-tivity</a:t>
            </a:r>
            <a:r>
              <a:rPr lang="en-US" dirty="0"/>
              <a:t> from 2000. Market penetration rates of 43% for Internet usage and 97% for mobile availability bode well for electronic connectivity between consumers and tourism suppliers.7</a:t>
            </a:r>
          </a:p>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A73D6722-9B4D-4E29-B226-C325925A8118}" type="slidenum">
              <a:rPr lang="en-US" smtClean="0"/>
              <a:pPr/>
              <a:t>14</a:t>
            </a:fld>
            <a:endParaRPr lang="en-US"/>
          </a:p>
        </p:txBody>
      </p:sp>
    </p:spTree>
    <p:extLst>
      <p:ext uri="{BB962C8B-B14F-4D97-AF65-F5344CB8AC3E}">
        <p14:creationId xmlns:p14="http://schemas.microsoft.com/office/powerpoint/2010/main" val="23507185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 Hotels, especially chain hotels, have been using central reservation systems (CRSs) to make room bookings. Large hotel corporations usually use proprietary CRS, whereas smaller hotel chains or independent hotels could use commercially available reservation software. CRSs are internal systems shared by member hotels. Holiday Inns launched the first hotel CRS, </a:t>
            </a:r>
            <a:r>
              <a:rPr lang="en-US" sz="1200" b="0" i="0" u="none" strike="noStrike" kern="1200" baseline="0" dirty="0" err="1">
                <a:solidFill>
                  <a:schemeClr val="tx1"/>
                </a:solidFill>
                <a:latin typeface="+mn-lt"/>
                <a:ea typeface="+mn-ea"/>
                <a:cs typeface="+mn-cs"/>
              </a:rPr>
              <a:t>Holidex</a:t>
            </a:r>
            <a:r>
              <a:rPr lang="en-US" sz="1200" b="0" i="0" u="none" strike="noStrike" kern="1200" baseline="0" dirty="0">
                <a:solidFill>
                  <a:schemeClr val="tx1"/>
                </a:solidFill>
                <a:latin typeface="+mn-lt"/>
                <a:ea typeface="+mn-ea"/>
                <a:cs typeface="+mn-cs"/>
              </a:rPr>
              <a:t>, in 1965 to enhance the efficiency and cost-effectiveness of lodging product distribution. The modern CRS is integrated into the overall enterprise systems and provides customer profile, preferences, and behavior information for data mining. The reservation functions on hotel websites are part of the CRS. CRS facilitates direct distribution, and at the same time are connected to GDS to make the three-level distribution more efficient.</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CRS is integrated into the overall enterprise systems and provides customer profile, preferences, and behavior information for data mining</a:t>
            </a:r>
            <a:endParaRPr lang="en-US" dirty="0"/>
          </a:p>
          <a:p>
            <a:pPr marL="171450" indent="-171450">
              <a:buFontTx/>
              <a:buChar char="-"/>
            </a:pPr>
            <a:r>
              <a:rPr lang="en-US" dirty="0"/>
              <a:t>Large hotel corporations usually use proprietary CRS, whereas smaller hotel chains or independent hotels could use commercially available reservation software. CRSs are internal systems shared by member </a:t>
            </a:r>
          </a:p>
          <a:p>
            <a:pPr marL="171450" indent="-171450">
              <a:buFontTx/>
              <a:buChar char="-"/>
            </a:pPr>
            <a:r>
              <a:rPr lang="en-US" dirty="0"/>
              <a:t> Holiday Inns launched the first hotel CRS, </a:t>
            </a:r>
            <a:r>
              <a:rPr lang="en-US" dirty="0" err="1"/>
              <a:t>Holidex</a:t>
            </a:r>
            <a:r>
              <a:rPr lang="en-US" dirty="0"/>
              <a:t>, in 1965 to enhance the efficiency and cost-effectiveness of lodging product distribution.</a:t>
            </a:r>
          </a:p>
          <a:p>
            <a:pPr marL="171450" indent="-171450">
              <a:buFontTx/>
              <a:buChar char="-"/>
            </a:pPr>
            <a:r>
              <a:rPr lang="en-US" dirty="0"/>
              <a:t>One research study showed that online travel agencies (OTAs) serve not only as a distribution channel for selling hotel rooms but also as an information source providing customer reviews and comments on their platform</a:t>
            </a:r>
          </a:p>
        </p:txBody>
      </p:sp>
      <p:sp>
        <p:nvSpPr>
          <p:cNvPr id="4" name="Slide Number Placeholder 3"/>
          <p:cNvSpPr>
            <a:spLocks noGrp="1"/>
          </p:cNvSpPr>
          <p:nvPr>
            <p:ph type="sldNum" sz="quarter" idx="5"/>
          </p:nvPr>
        </p:nvSpPr>
        <p:spPr/>
        <p:txBody>
          <a:bodyPr/>
          <a:lstStyle/>
          <a:p>
            <a:fld id="{A73D6722-9B4D-4E29-B226-C325925A8118}" type="slidenum">
              <a:rPr lang="en-US" smtClean="0"/>
              <a:pPr/>
              <a:t>15</a:t>
            </a:fld>
            <a:endParaRPr lang="en-US"/>
          </a:p>
        </p:txBody>
      </p:sp>
    </p:spTree>
    <p:extLst>
      <p:ext uri="{BB962C8B-B14F-4D97-AF65-F5344CB8AC3E}">
        <p14:creationId xmlns:p14="http://schemas.microsoft.com/office/powerpoint/2010/main" val="10590420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r>
              <a:rPr lang="en-US" sz="1200" b="0" i="0" u="none" strike="noStrike" kern="1200" baseline="0" dirty="0">
                <a:solidFill>
                  <a:schemeClr val="tx1"/>
                </a:solidFill>
                <a:latin typeface="+mn-lt"/>
                <a:ea typeface="+mn-ea"/>
                <a:cs typeface="+mn-cs"/>
              </a:rPr>
              <a:t>Internet and travel product distribution</a:t>
            </a:r>
          </a:p>
          <a:p>
            <a:pPr marL="171450" indent="-171450">
              <a:buFontTx/>
              <a:buChar char="-"/>
            </a:pPr>
            <a:r>
              <a:rPr lang="en-US" sz="1200" b="0" i="0" u="none" strike="noStrike" kern="1200" baseline="0" dirty="0">
                <a:solidFill>
                  <a:schemeClr val="tx1"/>
                </a:solidFill>
                <a:latin typeface="+mn-lt"/>
                <a:ea typeface="+mn-ea"/>
                <a:cs typeface="+mn-cs"/>
              </a:rPr>
              <a:t> Travelers use Internet for ideas, inspiration and information</a:t>
            </a:r>
          </a:p>
          <a:p>
            <a:pPr marL="171450" indent="-171450">
              <a:buFontTx/>
              <a:buChar char="-"/>
            </a:pPr>
            <a:r>
              <a:rPr lang="en-US" sz="1200" b="0" i="0" u="none" strike="noStrike" kern="1200" baseline="0" dirty="0">
                <a:solidFill>
                  <a:schemeClr val="tx1"/>
                </a:solidFill>
                <a:latin typeface="+mn-lt"/>
                <a:ea typeface="+mn-ea"/>
                <a:cs typeface="+mn-cs"/>
              </a:rPr>
              <a:t>Web uses</a:t>
            </a:r>
          </a:p>
          <a:p>
            <a:r>
              <a:rPr lang="en-US" sz="1200" b="0" i="0" u="none" strike="noStrike" kern="1200" baseline="0" dirty="0">
                <a:solidFill>
                  <a:schemeClr val="tx1"/>
                </a:solidFill>
                <a:latin typeface="+mn-lt"/>
                <a:ea typeface="+mn-ea"/>
                <a:cs typeface="+mn-cs"/>
              </a:rPr>
              <a:t>a. Source of customized maps</a:t>
            </a:r>
          </a:p>
          <a:p>
            <a:r>
              <a:rPr lang="en-US" sz="1200" b="0" i="0" u="none" strike="noStrike" kern="1200" baseline="0" dirty="0">
                <a:solidFill>
                  <a:schemeClr val="tx1"/>
                </a:solidFill>
                <a:latin typeface="+mn-lt"/>
                <a:ea typeface="+mn-ea"/>
                <a:cs typeface="+mn-cs"/>
              </a:rPr>
              <a:t>b. Up-to-the-minute weather</a:t>
            </a:r>
          </a:p>
          <a:p>
            <a:r>
              <a:rPr lang="en-US" sz="1200" b="0" i="0" u="none" strike="noStrike" kern="1200" baseline="0" dirty="0">
                <a:solidFill>
                  <a:schemeClr val="tx1"/>
                </a:solidFill>
                <a:latin typeface="+mn-lt"/>
                <a:ea typeface="+mn-ea"/>
                <a:cs typeface="+mn-cs"/>
              </a:rPr>
              <a:t>c. Status of flights, etc.</a:t>
            </a:r>
          </a:p>
          <a:p>
            <a:r>
              <a:rPr lang="en-US" sz="1200" b="0" i="0" u="none" strike="noStrike" kern="1200" baseline="0" dirty="0">
                <a:solidFill>
                  <a:schemeClr val="tx1"/>
                </a:solidFill>
                <a:latin typeface="+mn-lt"/>
                <a:ea typeface="+mn-ea"/>
                <a:cs typeface="+mn-cs"/>
              </a:rPr>
              <a:t>d. Replacement for guidebooks as source of destination info</a:t>
            </a:r>
          </a:p>
          <a:p>
            <a:r>
              <a:rPr lang="en-US" sz="1200" b="0" i="0" u="none" strike="noStrike" kern="1200" baseline="0" dirty="0">
                <a:solidFill>
                  <a:schemeClr val="tx1"/>
                </a:solidFill>
                <a:latin typeface="+mn-lt"/>
                <a:ea typeface="+mn-ea"/>
                <a:cs typeface="+mn-cs"/>
              </a:rPr>
              <a:t>e. E-mail contact throughout trip</a:t>
            </a:r>
            <a:endParaRPr lang="en-US" altLang="en-US" dirty="0">
              <a:ea typeface="ＭＳ Ｐゴシック" panose="020B0600070205080204" pitchFamily="34" charset="-128"/>
            </a:endParaRP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4661A04-8E9A-4AAC-85D4-1C4B903317D9}" type="slidenum">
              <a:rPr lang="en-US" altLang="en-US" sz="1200"/>
              <a:pPr/>
              <a:t>16</a:t>
            </a:fld>
            <a:endParaRPr lang="en-US" altLang="en-US" sz="1200"/>
          </a:p>
        </p:txBody>
      </p:sp>
    </p:spTree>
    <p:extLst>
      <p:ext uri="{BB962C8B-B14F-4D97-AF65-F5344CB8AC3E}">
        <p14:creationId xmlns:p14="http://schemas.microsoft.com/office/powerpoint/2010/main" val="17848055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r>
              <a:rPr lang="en-US" sz="1200" b="0" i="0" u="none" strike="noStrike" kern="1200" baseline="0" dirty="0">
                <a:solidFill>
                  <a:schemeClr val="tx1"/>
                </a:solidFill>
                <a:latin typeface="+mn-lt"/>
                <a:ea typeface="+mn-ea"/>
                <a:cs typeface="+mn-cs"/>
              </a:rPr>
              <a:t>User-generated content, made possible through Web 2.0 and facilitated through social net-working and We(b) logs, blogs (Facebook, YouTube, LinkedIn, WeChat, and other social media platforms), found its way into the world of tourism and hospitality and is having a profound impact on the entire tourism industry.</a:t>
            </a:r>
          </a:p>
          <a:p>
            <a:pPr marL="0" indent="0">
              <a:buFontTx/>
              <a:buNone/>
            </a:pP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Power of User-Generated Content</a:t>
            </a:r>
          </a:p>
          <a:p>
            <a:pPr marL="171450" indent="-171450">
              <a:buFontTx/>
              <a:buChar char="-"/>
            </a:pPr>
            <a:r>
              <a:rPr lang="en-US" sz="1200" b="0" i="0" u="none" strike="noStrike" kern="1200" baseline="0" dirty="0">
                <a:solidFill>
                  <a:schemeClr val="tx1"/>
                </a:solidFill>
                <a:latin typeface="+mn-lt"/>
                <a:ea typeface="+mn-ea"/>
                <a:cs typeface="+mn-cs"/>
              </a:rPr>
              <a:t>Social networking and blogging - one traveler speaking to another</a:t>
            </a:r>
          </a:p>
          <a:p>
            <a:pPr marL="171450" indent="-171450">
              <a:buFontTx/>
              <a:buChar char="-"/>
            </a:pPr>
            <a:r>
              <a:rPr lang="en-US" sz="1200" b="0" i="0" u="none" strike="noStrike" kern="1200" baseline="0" dirty="0">
                <a:solidFill>
                  <a:schemeClr val="tx1"/>
                </a:solidFill>
                <a:latin typeface="+mn-lt"/>
                <a:ea typeface="+mn-ea"/>
                <a:cs typeface="+mn-cs"/>
              </a:rPr>
              <a:t>Social media is not only allowing consumers to research tourism sites and book services, but they can also create content and engage with companies</a:t>
            </a:r>
          </a:p>
          <a:p>
            <a:pPr marL="171450" indent="-171450">
              <a:buFontTx/>
              <a:buChar char="-"/>
            </a:pPr>
            <a:r>
              <a:rPr lang="en-US" sz="1200" b="0" i="0" u="none" strike="noStrike" kern="1200" baseline="0" dirty="0">
                <a:solidFill>
                  <a:schemeClr val="tx1"/>
                </a:solidFill>
                <a:latin typeface="+mn-lt"/>
                <a:ea typeface="+mn-ea"/>
                <a:cs typeface="+mn-cs"/>
              </a:rPr>
              <a:t>Both positive and negative comments communicated</a:t>
            </a:r>
          </a:p>
          <a:p>
            <a:pPr marL="171450" indent="-171450">
              <a:buFontTx/>
              <a:buChar char="-"/>
            </a:pPr>
            <a:r>
              <a:rPr lang="en-US" sz="1200" b="0" i="0" u="none" strike="noStrike" kern="1200" baseline="0" dirty="0">
                <a:solidFill>
                  <a:schemeClr val="tx1"/>
                </a:solidFill>
                <a:latin typeface="+mn-lt"/>
                <a:ea typeface="+mn-ea"/>
                <a:cs typeface="+mn-cs"/>
              </a:rPr>
              <a:t>Organizations must now monitor what is being said and distributed about them</a:t>
            </a:r>
          </a:p>
          <a:p>
            <a:pPr marL="171450" indent="-171450">
              <a:buFontTx/>
              <a:buChar char="-"/>
            </a:pPr>
            <a:r>
              <a:rPr lang="en-US" sz="1200" b="0" i="0" u="none" strike="noStrike" kern="1200" baseline="0" dirty="0">
                <a:solidFill>
                  <a:schemeClr val="tx1"/>
                </a:solidFill>
                <a:latin typeface="+mn-lt"/>
                <a:ea typeface="+mn-ea"/>
                <a:cs typeface="+mn-cs"/>
              </a:rPr>
              <a:t>Many tourism suppliers and online travel agencies are actively managing their brand presence on social networking sites by connecting with consumers</a:t>
            </a:r>
          </a:p>
          <a:p>
            <a:pPr marL="171450" indent="-171450">
              <a:buFontTx/>
              <a:buChar char="-"/>
            </a:pPr>
            <a:r>
              <a:rPr lang="en-US" sz="1200" b="0" i="0" u="none" strike="noStrike" kern="1200" baseline="0" dirty="0">
                <a:solidFill>
                  <a:schemeClr val="tx1"/>
                </a:solidFill>
                <a:latin typeface="+mn-lt"/>
                <a:ea typeface="+mn-ea"/>
                <a:cs typeface="+mn-cs"/>
              </a:rPr>
              <a:t>When information is acquired and analyzed from every customer touch point, meaningful relationships can be formed with customers from the information collected</a:t>
            </a:r>
            <a:endParaRPr lang="en-US" altLang="en-US" dirty="0">
              <a:ea typeface="ＭＳ Ｐゴシック" panose="020B0600070205080204" pitchFamily="34" charset="-128"/>
            </a:endParaRP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1366990-3EFE-42DA-9CCE-943450338091}" type="slidenum">
              <a:rPr lang="en-US" altLang="en-US" sz="1200"/>
              <a:pPr/>
              <a:t>17</a:t>
            </a:fld>
            <a:endParaRPr lang="en-US" altLang="en-US" sz="1200"/>
          </a:p>
        </p:txBody>
      </p:sp>
    </p:spTree>
    <p:extLst>
      <p:ext uri="{BB962C8B-B14F-4D97-AF65-F5344CB8AC3E}">
        <p14:creationId xmlns:p14="http://schemas.microsoft.com/office/powerpoint/2010/main" val="23898948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kern="1200" baseline="0" dirty="0">
                <a:solidFill>
                  <a:schemeClr val="tx1"/>
                </a:solidFill>
                <a:latin typeface="+mn-lt"/>
                <a:ea typeface="+mn-ea"/>
                <a:cs typeface="+mn-cs"/>
              </a:rPr>
              <a:t>Improving Profitability</a:t>
            </a:r>
          </a:p>
          <a:p>
            <a:r>
              <a:rPr lang="en-US" sz="1200" b="0" i="0" u="none" strike="noStrike" kern="1200" baseline="0" dirty="0">
                <a:solidFill>
                  <a:schemeClr val="tx1"/>
                </a:solidFill>
                <a:latin typeface="+mn-lt"/>
                <a:ea typeface="+mn-ea"/>
                <a:cs typeface="+mn-cs"/>
              </a:rPr>
              <a:t>A. Revenue management (which is also called yield management), a foundational component of almost every MIS for tourism service suppliers</a:t>
            </a:r>
          </a:p>
          <a:p>
            <a:r>
              <a:rPr lang="en-US" sz="1200" b="0" i="0" u="none" strike="noStrike" kern="1200" baseline="0" dirty="0">
                <a:solidFill>
                  <a:schemeClr val="tx1"/>
                </a:solidFill>
                <a:latin typeface="+mn-lt"/>
                <a:ea typeface="+mn-ea"/>
                <a:cs typeface="+mn-cs"/>
              </a:rPr>
              <a:t>B. Revenue management: Method of allocating service capacity, originated by airlines</a:t>
            </a:r>
          </a:p>
          <a:p>
            <a:r>
              <a:rPr lang="en-US" sz="1200" b="0" i="0" u="none" strike="noStrike" kern="1200" baseline="0" dirty="0">
                <a:solidFill>
                  <a:schemeClr val="tx1"/>
                </a:solidFill>
                <a:latin typeface="+mn-lt"/>
                <a:ea typeface="+mn-ea"/>
                <a:cs typeface="+mn-cs"/>
              </a:rPr>
              <a:t>C. Now applied in many industries that can improve revenues through its use</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Revenue management (which is also called yield management), a foundational compo-</a:t>
            </a:r>
            <a:r>
              <a:rPr lang="en-US" sz="1200" b="0" i="0" u="none" strike="noStrike" kern="1200" baseline="0" dirty="0" err="1">
                <a:solidFill>
                  <a:schemeClr val="tx1"/>
                </a:solidFill>
                <a:latin typeface="+mn-lt"/>
                <a:ea typeface="+mn-ea"/>
                <a:cs typeface="+mn-cs"/>
              </a:rPr>
              <a:t>nent</a:t>
            </a:r>
            <a:r>
              <a:rPr lang="en-US" sz="1200" b="0" i="0" u="none" strike="noStrike" kern="1200" baseline="0" dirty="0">
                <a:solidFill>
                  <a:schemeClr val="tx1"/>
                </a:solidFill>
                <a:latin typeface="+mn-lt"/>
                <a:ea typeface="+mn-ea"/>
                <a:cs typeface="+mn-cs"/>
              </a:rPr>
              <a:t> of almost every MIS for tourism service suppliers, was developed by Bell </a:t>
            </a:r>
            <a:r>
              <a:rPr lang="en-US" sz="1200" b="0" i="0" u="none" strike="noStrike" kern="1200" baseline="0" dirty="0" err="1">
                <a:solidFill>
                  <a:schemeClr val="tx1"/>
                </a:solidFill>
                <a:latin typeface="+mn-lt"/>
                <a:ea typeface="+mn-ea"/>
                <a:cs typeface="+mn-cs"/>
              </a:rPr>
              <a:t>Labora-tories</a:t>
            </a:r>
            <a:r>
              <a:rPr lang="en-US" sz="1200" b="0" i="0" u="none" strike="noStrike" kern="1200" baseline="0" dirty="0">
                <a:solidFill>
                  <a:schemeClr val="tx1"/>
                </a:solidFill>
                <a:latin typeface="+mn-lt"/>
                <a:ea typeface="+mn-ea"/>
                <a:cs typeface="+mn-cs"/>
              </a:rPr>
              <a:t> in 1988 and initially used as a scheduling tool for the airline industry. However, its effectiveness in addressing a host of marketing, management, and financial issues soon expanded its use to other tourism service providers such as hotels/motels, resorts, restaurants, theme parks, cruise ships, golf courses, and car rental companies. </a:t>
            </a:r>
            <a:r>
              <a:rPr lang="en-US" sz="1200" b="0" i="0" u="none" strike="noStrike" kern="1200" baseline="0" dirty="0" err="1">
                <a:solidFill>
                  <a:schemeClr val="tx1"/>
                </a:solidFill>
                <a:latin typeface="+mn-lt"/>
                <a:ea typeface="+mn-ea"/>
                <a:cs typeface="+mn-cs"/>
              </a:rPr>
              <a:t>Basi-cally</a:t>
            </a:r>
            <a:r>
              <a:rPr lang="en-US" sz="1200" b="0" i="0" u="none" strike="noStrike" kern="1200" baseline="0" dirty="0">
                <a:solidFill>
                  <a:schemeClr val="tx1"/>
                </a:solidFill>
                <a:latin typeface="+mn-lt"/>
                <a:ea typeface="+mn-ea"/>
                <a:cs typeface="+mn-cs"/>
              </a:rPr>
              <a:t>, revenue management requires allocating capacity to customers at the right price and at the right time to maximize revenue or yield, enhance customer service, improve operating efficiency, and increase profitability under the following conditions.</a:t>
            </a:r>
          </a:p>
          <a:p>
            <a:endParaRPr lang="en-US" sz="1200" b="0" i="0" u="none" strike="noStrike" kern="1200" baseline="0" dirty="0">
              <a:solidFill>
                <a:schemeClr val="tx1"/>
              </a:solidFill>
              <a:latin typeface="+mn-lt"/>
              <a:ea typeface="+mn-ea"/>
              <a:cs typeface="+mn-cs"/>
            </a:endParaRPr>
          </a:p>
          <a:p>
            <a:r>
              <a:rPr lang="en-US" altLang="en-US" dirty="0">
                <a:ea typeface="ＭＳ Ｐゴシック" panose="020B0600070205080204" pitchFamily="34" charset="-128"/>
              </a:rPr>
              <a:t>A student asked the inputs/elements in Revenue Management (RM) and definition of RM from my perspective.</a:t>
            </a:r>
          </a:p>
          <a:p>
            <a:r>
              <a:rPr lang="en-US" altLang="en-US" dirty="0">
                <a:ea typeface="ＭＳ Ｐゴシック" panose="020B0600070205080204" pitchFamily="34" charset="-128"/>
              </a:rPr>
              <a:t>Here is my response:</a:t>
            </a:r>
          </a:p>
          <a:p>
            <a:r>
              <a:rPr lang="en-US" altLang="en-US" dirty="0">
                <a:ea typeface="ＭＳ Ｐゴシック" panose="020B0600070205080204" pitchFamily="34" charset="-128"/>
              </a:rPr>
              <a:t>- My view of RM from a system/process perspective. That is, I tend to follow the common general steps of a RM</a:t>
            </a:r>
          </a:p>
          <a:p>
            <a:r>
              <a:rPr lang="en-US" altLang="en-US" dirty="0">
                <a:ea typeface="ＭＳ Ｐゴシック" panose="020B0600070205080204" pitchFamily="34" charset="-128"/>
              </a:rPr>
              <a:t>system. Generally speaking it includes: Generating "Forecasts" - &gt;Applying "Controls" -&gt;"Monitoring". </a:t>
            </a:r>
          </a:p>
          <a:p>
            <a:r>
              <a:rPr lang="en-US" altLang="en-US" dirty="0">
                <a:ea typeface="ＭＳ Ｐゴシック" panose="020B0600070205080204" pitchFamily="34" charset="-128"/>
              </a:rPr>
              <a:t>- Each of these steps is broken into several elements. For example, in the forecasting phase, you would consider the data input (which has several aspects including type and sources) and the generations of forecasts (demand and probability; also known as demand prediction with some % of confidence). The controls includes the application of the optimization algorithm for price and allocation recommendation, subjective </a:t>
            </a:r>
            <a:r>
              <a:rPr lang="en-US" altLang="en-US" dirty="0" err="1">
                <a:ea typeface="ＭＳ Ｐゴシック" panose="020B0600070205080204" pitchFamily="34" charset="-128"/>
              </a:rPr>
              <a:t>evalution</a:t>
            </a:r>
            <a:r>
              <a:rPr lang="en-US" altLang="en-US" dirty="0">
                <a:ea typeface="ＭＳ Ｐゴシック" panose="020B0600070205080204" pitchFamily="34" charset="-128"/>
              </a:rPr>
              <a:t> of these systems or algorithmic </a:t>
            </a:r>
            <a:r>
              <a:rPr lang="en-US" altLang="en-US" dirty="0" err="1">
                <a:ea typeface="ＭＳ Ｐゴシック" panose="020B0600070205080204" pitchFamily="34" charset="-128"/>
              </a:rPr>
              <a:t>recomendation</a:t>
            </a:r>
            <a:r>
              <a:rPr lang="en-US" altLang="en-US" dirty="0">
                <a:ea typeface="ＭＳ Ｐゴシック" panose="020B0600070205080204" pitchFamily="34" charset="-128"/>
              </a:rPr>
              <a:t> by decision makers (revenue/sales managers: set price, allocate units to distribution channels at certain price) and application of the controls to the various channels/</a:t>
            </a:r>
            <a:r>
              <a:rPr lang="en-US" altLang="en-US" dirty="0" err="1">
                <a:ea typeface="ＭＳ Ｐゴシック" panose="020B0600070205080204" pitchFamily="34" charset="-128"/>
              </a:rPr>
              <a:t>merket</a:t>
            </a:r>
            <a:r>
              <a:rPr lang="en-US" altLang="en-US" dirty="0">
                <a:ea typeface="ＭＳ Ｐゴシック" panose="020B0600070205080204" pitchFamily="34" charset="-128"/>
              </a:rPr>
              <a:t> segments such as minimum </a:t>
            </a:r>
            <a:r>
              <a:rPr lang="en-US" altLang="en-US" dirty="0" err="1">
                <a:ea typeface="ＭＳ Ｐゴシック" panose="020B0600070205080204" pitchFamily="34" charset="-128"/>
              </a:rPr>
              <a:t>lengh</a:t>
            </a:r>
            <a:r>
              <a:rPr lang="en-US" altLang="en-US" dirty="0">
                <a:ea typeface="ＭＳ Ｐゴシック" panose="020B0600070205080204" pitchFamily="34" charset="-128"/>
              </a:rPr>
              <a:t> of stay, availability</a:t>
            </a:r>
          </a:p>
          <a:p>
            <a:r>
              <a:rPr lang="en-US" altLang="en-US" dirty="0">
                <a:ea typeface="ＭＳ Ｐゴシック" panose="020B0600070205080204" pitchFamily="34" charset="-128"/>
              </a:rPr>
              <a:t>of rates, overbooking, bundling (packaging), product differentiation, etc. And so on for the </a:t>
            </a:r>
            <a:r>
              <a:rPr lang="en-US" altLang="en-US" dirty="0" err="1">
                <a:ea typeface="ＭＳ Ｐゴシック" panose="020B0600070205080204" pitchFamily="34" charset="-128"/>
              </a:rPr>
              <a:t>monitroing</a:t>
            </a:r>
            <a:r>
              <a:rPr lang="en-US" altLang="en-US" dirty="0">
                <a:ea typeface="ＭＳ Ｐゴシック" panose="020B0600070205080204" pitchFamily="34" charset="-128"/>
              </a:rPr>
              <a:t> and </a:t>
            </a:r>
            <a:r>
              <a:rPr lang="en-US" altLang="en-US" dirty="0" err="1">
                <a:ea typeface="ＭＳ Ｐゴシック" panose="020B0600070205080204" pitchFamily="34" charset="-128"/>
              </a:rPr>
              <a:t>feeback</a:t>
            </a:r>
            <a:r>
              <a:rPr lang="en-US" altLang="en-US" dirty="0">
                <a:ea typeface="ＭＳ Ｐゴシック" panose="020B0600070205080204" pitchFamily="34" charset="-128"/>
              </a:rPr>
              <a:t> phase (testing whether the control was </a:t>
            </a:r>
            <a:r>
              <a:rPr lang="en-US" altLang="en-US" dirty="0" err="1">
                <a:ea typeface="ＭＳ Ｐゴシック" panose="020B0600070205080204" pitchFamily="34" charset="-128"/>
              </a:rPr>
              <a:t>sucessful</a:t>
            </a:r>
            <a:r>
              <a:rPr lang="en-US" altLang="en-US" dirty="0">
                <a:ea typeface="ＭＳ Ｐゴシック" panose="020B0600070205080204" pitchFamily="34" charset="-128"/>
              </a:rPr>
              <a:t>; whether the forecast was accurate; whether the controls were effective).</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As for my definition of RM. I prefer the one that refers to the collection of pricing and allocation of units policies</a:t>
            </a:r>
          </a:p>
          <a:p>
            <a:r>
              <a:rPr lang="en-US" altLang="en-US" dirty="0">
                <a:ea typeface="ＭＳ Ｐゴシック" panose="020B0600070205080204" pitchFamily="34" charset="-128"/>
              </a:rPr>
              <a:t>(also known as the controls) designed to optimize profits (through revenue optimization) in service firms with</a:t>
            </a:r>
          </a:p>
          <a:p>
            <a:r>
              <a:rPr lang="en-US" altLang="en-US" dirty="0">
                <a:ea typeface="ＭＳ Ｐゴシック" panose="020B0600070205080204" pitchFamily="34" charset="-128"/>
              </a:rPr>
              <a:t>perishable products.</a:t>
            </a:r>
          </a:p>
          <a:p>
            <a:endParaRPr lang="en-US" sz="1200" b="0" i="0" u="none" strike="noStrike" kern="1200" baseline="0" dirty="0">
              <a:solidFill>
                <a:schemeClr val="tx1"/>
              </a:solidFill>
              <a:latin typeface="+mn-lt"/>
              <a:ea typeface="+mn-ea"/>
              <a:cs typeface="+mn-cs"/>
            </a:endParaRP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A9CA268-5943-4D41-B55D-954CEC179C21}" type="slidenum">
              <a:rPr lang="en-US" altLang="en-US" sz="1200"/>
              <a:pPr/>
              <a:t>18</a:t>
            </a:fld>
            <a:endParaRPr lang="en-US" altLang="en-US" sz="1200"/>
          </a:p>
        </p:txBody>
      </p:sp>
    </p:spTree>
    <p:extLst>
      <p:ext uri="{BB962C8B-B14F-4D97-AF65-F5344CB8AC3E}">
        <p14:creationId xmlns:p14="http://schemas.microsoft.com/office/powerpoint/2010/main" val="23386653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kern="1200" baseline="0" dirty="0">
                <a:solidFill>
                  <a:schemeClr val="tx1"/>
                </a:solidFill>
                <a:latin typeface="+mn-lt"/>
                <a:ea typeface="+mn-ea"/>
                <a:cs typeface="+mn-cs"/>
              </a:rPr>
              <a:t>When capacity is relatively fixed. For example, when demand increases, airlines cannot simply add more seats; hotels cannot add more rooms; and rental car com-</a:t>
            </a:r>
            <a:r>
              <a:rPr lang="en-US" sz="1200" b="0" i="0" u="none" strike="noStrike" kern="1200" baseline="0" dirty="0" err="1">
                <a:solidFill>
                  <a:schemeClr val="tx1"/>
                </a:solidFill>
                <a:latin typeface="+mn-lt"/>
                <a:ea typeface="+mn-ea"/>
                <a:cs typeface="+mn-cs"/>
              </a:rPr>
              <a:t>panies</a:t>
            </a:r>
            <a:r>
              <a:rPr lang="en-US" sz="1200" b="0" i="0" u="none" strike="noStrike" kern="1200" baseline="0" dirty="0">
                <a:solidFill>
                  <a:schemeClr val="tx1"/>
                </a:solidFill>
                <a:latin typeface="+mn-lt"/>
                <a:ea typeface="+mn-ea"/>
                <a:cs typeface="+mn-cs"/>
              </a:rPr>
              <a:t> cannot quickly enlarge fleets at specific locations.</a:t>
            </a:r>
          </a:p>
          <a:p>
            <a:r>
              <a:rPr lang="en-US" sz="1200" b="0" i="0" u="none" strike="noStrike" kern="1200" baseline="0" dirty="0">
                <a:solidFill>
                  <a:schemeClr val="tx1"/>
                </a:solidFill>
                <a:latin typeface="+mn-lt"/>
                <a:ea typeface="+mn-ea"/>
                <a:cs typeface="+mn-cs"/>
              </a:rPr>
              <a:t>• When demand can be separated into distinct market segments. For example, tourism service providers can segment demand based on specific customer profiles and needs.</a:t>
            </a:r>
          </a:p>
          <a:p>
            <a:r>
              <a:rPr lang="en-US" sz="1200" b="0" i="0" u="none" strike="noStrike" kern="1200" baseline="0" dirty="0">
                <a:solidFill>
                  <a:schemeClr val="tx1"/>
                </a:solidFill>
                <a:latin typeface="+mn-lt"/>
                <a:ea typeface="+mn-ea"/>
                <a:cs typeface="+mn-cs"/>
              </a:rPr>
              <a:t>• When inventory is perishable. For example, as we have previously mentioned, once a plane has left the gate, there are no more opportunities to fill its seats with revenue-paying passengers on that flight.</a:t>
            </a:r>
          </a:p>
          <a:p>
            <a:r>
              <a:rPr lang="en-US" sz="1200" b="0" i="0" u="none" strike="noStrike" kern="1200" baseline="0" dirty="0">
                <a:solidFill>
                  <a:schemeClr val="tx1"/>
                </a:solidFill>
                <a:latin typeface="+mn-lt"/>
                <a:ea typeface="+mn-ea"/>
                <a:cs typeface="+mn-cs"/>
              </a:rPr>
              <a:t>• When services can be sold well in advance. For example, reservation systems allow leisure travelers to save money by making advance reservations with specific time restrictions.</a:t>
            </a:r>
          </a:p>
          <a:p>
            <a:r>
              <a:rPr lang="en-US" sz="1200" b="0" i="0" u="none" strike="noStrike" kern="1200" baseline="0" dirty="0">
                <a:solidFill>
                  <a:schemeClr val="tx1"/>
                </a:solidFill>
                <a:latin typeface="+mn-lt"/>
                <a:ea typeface="+mn-ea"/>
                <a:cs typeface="+mn-cs"/>
              </a:rPr>
              <a:t>• When demand fluctuates substantially. For example, during periods of high demand, higher rates can be obtained, but during periods of lower demand, lower rates may be necessary to attract customers.</a:t>
            </a:r>
          </a:p>
          <a:p>
            <a:r>
              <a:rPr lang="en-US" sz="1200" b="0" i="0" u="none" strike="noStrike" kern="1200" baseline="0" dirty="0">
                <a:solidFill>
                  <a:schemeClr val="tx1"/>
                </a:solidFill>
                <a:latin typeface="+mn-lt"/>
                <a:ea typeface="+mn-ea"/>
                <a:cs typeface="+mn-cs"/>
              </a:rPr>
              <a:t>• When marginal sales costs are low and marginal capacity costs are high. For example, the cost of selling an additional reservation for an airplane seat or a night’s lodging is minimal, but the cost of purchasing a larger airplane or adding rooms to an existing hotel would be very expensive</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Although revenue management has been widely applied in many different industries, each of these industries has their own specific characteristics and differences</a:t>
            </a:r>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9CA13004-6093-4F1A-8A21-AC25A5492D4F}" type="slidenum">
              <a:rPr lang="en-US" altLang="en-US" sz="1200"/>
              <a:pPr/>
              <a:t>19</a:t>
            </a:fld>
            <a:endParaRPr lang="en-US" altLang="en-US" sz="1200"/>
          </a:p>
        </p:txBody>
      </p:sp>
    </p:spTree>
    <p:extLst>
      <p:ext uri="{BB962C8B-B14F-4D97-AF65-F5344CB8AC3E}">
        <p14:creationId xmlns:p14="http://schemas.microsoft.com/office/powerpoint/2010/main" val="16816663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Operational Considerations</a:t>
            </a:r>
          </a:p>
          <a:p>
            <a:r>
              <a:rPr lang="en-US" sz="1200" b="0" i="0" u="none" strike="noStrike" kern="1200" baseline="0" dirty="0">
                <a:solidFill>
                  <a:schemeClr val="tx1"/>
                </a:solidFill>
                <a:latin typeface="+mn-lt"/>
                <a:ea typeface="+mn-ea"/>
                <a:cs typeface="+mn-cs"/>
              </a:rPr>
              <a:t>1. Must consider factors such as market position, customer satisfaction, and demand for related services when using yield management</a:t>
            </a:r>
          </a:p>
          <a:p>
            <a:r>
              <a:rPr lang="en-US" sz="1200" b="0" i="0" u="none" strike="noStrike" kern="1200" baseline="0" dirty="0">
                <a:solidFill>
                  <a:schemeClr val="tx1"/>
                </a:solidFill>
                <a:latin typeface="+mn-lt"/>
                <a:ea typeface="+mn-ea"/>
                <a:cs typeface="+mn-cs"/>
              </a:rPr>
              <a:t>2. Additional benefits can be obtained from revenue management when it is combined with dynamic packaging and suggestive selling</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21</a:t>
            </a:fld>
            <a:endParaRPr lang="en-US"/>
          </a:p>
        </p:txBody>
      </p:sp>
    </p:spTree>
    <p:extLst>
      <p:ext uri="{BB962C8B-B14F-4D97-AF65-F5344CB8AC3E}">
        <p14:creationId xmlns:p14="http://schemas.microsoft.com/office/powerpoint/2010/main" val="2718272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6F93A6C-CC29-4E00-B07A-1D131F12F309}" type="slidenum">
              <a:rPr lang="en-US" altLang="en-US" sz="1200"/>
              <a:pPr/>
              <a:t>2</a:t>
            </a:fld>
            <a:endParaRPr lang="en-US" altLang="en-US" sz="1200"/>
          </a:p>
        </p:txBody>
      </p:sp>
    </p:spTree>
    <p:extLst>
      <p:ext uri="{BB962C8B-B14F-4D97-AF65-F5344CB8AC3E}">
        <p14:creationId xmlns:p14="http://schemas.microsoft.com/office/powerpoint/2010/main" val="41877648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 There are several other key statistics that can be generated from the data that are gathered to maintain our revenue management system. These data include available seat miles (ASMs), revenue passenger miles (RPMs), and load factor. In our flight example with a 37 seat aircraft, we would have 9,250 ASMs (250 miles * 37 seats), and if we had only sold 30 seats we would have generated 7,500 RPMs (250 miles * 30 revenue passengers), resulting in a load factor of 81% (7,500 RPMs , 9,250 ASMs).</a:t>
            </a:r>
          </a:p>
          <a:p>
            <a:endParaRPr lang="en-US" sz="1200" b="0" i="0" u="none" strike="noStrike" kern="1200" baseline="0" dirty="0">
              <a:solidFill>
                <a:schemeClr val="tx1"/>
              </a:solidFill>
              <a:latin typeface="+mn-lt"/>
              <a:ea typeface="+mn-ea"/>
              <a:cs typeface="+mn-cs"/>
            </a:endParaRPr>
          </a:p>
          <a:p>
            <a:r>
              <a:rPr lang="en-US" sz="1200" b="0" i="0" u="none" strike="noStrike" kern="1200" baseline="0">
                <a:solidFill>
                  <a:schemeClr val="tx1"/>
                </a:solidFill>
                <a:latin typeface="+mn-lt"/>
                <a:ea typeface="+mn-ea"/>
                <a:cs typeface="+mn-cs"/>
              </a:rPr>
              <a:t>- Revenue </a:t>
            </a:r>
            <a:r>
              <a:rPr lang="en-US" sz="1200" b="0" i="0" u="none" strike="noStrike" kern="1200" baseline="0" dirty="0">
                <a:solidFill>
                  <a:schemeClr val="tx1"/>
                </a:solidFill>
                <a:latin typeface="+mn-lt"/>
                <a:ea typeface="+mn-ea"/>
                <a:cs typeface="+mn-cs"/>
              </a:rPr>
              <a:t>Management in Practice</a:t>
            </a:r>
          </a:p>
          <a:p>
            <a:r>
              <a:rPr lang="en-US" sz="1200" b="0" i="0" u="none" strike="noStrike" kern="1200" baseline="0" dirty="0">
                <a:solidFill>
                  <a:schemeClr val="tx1"/>
                </a:solidFill>
                <a:latin typeface="+mn-lt"/>
                <a:ea typeface="+mn-ea"/>
                <a:cs typeface="+mn-cs"/>
              </a:rPr>
              <a:t>1. A practical example will highlight the importance of revenue management techniques as they are used to enhance revenues and potential profitability in an airline setting</a:t>
            </a:r>
          </a:p>
          <a:p>
            <a:r>
              <a:rPr lang="en-US" sz="1200" b="0" i="0" u="none" strike="noStrike" kern="1200" baseline="0" dirty="0">
                <a:solidFill>
                  <a:schemeClr val="tx1"/>
                </a:solidFill>
                <a:latin typeface="+mn-lt"/>
                <a:ea typeface="+mn-ea"/>
                <a:cs typeface="+mn-cs"/>
              </a:rPr>
              <a:t>2. Revenue management allows service providers to reserve capacity for the highest revenue customers</a:t>
            </a:r>
          </a:p>
          <a:p>
            <a:r>
              <a:rPr lang="en-US" sz="1200" b="0" i="0" u="none" strike="noStrike" kern="1200" baseline="0" dirty="0">
                <a:solidFill>
                  <a:schemeClr val="tx1"/>
                </a:solidFill>
                <a:latin typeface="+mn-lt"/>
                <a:ea typeface="+mn-ea"/>
                <a:cs typeface="+mn-cs"/>
              </a:rPr>
              <a:t>3. As more tourism suppliers fully adopt the revenue management concept and as software developers create more sophisticated programs, additional applications are being tapped</a:t>
            </a:r>
          </a:p>
          <a:p>
            <a:r>
              <a:rPr lang="en-US" sz="1200" b="0" i="0" u="none" strike="noStrike" kern="1200" baseline="0" dirty="0">
                <a:solidFill>
                  <a:schemeClr val="tx1"/>
                </a:solidFill>
                <a:latin typeface="+mn-lt"/>
                <a:ea typeface="+mn-ea"/>
                <a:cs typeface="+mn-cs"/>
              </a:rPr>
              <a:t>4. Care should be taken in the implementation of revenue management as, when looking strictly at the numbers, decisions may only focus on short-term revenues, thereby neglecting long-term customer relationships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22</a:t>
            </a:fld>
            <a:endParaRPr lang="en-US"/>
          </a:p>
        </p:txBody>
      </p:sp>
    </p:spTree>
    <p:extLst>
      <p:ext uri="{BB962C8B-B14F-4D97-AF65-F5344CB8AC3E}">
        <p14:creationId xmlns:p14="http://schemas.microsoft.com/office/powerpoint/2010/main" val="6655179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ea typeface="ＭＳ Ｐゴシック" panose="020B0600070205080204" pitchFamily="34" charset="-128"/>
              </a:rPr>
              <a:t>A student asked the inputs/elements in Revenue Management (RM) and definition of RM from my perspective.</a:t>
            </a:r>
          </a:p>
          <a:p>
            <a:r>
              <a:rPr lang="en-US" altLang="en-US" dirty="0">
                <a:ea typeface="ＭＳ Ｐゴシック" panose="020B0600070205080204" pitchFamily="34" charset="-128"/>
              </a:rPr>
              <a:t>Here is my response:</a:t>
            </a:r>
          </a:p>
          <a:p>
            <a:r>
              <a:rPr lang="en-US" altLang="en-US" dirty="0">
                <a:ea typeface="ＭＳ Ｐゴシック" panose="020B0600070205080204" pitchFamily="34" charset="-128"/>
              </a:rPr>
              <a:t>- My view of RM from a system/process perspective. That is, I tend to follow the common general steps of a RM</a:t>
            </a:r>
          </a:p>
          <a:p>
            <a:r>
              <a:rPr lang="en-US" altLang="en-US" dirty="0">
                <a:ea typeface="ＭＳ Ｐゴシック" panose="020B0600070205080204" pitchFamily="34" charset="-128"/>
              </a:rPr>
              <a:t>system. Generally speaking it includes: Generating "Forecasts" - &gt;Applying "Controls" -&gt;"Monitoring". </a:t>
            </a:r>
          </a:p>
          <a:p>
            <a:r>
              <a:rPr lang="en-US" altLang="en-US" dirty="0">
                <a:ea typeface="ＭＳ Ｐゴシック" panose="020B0600070205080204" pitchFamily="34" charset="-128"/>
              </a:rPr>
              <a:t>- Each of these steps is broken into several elements. For example, in the forecasting phase, you would consider the data input (which has several aspects including type and sources) and the generations of forecasts (demand and probability; also known as demand prediction with some % of confidence). The controls includes the application of the optimization algorithm for price and allocation recommendation, subjective </a:t>
            </a:r>
            <a:r>
              <a:rPr lang="en-US" altLang="en-US" dirty="0" err="1">
                <a:ea typeface="ＭＳ Ｐゴシック" panose="020B0600070205080204" pitchFamily="34" charset="-128"/>
              </a:rPr>
              <a:t>evalution</a:t>
            </a:r>
            <a:r>
              <a:rPr lang="en-US" altLang="en-US" dirty="0">
                <a:ea typeface="ＭＳ Ｐゴシック" panose="020B0600070205080204" pitchFamily="34" charset="-128"/>
              </a:rPr>
              <a:t> of these systems or algorithmic </a:t>
            </a:r>
            <a:r>
              <a:rPr lang="en-US" altLang="en-US" dirty="0" err="1">
                <a:ea typeface="ＭＳ Ｐゴシック" panose="020B0600070205080204" pitchFamily="34" charset="-128"/>
              </a:rPr>
              <a:t>recomendation</a:t>
            </a:r>
            <a:r>
              <a:rPr lang="en-US" altLang="en-US" dirty="0">
                <a:ea typeface="ＭＳ Ｐゴシック" panose="020B0600070205080204" pitchFamily="34" charset="-128"/>
              </a:rPr>
              <a:t> by decision makers (revenue/sales managers: set price, allocate units to distribution channels at certain price) and application of the controls to the various channels/</a:t>
            </a:r>
            <a:r>
              <a:rPr lang="en-US" altLang="en-US" dirty="0" err="1">
                <a:ea typeface="ＭＳ Ｐゴシック" panose="020B0600070205080204" pitchFamily="34" charset="-128"/>
              </a:rPr>
              <a:t>merket</a:t>
            </a:r>
            <a:r>
              <a:rPr lang="en-US" altLang="en-US" dirty="0">
                <a:ea typeface="ＭＳ Ｐゴシック" panose="020B0600070205080204" pitchFamily="34" charset="-128"/>
              </a:rPr>
              <a:t> segments such as minimum </a:t>
            </a:r>
            <a:r>
              <a:rPr lang="en-US" altLang="en-US" dirty="0" err="1">
                <a:ea typeface="ＭＳ Ｐゴシック" panose="020B0600070205080204" pitchFamily="34" charset="-128"/>
              </a:rPr>
              <a:t>lengh</a:t>
            </a:r>
            <a:r>
              <a:rPr lang="en-US" altLang="en-US" dirty="0">
                <a:ea typeface="ＭＳ Ｐゴシック" panose="020B0600070205080204" pitchFamily="34" charset="-128"/>
              </a:rPr>
              <a:t> of stay, availability</a:t>
            </a:r>
          </a:p>
          <a:p>
            <a:r>
              <a:rPr lang="en-US" altLang="en-US" dirty="0">
                <a:ea typeface="ＭＳ Ｐゴシック" panose="020B0600070205080204" pitchFamily="34" charset="-128"/>
              </a:rPr>
              <a:t>of rates, overbooking, bundling (packaging), product differentiation, etc. And so on for the </a:t>
            </a:r>
            <a:r>
              <a:rPr lang="en-US" altLang="en-US" dirty="0" err="1">
                <a:ea typeface="ＭＳ Ｐゴシック" panose="020B0600070205080204" pitchFamily="34" charset="-128"/>
              </a:rPr>
              <a:t>monitroing</a:t>
            </a:r>
            <a:r>
              <a:rPr lang="en-US" altLang="en-US" dirty="0">
                <a:ea typeface="ＭＳ Ｐゴシック" panose="020B0600070205080204" pitchFamily="34" charset="-128"/>
              </a:rPr>
              <a:t> and </a:t>
            </a:r>
            <a:r>
              <a:rPr lang="en-US" altLang="en-US" dirty="0" err="1">
                <a:ea typeface="ＭＳ Ｐゴシック" panose="020B0600070205080204" pitchFamily="34" charset="-128"/>
              </a:rPr>
              <a:t>feeback</a:t>
            </a:r>
            <a:r>
              <a:rPr lang="en-US" altLang="en-US" dirty="0">
                <a:ea typeface="ＭＳ Ｐゴシック" panose="020B0600070205080204" pitchFamily="34" charset="-128"/>
              </a:rPr>
              <a:t> phase (testing whether the control was </a:t>
            </a:r>
            <a:r>
              <a:rPr lang="en-US" altLang="en-US" dirty="0" err="1">
                <a:ea typeface="ＭＳ Ｐゴシック" panose="020B0600070205080204" pitchFamily="34" charset="-128"/>
              </a:rPr>
              <a:t>sucessful</a:t>
            </a:r>
            <a:r>
              <a:rPr lang="en-US" altLang="en-US" dirty="0">
                <a:ea typeface="ＭＳ Ｐゴシック" panose="020B0600070205080204" pitchFamily="34" charset="-128"/>
              </a:rPr>
              <a:t>; whether the forecast was accurate; whether the controls were effective).</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As for my definition of RM. I prefer the one that refers to the collection of pricing and allocation of units policies</a:t>
            </a:r>
          </a:p>
          <a:p>
            <a:r>
              <a:rPr lang="en-US" altLang="en-US" dirty="0">
                <a:ea typeface="ＭＳ Ｐゴシック" panose="020B0600070205080204" pitchFamily="34" charset="-128"/>
              </a:rPr>
              <a:t>(also known as the controls) designed to optimize profits (through revenue optimization) in service firms with</a:t>
            </a:r>
          </a:p>
          <a:p>
            <a:r>
              <a:rPr lang="en-US" altLang="en-US" dirty="0">
                <a:ea typeface="ＭＳ Ｐゴシック" panose="020B0600070205080204" pitchFamily="34" charset="-128"/>
              </a:rPr>
              <a:t>perishable products.</a:t>
            </a:r>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FEEE86C-7490-422E-8EB7-74F0C23CE3DF}" type="slidenum">
              <a:rPr lang="en-US" altLang="en-US" sz="1200"/>
              <a:pPr/>
              <a:t>23</a:t>
            </a:fld>
            <a:endParaRPr lang="en-US" altLang="en-US" sz="1200"/>
          </a:p>
        </p:txBody>
      </p:sp>
    </p:spTree>
    <p:extLst>
      <p:ext uri="{BB962C8B-B14F-4D97-AF65-F5344CB8AC3E}">
        <p14:creationId xmlns:p14="http://schemas.microsoft.com/office/powerpoint/2010/main" val="4215566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431C3AA-52E8-4426-BD64-B61C162AABB2}" type="slidenum">
              <a:rPr lang="en-US" altLang="en-US" sz="1200"/>
              <a:pPr/>
              <a:t>3</a:t>
            </a:fld>
            <a:endParaRPr lang="en-US" altLang="en-US" sz="1200"/>
          </a:p>
        </p:txBody>
      </p:sp>
    </p:spTree>
    <p:extLst>
      <p:ext uri="{BB962C8B-B14F-4D97-AF65-F5344CB8AC3E}">
        <p14:creationId xmlns:p14="http://schemas.microsoft.com/office/powerpoint/2010/main" val="4047763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lnSpc>
                <a:spcPct val="115000"/>
              </a:lnSpc>
              <a:spcBef>
                <a:spcPts val="0"/>
              </a:spcBef>
              <a:spcAft>
                <a:spcPts val="0"/>
              </a:spcAft>
            </a:pPr>
            <a:r>
              <a:rPr lang="en-US" sz="1800" dirty="0">
                <a:effectLst/>
                <a:latin typeface="Times New Roman" panose="02020603050405020304" pitchFamily="18" charset="0"/>
                <a:ea typeface="맑은 고딕" panose="020B0503020000020004" pitchFamily="50" charset="-127"/>
                <a:cs typeface="Times New Roman" panose="02020603050405020304" pitchFamily="18" charset="0"/>
              </a:rPr>
              <a:t>How do travel service companies stay on the cutting edge of technology? Technological innovation and customer service have been the answers for Wyndham Jade (wyn-dhamjade.com), a leader in travel services. </a:t>
            </a:r>
          </a:p>
          <a:p>
            <a:pPr marL="0" marR="0">
              <a:lnSpc>
                <a:spcPct val="115000"/>
              </a:lnSpc>
              <a:spcBef>
                <a:spcPts val="0"/>
              </a:spcBef>
              <a:spcAft>
                <a:spcPts val="0"/>
              </a:spcAft>
            </a:pPr>
            <a:endParaRPr lang="en-US" sz="18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맑은 고딕" panose="020B0503020000020004" pitchFamily="50" charset="-127"/>
                <a:cs typeface="Times New Roman" panose="02020603050405020304" pitchFamily="18" charset="0"/>
              </a:rPr>
              <a:t>What you just created is called a “data warehouse”. So what you describe is called a “data warehouse”. One column is called a “data field”. If you run up enough the data, eventually you can find good information.  That is called “data mining”. So analyzing the data warehouse is called data mining. </a:t>
            </a:r>
            <a:endParaRPr lang="en-US" sz="1800" dirty="0">
              <a:effectLst/>
              <a:latin typeface="Calibri" panose="020F0502020204030204" pitchFamily="34" charset="0"/>
              <a:ea typeface="맑은 고딕" panose="020B0503020000020004" pitchFamily="50" charset="-127"/>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맑은 고딕" panose="020B0503020000020004" pitchFamily="50" charset="-127"/>
                <a:cs typeface="Times New Roman" panose="02020603050405020304" pitchFamily="18" charset="0"/>
              </a:rPr>
              <a:t> </a:t>
            </a:r>
            <a:endParaRPr lang="en-US" sz="1800" dirty="0">
              <a:effectLst/>
              <a:latin typeface="Calibri" panose="020F0502020204030204" pitchFamily="34" charset="0"/>
              <a:ea typeface="맑은 고딕" panose="020B0503020000020004" pitchFamily="50" charset="-127"/>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맑은 고딕" panose="020B0503020000020004" pitchFamily="50" charset="-127"/>
                <a:cs typeface="Times New Roman" panose="02020603050405020304" pitchFamily="18" charset="0"/>
              </a:rPr>
              <a:t>Harrah’s is the example often used in the hospitality industry. They are the first hospitality industry to do data mining. In 1997, Harrah’s hotels and casinos introduced a trademarked loyalty-card program, “Total Rewards,”. This program tracks customers’ purchasing activities and provides rewards that encourage spending at Harrah’s properties. They used an information system called </a:t>
            </a:r>
            <a:r>
              <a:rPr lang="en-US" sz="1800" dirty="0" err="1">
                <a:effectLst/>
                <a:latin typeface="Times New Roman" panose="02020603050405020304" pitchFamily="18" charset="0"/>
                <a:ea typeface="맑은 고딕" panose="020B0503020000020004" pitchFamily="50" charset="-127"/>
                <a:cs typeface="Times New Roman" panose="02020603050405020304" pitchFamily="18" charset="0"/>
              </a:rPr>
              <a:t>WiNet</a:t>
            </a:r>
            <a:r>
              <a:rPr lang="en-US" sz="1800" dirty="0">
                <a:effectLst/>
                <a:latin typeface="Times New Roman" panose="02020603050405020304" pitchFamily="18" charset="0"/>
                <a:ea typeface="맑은 고딕" panose="020B0503020000020004" pitchFamily="50" charset="-127"/>
                <a:cs typeface="Times New Roman" panose="02020603050405020304" pitchFamily="18" charset="0"/>
              </a:rPr>
              <a:t> to link all its properties. This information system allows the firm to collect and share customer information company wide. The </a:t>
            </a:r>
            <a:r>
              <a:rPr lang="en-US" sz="1800" dirty="0" err="1">
                <a:effectLst/>
                <a:latin typeface="Times New Roman" panose="02020603050405020304" pitchFamily="18" charset="0"/>
                <a:ea typeface="맑은 고딕" panose="020B0503020000020004" pitchFamily="50" charset="-127"/>
                <a:cs typeface="Times New Roman" panose="02020603050405020304" pitchFamily="18" charset="0"/>
              </a:rPr>
              <a:t>WINet</a:t>
            </a:r>
            <a:r>
              <a:rPr lang="en-US" sz="1800" dirty="0">
                <a:effectLst/>
                <a:latin typeface="Times New Roman" panose="02020603050405020304" pitchFamily="18" charset="0"/>
                <a:ea typeface="맑은 고딕" panose="020B0503020000020004" pitchFamily="50" charset="-127"/>
                <a:cs typeface="Times New Roman" panose="02020603050405020304" pitchFamily="18" charset="0"/>
              </a:rPr>
              <a:t> system connects and consolidates customer information from all of the company’s transaction, slot-machine, hotel-management, and reservation systems. Key information, such as gender, age, place of residence, and types of casino games played, helped predict which customers are most likely to become frequent users. Why? Knowing their guests in terms of where they are from, how much they spend money, and when and what they spend it helps managers formulate marketing strategies, enhance guest experience, increase retention and loyalty and ultimately, maximize profits. So, based on this information, Harrah’s designs marketing strategies to retain profitable customers.</a:t>
            </a:r>
            <a:r>
              <a:rPr lang="en-US" sz="1800" dirty="0">
                <a:effectLst/>
                <a:latin typeface="AGaramond-Regular"/>
                <a:ea typeface="맑은 고딕" panose="020B0503020000020004" pitchFamily="50" charset="-127"/>
                <a:cs typeface="AGaramond-Regular"/>
              </a:rPr>
              <a:t> </a:t>
            </a:r>
            <a:r>
              <a:rPr lang="en-US" sz="1800" dirty="0">
                <a:effectLst/>
                <a:latin typeface="Times New Roman" panose="02020603050405020304" pitchFamily="18" charset="0"/>
                <a:ea typeface="맑은 고딕" panose="020B0503020000020004" pitchFamily="50" charset="-127"/>
                <a:cs typeface="Times New Roman" panose="02020603050405020304" pitchFamily="18" charset="0"/>
              </a:rPr>
              <a:t>Customers’ purchasing and gaming patterns are tracked, too, so that the company can target its customers with the most-appropriate incentives. For example, customers who reside outside the local area receive complimentary hotel rooms or transportation, while drive-in customers receive food, entertainment, or cash incentives. During the first two years of its rewards program, Harrah’s saw a $100-million increase in revenue from the customers who visited more than one property.</a:t>
            </a:r>
            <a:endParaRPr lang="en-US" sz="1800" dirty="0">
              <a:effectLst/>
              <a:latin typeface="Calibri" panose="020F0502020204030204" pitchFamily="34" charset="0"/>
              <a:ea typeface="맑은 고딕" panose="020B0503020000020004" pitchFamily="50" charset="-127"/>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맑은 고딕" panose="020B0503020000020004" pitchFamily="50" charset="-127"/>
                <a:cs typeface="Times New Roman" panose="02020603050405020304" pitchFamily="18" charset="0"/>
              </a:rPr>
              <a:t> </a:t>
            </a:r>
            <a:endParaRPr lang="en-US" sz="1800" dirty="0">
              <a:effectLst/>
              <a:latin typeface="Calibri" panose="020F0502020204030204" pitchFamily="34" charset="0"/>
              <a:ea typeface="맑은 고딕" panose="020B0503020000020004" pitchFamily="50" charset="-127"/>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맑은 고딕" panose="020B0503020000020004" pitchFamily="50" charset="-127"/>
                <a:cs typeface="Times New Roman" panose="02020603050405020304" pitchFamily="18" charset="0"/>
              </a:rPr>
              <a:t>Harrah’s casinos would find their transition to gamble using data mining. </a:t>
            </a:r>
            <a:endParaRPr lang="en-US" sz="1800" dirty="0">
              <a:effectLst/>
              <a:latin typeface="Calibri" panose="020F0502020204030204" pitchFamily="34" charset="0"/>
              <a:ea typeface="맑은 고딕" panose="020B0503020000020004" pitchFamily="50" charset="-127"/>
              <a:cs typeface="Times New Roman" panose="02020603050405020304" pitchFamily="18" charset="0"/>
            </a:endParaRPr>
          </a:p>
          <a:p>
            <a:endParaRPr lang="en-US" altLang="en-US" dirty="0">
              <a:ea typeface="ＭＳ Ｐゴシック" panose="020B0600070205080204" pitchFamily="34" charset="-128"/>
            </a:endParaRP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F6BC84A-79B9-45A3-9FEA-E99E87343DA1}" type="slidenum">
              <a:rPr lang="en-US" altLang="en-US" sz="1200"/>
              <a:pPr/>
              <a:t>4</a:t>
            </a:fld>
            <a:endParaRPr lang="en-US" altLang="en-US" sz="1200"/>
          </a:p>
        </p:txBody>
      </p:sp>
    </p:spTree>
    <p:extLst>
      <p:ext uri="{BB962C8B-B14F-4D97-AF65-F5344CB8AC3E}">
        <p14:creationId xmlns:p14="http://schemas.microsoft.com/office/powerpoint/2010/main" val="3634248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r>
              <a:rPr lang="en-US" altLang="en-US" dirty="0">
                <a:ea typeface="ＭＳ Ｐゴシック" panose="020B0600070205080204" pitchFamily="34" charset="-128"/>
              </a:rPr>
              <a:t>How do travel service companies stay on the cutting edge of technology?</a:t>
            </a:r>
          </a:p>
          <a:p>
            <a:pPr marL="171450" indent="-171450">
              <a:buFontTx/>
              <a:buChar char="-"/>
            </a:pPr>
            <a:r>
              <a:rPr lang="en-US" altLang="en-US" dirty="0">
                <a:ea typeface="ＭＳ Ｐゴシック" panose="020B0600070205080204" pitchFamily="34" charset="-128"/>
              </a:rPr>
              <a:t>The tourism industry is constantly innovating to anticipate and meet customer needs. </a:t>
            </a:r>
          </a:p>
          <a:p>
            <a:pPr marL="171450" indent="-171450">
              <a:buFontTx/>
              <a:buChar char="-"/>
            </a:pPr>
            <a:r>
              <a:rPr lang="en-US" altLang="en-US" dirty="0">
                <a:ea typeface="ＭＳ Ｐゴシック" panose="020B0600070205080204" pitchFamily="34" charset="-128"/>
              </a:rPr>
              <a:t>Organizations from around the world utilize Wyndham Jade’s convention plan-</a:t>
            </a:r>
            <a:r>
              <a:rPr lang="en-US" altLang="en-US" dirty="0" err="1">
                <a:ea typeface="ＭＳ Ｐゴシック" panose="020B0600070205080204" pitchFamily="34" charset="-128"/>
              </a:rPr>
              <a:t>ners</a:t>
            </a:r>
            <a:r>
              <a:rPr lang="en-US" altLang="en-US" dirty="0">
                <a:ea typeface="ＭＳ Ｐゴシック" panose="020B0600070205080204" pitchFamily="34" charset="-128"/>
              </a:rPr>
              <a:t> to recommend destinations, handle negotiations, organize travel and hotel requirements, and provide a wide range of on-site support services. For large national and international meetings and conventions, Wyndham Jade offers an extensive suite of convention housing and registration services and reporting management services. Meeting attendees and exhibitors are able to register, book hotel reservations, and make travel arrangements all at the same time online via the Web . . . 24 hours a day . . . from anywhere in the world. These services are enhanced through a variety of proprietary software products that have been designed to provide rapid and flexible customer interface and management reporting for any type of event large or small. </a:t>
            </a:r>
          </a:p>
          <a:p>
            <a:pPr marL="171450" indent="-171450">
              <a:buFontTx/>
              <a:buChar char="-"/>
            </a:pPr>
            <a:r>
              <a:rPr lang="en-US" altLang="en-US" dirty="0">
                <a:ea typeface="ＭＳ Ｐゴシック" panose="020B0600070205080204" pitchFamily="34" charset="-128"/>
              </a:rPr>
              <a:t>Corporate travel clients receive 24-hour full-service personalized travel agency ser-vices combined with travel management analysis and reporting. These services result in significant cost savings while at the same time allowing travelers to take advantage of corporate discounts and loyalty programs. In-house technology development and support programs have allowed Wyndham Jade to remain competitive with Internet vendors while adding the all-important human touch desired by the most demand-</a:t>
            </a:r>
            <a:r>
              <a:rPr lang="en-US" altLang="en-US" dirty="0" err="1">
                <a:ea typeface="ＭＳ Ｐゴシック" panose="020B0600070205080204" pitchFamily="34" charset="-128"/>
              </a:rPr>
              <a:t>ing</a:t>
            </a:r>
            <a:r>
              <a:rPr lang="en-US" altLang="en-US" dirty="0">
                <a:ea typeface="ＭＳ Ｐゴシック" panose="020B0600070205080204" pitchFamily="34" charset="-128"/>
              </a:rPr>
              <a:t> corporate travel management clients. This same level of service has recently been extended to a new market segment, athletics, through Jade Sports. Incentive and meeting services clients have come to expect turnkey support from concept development to program fulfillment in a variety of performance enhancement</a:t>
            </a:r>
          </a:p>
          <a:p>
            <a:pPr marL="171450" indent="-171450">
              <a:buFontTx/>
              <a:buChar char="-"/>
            </a:pPr>
            <a:r>
              <a:rPr lang="en-US" altLang="en-US" dirty="0">
                <a:ea typeface="ＭＳ Ｐゴシック" panose="020B0600070205080204" pitchFamily="34" charset="-128"/>
              </a:rPr>
              <a:t>Technology, which we broadly define as the use of new knowledge and tools to improve productivity and systems, has created both challenges and opportunities for tourism service providers.</a:t>
            </a:r>
          </a:p>
          <a:p>
            <a:pPr marL="171450" indent="-171450">
              <a:buFontTx/>
              <a:buChar char="-"/>
            </a:pPr>
            <a:r>
              <a:rPr lang="en-US" altLang="en-US" dirty="0">
                <a:ea typeface="ＭＳ Ｐゴシック" panose="020B0600070205080204" pitchFamily="34" charset="-128"/>
              </a:rPr>
              <a:t> As data storage capacities expand, processing speeds seem to grow exponentially, all at lower and lower costs, permitting the power of information technology to be within the reach of almost every organization. The same technology that is driving the information revolution has spawned other innovative uses from </a:t>
            </a:r>
            <a:r>
              <a:rPr lang="en-US" altLang="en-US" b="1" dirty="0">
                <a:ea typeface="ＭＳ Ｐゴシック" panose="020B0600070205080204" pitchFamily="34" charset="-128"/>
              </a:rPr>
              <a:t>point-of-sale (POS) systems</a:t>
            </a:r>
            <a:r>
              <a:rPr lang="en-US" altLang="en-US" dirty="0">
                <a:ea typeface="ＭＳ Ｐゴシック" panose="020B0600070205080204" pitchFamily="34" charset="-128"/>
              </a:rPr>
              <a:t> to </a:t>
            </a:r>
            <a:r>
              <a:rPr lang="en-US" altLang="en-US" b="1" dirty="0">
                <a:ea typeface="ＭＳ Ｐゴシック" panose="020B0600070205080204" pitchFamily="34" charset="-128"/>
              </a:rPr>
              <a:t>enterprise resource planning (ERP) systems</a:t>
            </a:r>
          </a:p>
          <a:p>
            <a:pPr marL="171450" indent="-171450">
              <a:buFontTx/>
              <a:buChar char="-"/>
            </a:pPr>
            <a:r>
              <a:rPr lang="en-US" altLang="en-US" b="0" u="none" dirty="0">
                <a:ea typeface="ＭＳ Ｐゴシック" panose="020B0600070205080204" pitchFamily="34" charset="-128"/>
              </a:rPr>
              <a:t>we will explore the </a:t>
            </a:r>
            <a:r>
              <a:rPr lang="en-US" altLang="en-US" b="1" u="sng" dirty="0">
                <a:ea typeface="ＭＳ Ｐゴシック" panose="020B0600070205080204" pitchFamily="34" charset="-128"/>
              </a:rPr>
              <a:t>challenges </a:t>
            </a:r>
            <a:r>
              <a:rPr lang="en-US" altLang="en-US" b="0" u="sng" dirty="0">
                <a:ea typeface="ＭＳ Ｐゴシック" panose="020B0600070205080204" pitchFamily="34" charset="-128"/>
              </a:rPr>
              <a:t>posed by technological advances </a:t>
            </a:r>
            <a:r>
              <a:rPr lang="en-US" altLang="en-US" b="0" u="none" dirty="0">
                <a:ea typeface="ＭＳ Ｐゴシック" panose="020B0600070205080204" pitchFamily="34" charset="-128"/>
              </a:rPr>
              <a:t>and </a:t>
            </a:r>
            <a:r>
              <a:rPr lang="en-US" altLang="en-US" b="1" u="sng" dirty="0">
                <a:ea typeface="ＭＳ Ｐゴシック" panose="020B0600070205080204" pitchFamily="34" charset="-128"/>
              </a:rPr>
              <a:t>innovations</a:t>
            </a:r>
            <a:r>
              <a:rPr lang="en-US" altLang="en-US" b="0" u="sng" dirty="0">
                <a:ea typeface="ＭＳ Ｐゴシック" panose="020B0600070205080204" pitchFamily="34" charset="-128"/>
              </a:rPr>
              <a:t> as well </a:t>
            </a:r>
            <a:r>
              <a:rPr lang="en-US" altLang="en-US" b="1" u="sng" dirty="0">
                <a:ea typeface="ＭＳ Ｐゴシック" panose="020B0600070205080204" pitchFamily="34" charset="-128"/>
              </a:rPr>
              <a:t>as the benefits </a:t>
            </a:r>
            <a:r>
              <a:rPr lang="en-US" altLang="en-US" b="0" u="sng" dirty="0">
                <a:ea typeface="ＭＳ Ｐゴシック" panose="020B0600070205080204" pitchFamily="34" charset="-128"/>
              </a:rPr>
              <a:t>being derived as they are adopted by tourism service suppliers</a:t>
            </a:r>
            <a:r>
              <a:rPr lang="en-US" altLang="en-US" b="0" u="none" dirty="0">
                <a:ea typeface="ＭＳ Ｐゴシック" panose="020B0600070205080204" pitchFamily="34" charset="-128"/>
              </a:rPr>
              <a:t>, both large and small</a:t>
            </a: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5911607-17FC-41DB-8AB9-1BDCD4498448}" type="slidenum">
              <a:rPr lang="en-US" altLang="en-US" sz="1200"/>
              <a:pPr/>
              <a:t>5</a:t>
            </a:fld>
            <a:endParaRPr lang="en-US" altLang="en-US" sz="1200"/>
          </a:p>
        </p:txBody>
      </p:sp>
    </p:spTree>
    <p:extLst>
      <p:ext uri="{BB962C8B-B14F-4D97-AF65-F5344CB8AC3E}">
        <p14:creationId xmlns:p14="http://schemas.microsoft.com/office/powerpoint/2010/main" val="718142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C647487B-41CF-4019-9615-FBCACFFC7E89}" type="slidenum">
              <a:rPr lang="en-US" altLang="en-US" sz="1200"/>
              <a:pPr/>
              <a:t>6</a:t>
            </a:fld>
            <a:endParaRPr lang="en-US" altLang="en-US" sz="1200"/>
          </a:p>
        </p:txBody>
      </p:sp>
    </p:spTree>
    <p:extLst>
      <p:ext uri="{BB962C8B-B14F-4D97-AF65-F5344CB8AC3E}">
        <p14:creationId xmlns:p14="http://schemas.microsoft.com/office/powerpoint/2010/main" val="23163402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r>
              <a:rPr lang="en-US" altLang="en-US" dirty="0">
                <a:ea typeface="ＭＳ Ｐゴシック" panose="020B0600070205080204" pitchFamily="34" charset="-128"/>
              </a:rPr>
              <a:t> In the face of rising wages, increasing input costs, and intensifying competition, tour-ism service suppliers have been forced to make cuts in staff size, increase productivity, and rethink marketing efforts</a:t>
            </a:r>
          </a:p>
          <a:p>
            <a:pPr marL="171450" indent="-171450">
              <a:buFontTx/>
              <a:buChar char="-"/>
            </a:pPr>
            <a:r>
              <a:rPr lang="en-US" altLang="en-US" dirty="0">
                <a:ea typeface="ＭＳ Ｐゴシック" panose="020B0600070205080204" pitchFamily="34" charset="-128"/>
              </a:rPr>
              <a:t>Staffing software allows supervisors to schedule employees in key time slots to meet peak customer demands while limiting coverage during slack times.</a:t>
            </a:r>
          </a:p>
          <a:p>
            <a:pPr marL="171450" indent="-171450">
              <a:buFontTx/>
              <a:buChar char="-"/>
            </a:pPr>
            <a:r>
              <a:rPr lang="en-US" altLang="en-US" dirty="0">
                <a:ea typeface="ＭＳ Ｐゴシック" panose="020B0600070205080204" pitchFamily="34" charset="-128"/>
              </a:rPr>
              <a:t>In hotels,</a:t>
            </a:r>
            <a:r>
              <a:rPr lang="en-US" altLang="en-US" baseline="0" dirty="0">
                <a:ea typeface="ＭＳ Ｐゴシック" panose="020B0600070205080204" pitchFamily="34" charset="-128"/>
              </a:rPr>
              <a:t> d</a:t>
            </a:r>
            <a:r>
              <a:rPr lang="en-US" altLang="en-US" dirty="0">
                <a:ea typeface="ＭＳ Ｐゴシック" panose="020B0600070205080204" pitchFamily="34" charset="-128"/>
              </a:rPr>
              <a:t>ining room and housekeeping employees can transmit orders, rooms’ status, and inventory needs through wireless headsets and handheld order-entry equipment.</a:t>
            </a:r>
          </a:p>
          <a:p>
            <a:pPr marL="171450" indent="-171450">
              <a:buFontTx/>
              <a:buChar char="-"/>
            </a:pPr>
            <a:r>
              <a:rPr lang="en-US" altLang="en-US" dirty="0">
                <a:ea typeface="ＭＳ Ｐゴシック" panose="020B0600070205080204" pitchFamily="34" charset="-128"/>
              </a:rPr>
              <a:t>Many other technological innovations have evolved as tourism service suppliers search for solutions to enhance customer service, respond to operational demands, and improve profitability.</a:t>
            </a:r>
          </a:p>
          <a:p>
            <a:pPr marL="0" indent="0">
              <a:buFontTx/>
              <a:buNone/>
            </a:pPr>
            <a:endParaRPr lang="en-US" altLang="en-US" dirty="0">
              <a:ea typeface="ＭＳ Ｐゴシック" panose="020B0600070205080204" pitchFamily="34" charset="-128"/>
            </a:endParaRP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546B114-6383-40F4-BDAA-B7A6F233D59C}" type="slidenum">
              <a:rPr lang="en-US" altLang="en-US" sz="1200"/>
              <a:pPr/>
              <a:t>8</a:t>
            </a:fld>
            <a:endParaRPr lang="en-US" altLang="en-US" sz="1200"/>
          </a:p>
        </p:txBody>
      </p:sp>
    </p:spTree>
    <p:extLst>
      <p:ext uri="{BB962C8B-B14F-4D97-AF65-F5344CB8AC3E}">
        <p14:creationId xmlns:p14="http://schemas.microsoft.com/office/powerpoint/2010/main" val="35682244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r>
              <a:rPr lang="en-US" altLang="en-US" dirty="0">
                <a:ea typeface="ＭＳ Ｐゴシック" panose="020B0600070205080204" pitchFamily="34" charset="-128"/>
              </a:rPr>
              <a:t>Management information systems (MIS) or information systems provide the backbone for operational decisions. They are computer-based systems designed to collect and store data and then provide information for planning, decision making, and problem solving.</a:t>
            </a:r>
          </a:p>
          <a:p>
            <a:pPr marL="171450" indent="-171450">
              <a:buFontTx/>
              <a:buChar char="-"/>
            </a:pPr>
            <a:r>
              <a:rPr lang="en-US" altLang="en-US" dirty="0">
                <a:ea typeface="ＭＳ Ｐゴシック" panose="020B0600070205080204" pitchFamily="34" charset="-128"/>
              </a:rPr>
              <a:t>Most of the information management functions for the airlines and other transportation ser-vice providers were centralized for operational efficiencies and profit improvement.</a:t>
            </a:r>
          </a:p>
          <a:p>
            <a:pPr marL="171450" indent="-171450">
              <a:buFontTx/>
              <a:buChar char="-"/>
            </a:pPr>
            <a:r>
              <a:rPr lang="en-US" sz="1200" b="0" i="0" u="none" strike="noStrike" kern="1200" baseline="0" dirty="0">
                <a:solidFill>
                  <a:schemeClr val="tx1"/>
                </a:solidFill>
                <a:latin typeface="+mn-lt"/>
                <a:ea typeface="+mn-ea"/>
                <a:cs typeface="+mn-cs"/>
              </a:rPr>
              <a:t>Airlines pioneered the development of centralized MIS</a:t>
            </a:r>
          </a:p>
          <a:p>
            <a:pPr marL="171450" indent="-171450">
              <a:buFontTx/>
              <a:buChar char="-"/>
            </a:pPr>
            <a:r>
              <a:rPr lang="en-US" sz="1200" b="0" i="0" u="none" strike="noStrike" kern="1200" baseline="0" dirty="0">
                <a:solidFill>
                  <a:schemeClr val="tx1"/>
                </a:solidFill>
                <a:latin typeface="+mn-lt"/>
                <a:ea typeface="+mn-ea"/>
                <a:cs typeface="+mn-cs"/>
              </a:rPr>
              <a:t>Many other MIS for other tourism service suppliers were initially implemented </a:t>
            </a:r>
          </a:p>
          <a:p>
            <a:pPr marL="171450" indent="-171450">
              <a:buFontTx/>
              <a:buChar char="-"/>
            </a:pPr>
            <a:r>
              <a:rPr lang="en-US" altLang="en-US" dirty="0">
                <a:ea typeface="ＭＳ Ｐゴシック" panose="020B0600070205080204" pitchFamily="34" charset="-128"/>
              </a:rPr>
              <a:t>Radio frequency identification devices (RFIDs) are being used to control hotel guest room locks, to track inventory, and for a variety of other uses for which low-cost tracking and security are needed</a:t>
            </a: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B4FAE64-0934-44F4-A0C3-329DCCA9139B}" type="slidenum">
              <a:rPr lang="en-US" altLang="en-US" sz="1200"/>
              <a:pPr/>
              <a:t>9</a:t>
            </a:fld>
            <a:endParaRPr lang="en-US" altLang="en-US" sz="1200"/>
          </a:p>
        </p:txBody>
      </p:sp>
    </p:spTree>
    <p:extLst>
      <p:ext uri="{BB962C8B-B14F-4D97-AF65-F5344CB8AC3E}">
        <p14:creationId xmlns:p14="http://schemas.microsoft.com/office/powerpoint/2010/main" val="2684260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r>
              <a:rPr lang="en-US" altLang="en-US" dirty="0">
                <a:ea typeface="ＭＳ Ｐゴシック" panose="020B0600070205080204" pitchFamily="34" charset="-128"/>
              </a:rPr>
              <a:t>reservations management systems, back office accounting systems, and human resource management systems have been in use for years. Today, lodging companies have centralized these programs, moving them from individual properties to corporate offices. This allows software updates to be made once, instead of at various times in locations, that may be spread around the world.</a:t>
            </a:r>
          </a:p>
          <a:p>
            <a:pPr marL="171450" indent="-171450">
              <a:buFontTx/>
              <a:buChar char="-"/>
            </a:pPr>
            <a:r>
              <a:rPr lang="en-US" sz="1200" b="0" i="0" u="none" strike="noStrike" kern="1200" baseline="0" dirty="0">
                <a:solidFill>
                  <a:schemeClr val="tx1"/>
                </a:solidFill>
                <a:latin typeface="+mn-lt"/>
                <a:ea typeface="+mn-ea"/>
                <a:cs typeface="+mn-cs"/>
              </a:rPr>
              <a:t>POS systems for restaurants, with intuitive touch screens, reduce training time for servers and cashiers, reduce input errors and waste, and improve customer service</a:t>
            </a:r>
          </a:p>
          <a:p>
            <a:pPr marL="171450" indent="-171450">
              <a:buFontTx/>
              <a:buChar char="-"/>
            </a:pPr>
            <a:r>
              <a:rPr lang="en-US" sz="1200" b="0" i="0" u="none" strike="noStrike" kern="1200" baseline="0" dirty="0">
                <a:solidFill>
                  <a:schemeClr val="tx1"/>
                </a:solidFill>
                <a:latin typeface="+mn-lt"/>
                <a:ea typeface="+mn-ea"/>
                <a:cs typeface="+mn-cs"/>
              </a:rPr>
              <a:t>Touch screen and wireless systems are quickly becoming the standard</a:t>
            </a:r>
          </a:p>
          <a:p>
            <a:pPr marL="171450" indent="-171450">
              <a:buFontTx/>
              <a:buChar char="-"/>
            </a:pPr>
            <a:r>
              <a:rPr lang="en-US" sz="1200" b="0" i="0" u="none" strike="noStrike" kern="1200" baseline="0" dirty="0">
                <a:solidFill>
                  <a:schemeClr val="tx1"/>
                </a:solidFill>
                <a:latin typeface="+mn-lt"/>
                <a:ea typeface="+mn-ea"/>
                <a:cs typeface="+mn-cs"/>
              </a:rPr>
              <a:t>Consolidated data accumulated by a chain or a POS provider are available via an Internet site</a:t>
            </a:r>
          </a:p>
          <a:p>
            <a:pPr marL="171450" indent="-171450">
              <a:buFontTx/>
              <a:buChar char="-"/>
            </a:pPr>
            <a:r>
              <a:rPr lang="en-US" sz="1200" b="0" i="0" u="none" strike="noStrike" kern="1200" baseline="0" dirty="0">
                <a:solidFill>
                  <a:schemeClr val="tx1"/>
                </a:solidFill>
                <a:latin typeface="+mn-lt"/>
                <a:ea typeface="+mn-ea"/>
                <a:cs typeface="+mn-cs"/>
              </a:rPr>
              <a:t>Databases create powerful tools for making improved marketing, management, and financial decisions as reports can be generated by the day, hour, and minute</a:t>
            </a:r>
            <a:endParaRPr lang="en-US" altLang="en-US" dirty="0">
              <a:ea typeface="ＭＳ Ｐゴシック" panose="020B0600070205080204" pitchFamily="34" charset="-128"/>
            </a:endParaRPr>
          </a:p>
          <a:p>
            <a:pPr marL="171450" indent="-171450">
              <a:buFontTx/>
              <a:buChar char="-"/>
            </a:pPr>
            <a:r>
              <a:rPr lang="en-US" altLang="en-US" dirty="0">
                <a:ea typeface="ＭＳ Ｐゴシック" panose="020B0600070205080204" pitchFamily="34" charset="-128"/>
              </a:rPr>
              <a:t>Point-of-Sale (POS) systems are being integrated into MIS to improve foodservice efficiency and profitability at a staggering pace</a:t>
            </a:r>
          </a:p>
          <a:p>
            <a:pPr marL="171450" indent="-171450">
              <a:buFontTx/>
              <a:buChar char="-"/>
            </a:pPr>
            <a:r>
              <a:rPr lang="en-US" altLang="en-US" dirty="0">
                <a:ea typeface="ＭＳ Ｐゴシック" panose="020B0600070205080204" pitchFamily="34" charset="-128"/>
              </a:rPr>
              <a:t> • Process reservations, • Manage wait lists, • Balance table assignments, • Record and track customer orders, • Process debit and credit cards, • Reduce credit card expenses, • Manage inventory</a:t>
            </a:r>
          </a:p>
          <a:p>
            <a:pPr marL="171450" indent="-171450">
              <a:buFontTx/>
              <a:buChar char="-"/>
            </a:pPr>
            <a:r>
              <a:rPr lang="en-US" altLang="en-US" dirty="0">
                <a:ea typeface="ＭＳ Ｐゴシック" panose="020B0600070205080204" pitchFamily="34" charset="-128"/>
              </a:rPr>
              <a:t> PMSs combine computer hardware and software into an integrated information system. These sys-</a:t>
            </a:r>
            <a:r>
              <a:rPr lang="en-US" altLang="en-US" dirty="0" err="1">
                <a:ea typeface="ＭＳ Ｐゴシック" panose="020B0600070205080204" pitchFamily="34" charset="-128"/>
              </a:rPr>
              <a:t>tems</a:t>
            </a:r>
            <a:r>
              <a:rPr lang="en-US" altLang="en-US" dirty="0">
                <a:ea typeface="ＭＳ Ｐゴシック" panose="020B0600070205080204" pitchFamily="34" charset="-128"/>
              </a:rPr>
              <a:t> provide a central point for accumulated data and integrate a variety of activities at the property level such as:</a:t>
            </a:r>
          </a:p>
          <a:p>
            <a:pPr marL="171450" indent="-171450">
              <a:buFontTx/>
              <a:buChar char="-"/>
            </a:pPr>
            <a:r>
              <a:rPr lang="en-US" altLang="en-US" dirty="0">
                <a:ea typeface="ＭＳ Ｐゴシック" panose="020B0600070205080204" pitchFamily="34" charset="-128"/>
              </a:rPr>
              <a:t>Reservations (Internet, central reservation, and GDS reservations), • Pricing and revenue management, • Guest profile, • Guest check in and check out, • Electronic keys, • Telephone, messaging, and television activation, • Maintaining guest folios (revenue recognition), • Updating room status and housekeeping data, • Combining night audit information and reports, • Maintaining employee payroll records, • Updating inventory records, • Creating financial statements, • Tracking travel agency bookings and commissions, and • Tracking the effectiveness of marketing programs</a:t>
            </a: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5BEE251F-D094-4AEF-B4CE-A75C867A4490}" type="slidenum">
              <a:rPr lang="en-US" altLang="en-US" sz="1200"/>
              <a:pPr/>
              <a:t>10</a:t>
            </a:fld>
            <a:endParaRPr lang="en-US" altLang="en-US" sz="1200"/>
          </a:p>
        </p:txBody>
      </p:sp>
    </p:spTree>
    <p:extLst>
      <p:ext uri="{BB962C8B-B14F-4D97-AF65-F5344CB8AC3E}">
        <p14:creationId xmlns:p14="http://schemas.microsoft.com/office/powerpoint/2010/main" val="3244771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30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762000"/>
            <a:ext cx="7772400" cy="2838451"/>
          </a:xfrm>
        </p:spPr>
        <p:txBody>
          <a:bodyPr anchor="b">
            <a:noAutofit/>
          </a:bodyPr>
          <a:lstStyle>
            <a:lvl1pPr algn="l">
              <a:defRPr sz="3600" b="1">
                <a:solidFill>
                  <a:schemeClr val="bg1"/>
                </a:solidFill>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A9DF6EFB-3F44-496C-A842-1E0B3D3B975A}" type="datetimeFigureOut">
              <a:rPr lang="en-US" smtClean="0"/>
              <a:pPr/>
              <a:t>3/8/2021</a:t>
            </a:fld>
            <a:endParaRPr lang="en-US"/>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a:p>
        </p:txBody>
      </p:sp>
      <p:sp>
        <p:nvSpPr>
          <p:cNvPr id="8" name="Rectangle 7"/>
          <p:cNvSpPr/>
          <p:nvPr/>
        </p:nvSpPr>
        <p:spPr bwMode="white">
          <a:xfrm>
            <a:off x="-7938" y="6435725"/>
            <a:ext cx="9161464" cy="430213"/>
          </a:xfrm>
          <a:prstGeom prst="rect">
            <a:avLst/>
          </a:prstGeom>
          <a:solidFill>
            <a:srgbClr val="0030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bwMode="white">
          <a:xfrm>
            <a:off x="-7938" y="6435725"/>
            <a:ext cx="9161464" cy="430213"/>
          </a:xfrm>
          <a:prstGeom prst="rect">
            <a:avLst/>
          </a:prstGeom>
          <a:solidFill>
            <a:srgbClr val="0030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userDrawn="1"/>
        </p:nvGrpSpPr>
        <p:grpSpPr>
          <a:xfrm>
            <a:off x="93969" y="6408738"/>
            <a:ext cx="9096069" cy="463550"/>
            <a:chOff x="93969" y="6408738"/>
            <a:chExt cx="9096069" cy="463550"/>
          </a:xfrm>
        </p:grpSpPr>
        <p:sp>
          <p:nvSpPr>
            <p:cNvPr id="6" name="Copyright"/>
            <p:cNvSpPr txBox="1">
              <a:spLocks noChangeArrowheads="1"/>
            </p:cNvSpPr>
            <p:nvPr/>
          </p:nvSpPr>
          <p:spPr bwMode="auto">
            <a:xfrm>
              <a:off x="93969" y="6408738"/>
              <a:ext cx="6316663" cy="457200"/>
            </a:xfrm>
            <a:prstGeom prst="rect">
              <a:avLst/>
            </a:prstGeom>
            <a:no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l">
                <a:defRPr/>
              </a:pPr>
              <a:r>
                <a:rPr lang="en-US" altLang="en-US" sz="700" b="0" dirty="0">
                  <a:solidFill>
                    <a:schemeClr val="bg1"/>
                  </a:solidFill>
                  <a:latin typeface="+mn-lt"/>
                  <a:ea typeface="Verdana" panose="020B0604030504040204" pitchFamily="34" charset="0"/>
                  <a:cs typeface="Verdana" panose="020B0604030504040204" pitchFamily="34" charset="0"/>
                </a:rPr>
                <a:t>Copyright © 2018, 2014, 2010</a:t>
              </a:r>
              <a:r>
                <a:rPr lang="en-US" altLang="en-US" sz="700" b="0" baseline="0" dirty="0">
                  <a:solidFill>
                    <a:schemeClr val="bg1"/>
                  </a:solidFill>
                  <a:latin typeface="+mn-lt"/>
                  <a:ea typeface="Verdana" panose="020B0604030504040204" pitchFamily="34" charset="0"/>
                  <a:cs typeface="Verdana" panose="020B0604030504040204" pitchFamily="34" charset="0"/>
                </a:rPr>
                <a:t> </a:t>
              </a:r>
              <a:r>
                <a:rPr lang="en-US" altLang="en-US" sz="700" b="0" dirty="0">
                  <a:solidFill>
                    <a:schemeClr val="bg1"/>
                  </a:solidFill>
                  <a:latin typeface="+mn-lt"/>
                  <a:ea typeface="Verdana" panose="020B0604030504040204" pitchFamily="34" charset="0"/>
                  <a:cs typeface="Verdana" panose="020B0604030504040204" pitchFamily="34" charset="0"/>
                </a:rPr>
                <a:t>Pearson Education, Inc.</a:t>
              </a:r>
              <a:r>
                <a:rPr lang="en-US" altLang="en-US" sz="700" b="0" baseline="0" dirty="0">
                  <a:solidFill>
                    <a:schemeClr val="bg1"/>
                  </a:solidFill>
                  <a:latin typeface="+mn-lt"/>
                  <a:ea typeface="Verdana" panose="020B0604030504040204" pitchFamily="34" charset="0"/>
                  <a:cs typeface="Verdana" panose="020B0604030504040204" pitchFamily="34" charset="0"/>
                </a:rPr>
                <a:t> </a:t>
              </a:r>
              <a:r>
                <a:rPr lang="en-US" altLang="en-US" sz="700" b="0" dirty="0">
                  <a:solidFill>
                    <a:schemeClr val="bg1"/>
                  </a:solidFill>
                  <a:latin typeface="+mn-lt"/>
                  <a:ea typeface="Verdana" panose="020B0604030504040204" pitchFamily="34" charset="0"/>
                  <a:cs typeface="Verdana" panose="020B0604030504040204" pitchFamily="34" charset="0"/>
                </a:rPr>
                <a:t>All Rights Reserved</a:t>
              </a:r>
            </a:p>
          </p:txBody>
        </p:sp>
        <p:pic>
          <p:nvPicPr>
            <p:cNvPr id="7" name="Pearson Logo" descr="Pearson_Bound_Whi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black">
            <a:xfrm>
              <a:off x="7748588" y="6442075"/>
              <a:ext cx="14414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Footer Placeholder 2"/>
          <p:cNvSpPr>
            <a:spLocks noGrp="1"/>
          </p:cNvSpPr>
          <p:nvPr>
            <p:ph type="ftr" sz="quarter" idx="11"/>
          </p:nvPr>
        </p:nvSpPr>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3/8/2021</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a:p>
        </p:txBody>
      </p:sp>
    </p:spTree>
    <p:extLst>
      <p:ext uri="{BB962C8B-B14F-4D97-AF65-F5344CB8AC3E}">
        <p14:creationId xmlns:p14="http://schemas.microsoft.com/office/powerpoint/2010/main" val="3711136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6" name="Rectangle 15"/>
          <p:cNvSpPr/>
          <p:nvPr/>
        </p:nvSpPr>
        <p:spPr bwMode="white">
          <a:xfrm>
            <a:off x="0" y="0"/>
            <a:ext cx="9144000" cy="1371600"/>
          </a:xfrm>
          <a:prstGeom prst="rect">
            <a:avLst/>
          </a:prstGeom>
          <a:solidFill>
            <a:srgbClr val="003057"/>
          </a:solidFill>
          <a:ln>
            <a:solidFill>
              <a:srgbClr val="0030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0"/>
          <p:cNvSpPr>
            <a:spLocks noGrp="1"/>
          </p:cNvSpPr>
          <p:nvPr>
            <p:ph type="title"/>
          </p:nvPr>
        </p:nvSpPr>
        <p:spPr>
          <a:xfrm>
            <a:off x="457200" y="215372"/>
            <a:ext cx="8229600" cy="622828"/>
          </a:xfrm>
        </p:spPr>
        <p:txBody>
          <a:bodyPr anchor="t"/>
          <a:lstStyle>
            <a:lvl1pPr>
              <a:defRPr b="1">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400">
                <a:solidFill>
                  <a:schemeClr val="bg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44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3" name="Footer Placeholder 2"/>
          <p:cNvSpPr>
            <a:spLocks noGrp="1"/>
          </p:cNvSpPr>
          <p:nvPr>
            <p:ph type="ftr" sz="quarter" idx="10"/>
          </p:nvPr>
        </p:nvSpPr>
        <p:spPr>
          <a:xfrm>
            <a:off x="93969" y="66225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3/8/2021</a:t>
            </a:fld>
            <a:endParaRPr lang="en-US"/>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a:p>
        </p:txBody>
      </p:sp>
      <p:sp>
        <p:nvSpPr>
          <p:cNvPr id="12" name="Rectangle 11"/>
          <p:cNvSpPr/>
          <p:nvPr/>
        </p:nvSpPr>
        <p:spPr bwMode="white">
          <a:xfrm>
            <a:off x="-7938" y="6435725"/>
            <a:ext cx="9161464" cy="430213"/>
          </a:xfrm>
          <a:prstGeom prst="rect">
            <a:avLst/>
          </a:prstGeom>
          <a:solidFill>
            <a:srgbClr val="003057"/>
          </a:solidFill>
          <a:ln>
            <a:solidFill>
              <a:srgbClr val="0030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p:cNvGrpSpPr/>
          <p:nvPr userDrawn="1"/>
        </p:nvGrpSpPr>
        <p:grpSpPr>
          <a:xfrm>
            <a:off x="33338" y="6400800"/>
            <a:ext cx="9156700" cy="465137"/>
            <a:chOff x="33338" y="6408738"/>
            <a:chExt cx="9156700" cy="465137"/>
          </a:xfrm>
        </p:grpSpPr>
        <p:pic>
          <p:nvPicPr>
            <p:cNvPr id="13" name="Always Learning Logo" descr="Pearson: Always Learning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black">
            <a:xfrm>
              <a:off x="33338" y="6443663"/>
              <a:ext cx="166052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earson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black">
            <a:xfrm>
              <a:off x="7748588" y="6442075"/>
              <a:ext cx="14414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Copyright" descr="Copyright 2015, 2012, 2009"/>
            <p:cNvSpPr txBox="1">
              <a:spLocks noChangeArrowheads="1"/>
            </p:cNvSpPr>
            <p:nvPr/>
          </p:nvSpPr>
          <p:spPr bwMode="auto">
            <a:xfrm>
              <a:off x="1413669" y="6408738"/>
              <a:ext cx="6316663" cy="457200"/>
            </a:xfrm>
            <a:prstGeom prst="rect">
              <a:avLst/>
            </a:prstGeom>
            <a:no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ctr">
                <a:defRPr/>
              </a:pPr>
              <a:r>
                <a:rPr lang="en-US" altLang="en-US" sz="700" b="0" dirty="0">
                  <a:solidFill>
                    <a:schemeClr val="bg1"/>
                  </a:solidFill>
                  <a:latin typeface="+mn-lt"/>
                  <a:ea typeface="Verdana" panose="020B0604030504040204" pitchFamily="34" charset="0"/>
                  <a:cs typeface="Verdana" panose="020B0604030504040204" pitchFamily="34" charset="0"/>
                </a:rPr>
                <a:t>Copyright © 2018, 2014, 2010</a:t>
              </a:r>
              <a:r>
                <a:rPr lang="en-US" altLang="en-US" sz="700" b="0" baseline="0" dirty="0">
                  <a:solidFill>
                    <a:schemeClr val="bg1"/>
                  </a:solidFill>
                  <a:latin typeface="+mn-lt"/>
                  <a:ea typeface="Verdana" panose="020B0604030504040204" pitchFamily="34" charset="0"/>
                  <a:cs typeface="Verdana" panose="020B0604030504040204" pitchFamily="34" charset="0"/>
                </a:rPr>
                <a:t> </a:t>
              </a:r>
              <a:r>
                <a:rPr lang="en-US" altLang="en-US" sz="700" b="0" dirty="0">
                  <a:solidFill>
                    <a:schemeClr val="bg1"/>
                  </a:solidFill>
                  <a:latin typeface="+mn-lt"/>
                  <a:ea typeface="Verdana" panose="020B0604030504040204" pitchFamily="34" charset="0"/>
                  <a:cs typeface="Verdana" panose="020B0604030504040204" pitchFamily="34" charset="0"/>
                </a:rPr>
                <a:t>Pearson Education, Inc.</a:t>
              </a:r>
              <a:r>
                <a:rPr lang="en-US" altLang="en-US" sz="700" b="0" baseline="0" dirty="0">
                  <a:solidFill>
                    <a:schemeClr val="bg1"/>
                  </a:solidFill>
                  <a:latin typeface="+mn-lt"/>
                  <a:ea typeface="Verdana" panose="020B0604030504040204" pitchFamily="34" charset="0"/>
                  <a:cs typeface="Verdana" panose="020B0604030504040204" pitchFamily="34" charset="0"/>
                </a:rPr>
                <a:t> </a:t>
              </a:r>
              <a:r>
                <a:rPr lang="en-US" altLang="en-US" sz="700" b="0" dirty="0">
                  <a:solidFill>
                    <a:schemeClr val="bg1"/>
                  </a:solidFill>
                  <a:latin typeface="+mn-lt"/>
                  <a:ea typeface="Verdana" panose="020B0604030504040204" pitchFamily="34" charset="0"/>
                  <a:cs typeface="Verdana" panose="020B0604030504040204" pitchFamily="34" charset="0"/>
                </a:rPr>
                <a:t>All Rights Reserved</a:t>
              </a:r>
            </a:p>
          </p:txBody>
        </p:sp>
      </p:grpSp>
    </p:spTree>
    <p:extLst>
      <p:ext uri="{BB962C8B-B14F-4D97-AF65-F5344CB8AC3E}">
        <p14:creationId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lvl1pPr>
              <a:defRPr b="1">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chemeClr val="bg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3/8/2021</a:t>
            </a:fld>
            <a:endParaRPr lang="en-US"/>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a:p>
        </p:txBody>
      </p:sp>
    </p:spTree>
    <p:extLst>
      <p:ext uri="{BB962C8B-B14F-4D97-AF65-F5344CB8AC3E}">
        <p14:creationId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b="1">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buSzPct val="100000"/>
              <a:defRPr/>
            </a:lvl1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3/8/2021</a:t>
            </a:fld>
            <a:endParaRPr lang="en-US"/>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a:p>
        </p:txBody>
      </p:sp>
    </p:spTree>
    <p:extLst>
      <p:ext uri="{BB962C8B-B14F-4D97-AF65-F5344CB8AC3E}">
        <p14:creationId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b="1">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marL="118872" indent="-118872">
              <a:buClr>
                <a:schemeClr val="bg1"/>
              </a:buClr>
              <a:buSzPct val="25000"/>
              <a:defRPr sz="2400"/>
            </a:lvl1pPr>
            <a:lvl2pPr marL="569913" indent="-285750">
              <a:defRPr sz="2000"/>
            </a:lvl2pPr>
            <a:lvl3pPr>
              <a:defRPr sz="2000"/>
            </a:lvl3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3/8/2021</a:t>
            </a:fld>
            <a:endParaRPr lang="en-US"/>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a:p>
        </p:txBody>
      </p:sp>
    </p:spTree>
    <p:extLst>
      <p:ext uri="{BB962C8B-B14F-4D97-AF65-F5344CB8AC3E}">
        <p14:creationId xmlns:p14="http://schemas.microsoft.com/office/powerpoint/2010/main"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2400">
                <a:solidFill>
                  <a:schemeClr val="tx1"/>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16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3" name="Footer Placeholder 2"/>
          <p:cNvSpPr>
            <a:spLocks noGrp="1"/>
          </p:cNvSpPr>
          <p:nvPr>
            <p:ph type="ftr" sz="quarter" idx="11"/>
          </p:nvPr>
        </p:nvSpPr>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3/8/2021</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a:p>
        </p:txBody>
      </p:sp>
      <p:sp>
        <p:nvSpPr>
          <p:cNvPr id="5" name="Rectangle 4"/>
          <p:cNvSpPr/>
          <p:nvPr/>
        </p:nvSpPr>
        <p:spPr bwMode="white">
          <a:xfrm>
            <a:off x="-7938" y="6400800"/>
            <a:ext cx="9161464" cy="430213"/>
          </a:xfrm>
          <a:prstGeom prst="rect">
            <a:avLst/>
          </a:prstGeom>
          <a:solidFill>
            <a:srgbClr val="003057"/>
          </a:solidFill>
          <a:ln>
            <a:solidFill>
              <a:srgbClr val="0030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userDrawn="1"/>
        </p:nvGrpSpPr>
        <p:grpSpPr>
          <a:xfrm>
            <a:off x="93969" y="6408738"/>
            <a:ext cx="9096069" cy="463550"/>
            <a:chOff x="93969" y="6408738"/>
            <a:chExt cx="9096069" cy="463550"/>
          </a:xfrm>
        </p:grpSpPr>
        <p:sp>
          <p:nvSpPr>
            <p:cNvPr id="6" name="Copyright"/>
            <p:cNvSpPr txBox="1">
              <a:spLocks noChangeArrowheads="1"/>
            </p:cNvSpPr>
            <p:nvPr/>
          </p:nvSpPr>
          <p:spPr bwMode="auto">
            <a:xfrm>
              <a:off x="93969" y="6408738"/>
              <a:ext cx="6316663" cy="457200"/>
            </a:xfrm>
            <a:prstGeom prst="rect">
              <a:avLst/>
            </a:prstGeom>
            <a:no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l">
                <a:defRPr/>
              </a:pPr>
              <a:r>
                <a:rPr lang="en-US" altLang="en-US" sz="700" b="0" dirty="0">
                  <a:solidFill>
                    <a:schemeClr val="bg1"/>
                  </a:solidFill>
                  <a:latin typeface="+mn-lt"/>
                  <a:ea typeface="Verdana" panose="020B0604030504040204" pitchFamily="34" charset="0"/>
                  <a:cs typeface="Verdana" panose="020B0604030504040204" pitchFamily="34" charset="0"/>
                </a:rPr>
                <a:t>Copyright © 2018, 2014, 2010</a:t>
              </a:r>
              <a:r>
                <a:rPr lang="en-US" altLang="en-US" sz="700" b="0" baseline="0" dirty="0">
                  <a:solidFill>
                    <a:schemeClr val="bg1"/>
                  </a:solidFill>
                  <a:latin typeface="+mn-lt"/>
                  <a:ea typeface="Verdana" panose="020B0604030504040204" pitchFamily="34" charset="0"/>
                  <a:cs typeface="Verdana" panose="020B0604030504040204" pitchFamily="34" charset="0"/>
                </a:rPr>
                <a:t> </a:t>
              </a:r>
              <a:r>
                <a:rPr lang="en-US" altLang="en-US" sz="700" b="0" dirty="0">
                  <a:solidFill>
                    <a:schemeClr val="bg1"/>
                  </a:solidFill>
                  <a:latin typeface="+mn-lt"/>
                  <a:ea typeface="Verdana" panose="020B0604030504040204" pitchFamily="34" charset="0"/>
                  <a:cs typeface="Verdana" panose="020B0604030504040204" pitchFamily="34" charset="0"/>
                </a:rPr>
                <a:t>Pearson Education, Inc.</a:t>
              </a:r>
              <a:r>
                <a:rPr lang="en-US" altLang="en-US" sz="700" b="0" baseline="0" dirty="0">
                  <a:solidFill>
                    <a:schemeClr val="bg1"/>
                  </a:solidFill>
                  <a:latin typeface="+mn-lt"/>
                  <a:ea typeface="Verdana" panose="020B0604030504040204" pitchFamily="34" charset="0"/>
                  <a:cs typeface="Verdana" panose="020B0604030504040204" pitchFamily="34" charset="0"/>
                </a:rPr>
                <a:t> </a:t>
              </a:r>
              <a:r>
                <a:rPr lang="en-US" altLang="en-US" sz="700" b="0" dirty="0">
                  <a:solidFill>
                    <a:schemeClr val="bg1"/>
                  </a:solidFill>
                  <a:latin typeface="+mn-lt"/>
                  <a:ea typeface="Verdana" panose="020B0604030504040204" pitchFamily="34" charset="0"/>
                  <a:cs typeface="Verdana" panose="020B0604030504040204" pitchFamily="34" charset="0"/>
                </a:rPr>
                <a:t>All Rights Reserved</a:t>
              </a:r>
            </a:p>
          </p:txBody>
        </p:sp>
        <p:pic>
          <p:nvPicPr>
            <p:cNvPr id="7" name="Pearson Logo" descr="Pearson_Bound_Whi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black">
            <a:xfrm>
              <a:off x="7748588" y="6442075"/>
              <a:ext cx="14414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b="1">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3/8/2021</a:t>
            </a:fld>
            <a:endParaRPr lang="en-US"/>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a:p>
        </p:txBody>
      </p:sp>
    </p:spTree>
    <p:extLst>
      <p:ext uri="{BB962C8B-B14F-4D97-AF65-F5344CB8AC3E}">
        <p14:creationId xmlns:p14="http://schemas.microsoft.com/office/powerpoint/2010/main"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4000" b="1" cap="none" baseline="0">
                <a:solidFill>
                  <a:schemeClr val="tx1"/>
                </a:solidFill>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3/8/2021</a:t>
            </a:fld>
            <a:endParaRPr lang="en-US"/>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a:p>
        </p:txBody>
      </p:sp>
    </p:spTree>
    <p:extLst>
      <p:ext uri="{BB962C8B-B14F-4D97-AF65-F5344CB8AC3E}">
        <p14:creationId xmlns:p14="http://schemas.microsoft.com/office/powerpoint/2010/main" val="375470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defRPr b="1">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4" name="Footer Placeholder 3"/>
          <p:cNvSpPr>
            <a:spLocks noGrp="1"/>
          </p:cNvSpPr>
          <p:nvPr>
            <p:ph type="ftr" sz="quarter" idx="11"/>
          </p:nvPr>
        </p:nvSpPr>
        <p:spPr/>
        <p:txBody>
          <a:bodyPr/>
          <a:lstStyle/>
          <a:p>
            <a:endParaRPr lang="en-US"/>
          </a:p>
        </p:txBody>
      </p:sp>
      <p:sp>
        <p:nvSpPr>
          <p:cNvPr id="3" name="Date Placeholder 2"/>
          <p:cNvSpPr>
            <a:spLocks noGrp="1"/>
          </p:cNvSpPr>
          <p:nvPr>
            <p:ph type="dt" sz="half" idx="10"/>
          </p:nvPr>
        </p:nvSpPr>
        <p:spPr/>
        <p:txBody>
          <a:bodyPr/>
          <a:lstStyle/>
          <a:p>
            <a:fld id="{A9DF6EFB-3F44-496C-A842-1E0B3D3B975A}" type="datetimeFigureOut">
              <a:rPr lang="en-US" smtClean="0"/>
              <a:pPr/>
              <a:t>3/8/2021</a:t>
            </a:fld>
            <a:endParaRPr lang="en-US"/>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a:p>
        </p:txBody>
      </p:sp>
    </p:spTree>
    <p:extLst>
      <p:ext uri="{BB962C8B-B14F-4D97-AF65-F5344CB8AC3E}">
        <p14:creationId xmlns:p14="http://schemas.microsoft.com/office/powerpoint/2010/main" val="1855126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bwMode="white">
          <a:xfrm>
            <a:off x="0" y="0"/>
            <a:ext cx="9144000" cy="1371600"/>
          </a:xfrm>
          <a:prstGeom prst="rect">
            <a:avLst/>
          </a:prstGeom>
          <a:solidFill>
            <a:srgbClr val="0030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5"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3/8/2021</a:t>
            </a:fld>
            <a:endParaRPr lang="en-US"/>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a:p>
        </p:txBody>
      </p:sp>
      <p:sp>
        <p:nvSpPr>
          <p:cNvPr id="9" name="Rectangle 8"/>
          <p:cNvSpPr/>
          <p:nvPr/>
        </p:nvSpPr>
        <p:spPr bwMode="white">
          <a:xfrm>
            <a:off x="-7938" y="6407663"/>
            <a:ext cx="9161464" cy="430213"/>
          </a:xfrm>
          <a:prstGeom prst="rect">
            <a:avLst/>
          </a:prstGeom>
          <a:solidFill>
            <a:srgbClr val="0030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p:cNvGrpSpPr/>
          <p:nvPr userDrawn="1"/>
        </p:nvGrpSpPr>
        <p:grpSpPr>
          <a:xfrm>
            <a:off x="93969" y="6380676"/>
            <a:ext cx="9096069" cy="463550"/>
            <a:chOff x="93969" y="6408738"/>
            <a:chExt cx="9096069" cy="463550"/>
          </a:xfrm>
        </p:grpSpPr>
        <p:sp>
          <p:nvSpPr>
            <p:cNvPr id="13" name="Copyright" descr="Pearson: Copyright 2015, 2012, 2009"/>
            <p:cNvSpPr txBox="1">
              <a:spLocks noChangeArrowheads="1"/>
            </p:cNvSpPr>
            <p:nvPr/>
          </p:nvSpPr>
          <p:spPr bwMode="auto">
            <a:xfrm>
              <a:off x="93969" y="6408738"/>
              <a:ext cx="6316663" cy="457200"/>
            </a:xfrm>
            <a:prstGeom prst="rect">
              <a:avLst/>
            </a:prstGeom>
            <a:no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l">
                <a:defRPr/>
              </a:pPr>
              <a:r>
                <a:rPr lang="en-US" altLang="en-US" sz="700" b="0" dirty="0">
                  <a:solidFill>
                    <a:schemeClr val="bg1"/>
                  </a:solidFill>
                  <a:latin typeface="+mn-lt"/>
                  <a:ea typeface="Verdana" panose="020B0604030504040204" pitchFamily="34" charset="0"/>
                  <a:cs typeface="Verdana" panose="020B0604030504040204" pitchFamily="34" charset="0"/>
                </a:rPr>
                <a:t>Copyright © 2018, 2014, 2010</a:t>
              </a:r>
              <a:r>
                <a:rPr lang="en-US" altLang="en-US" sz="700" b="0" baseline="0" dirty="0">
                  <a:solidFill>
                    <a:schemeClr val="bg1"/>
                  </a:solidFill>
                  <a:latin typeface="+mn-lt"/>
                  <a:ea typeface="Verdana" panose="020B0604030504040204" pitchFamily="34" charset="0"/>
                  <a:cs typeface="Verdana" panose="020B0604030504040204" pitchFamily="34" charset="0"/>
                </a:rPr>
                <a:t> </a:t>
              </a:r>
              <a:r>
                <a:rPr lang="en-US" altLang="en-US" sz="700" b="0" dirty="0">
                  <a:solidFill>
                    <a:schemeClr val="bg1"/>
                  </a:solidFill>
                  <a:latin typeface="+mn-lt"/>
                  <a:ea typeface="Verdana" panose="020B0604030504040204" pitchFamily="34" charset="0"/>
                  <a:cs typeface="Verdana" panose="020B0604030504040204" pitchFamily="34" charset="0"/>
                </a:rPr>
                <a:t>Pearson Education, Inc.</a:t>
              </a:r>
              <a:r>
                <a:rPr lang="en-US" altLang="en-US" sz="700" b="0" baseline="0" dirty="0">
                  <a:solidFill>
                    <a:schemeClr val="bg1"/>
                  </a:solidFill>
                  <a:latin typeface="+mn-lt"/>
                  <a:ea typeface="Verdana" panose="020B0604030504040204" pitchFamily="34" charset="0"/>
                  <a:cs typeface="Verdana" panose="020B0604030504040204" pitchFamily="34" charset="0"/>
                </a:rPr>
                <a:t> </a:t>
              </a:r>
              <a:r>
                <a:rPr lang="en-US" altLang="en-US" sz="700" b="0" dirty="0">
                  <a:solidFill>
                    <a:schemeClr val="bg1"/>
                  </a:solidFill>
                  <a:latin typeface="+mn-lt"/>
                  <a:ea typeface="Verdana" panose="020B0604030504040204" pitchFamily="34" charset="0"/>
                  <a:cs typeface="Verdana" panose="020B0604030504040204" pitchFamily="34" charset="0"/>
                </a:rPr>
                <a:t>All Rights Reserved</a:t>
              </a:r>
            </a:p>
          </p:txBody>
        </p:sp>
        <p:pic>
          <p:nvPicPr>
            <p:cNvPr id="14" name="Pearson Logo"/>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black">
            <a:xfrm>
              <a:off x="7748588" y="6442075"/>
              <a:ext cx="14414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Lst>
  <p:txStyles>
    <p:titleStyle>
      <a:lvl1pPr algn="l" defTabSz="914400" rtl="0" eaLnBrk="1" latinLnBrk="0" hangingPunct="1">
        <a:lnSpc>
          <a:spcPct val="100000"/>
        </a:lnSpc>
        <a:spcBef>
          <a:spcPct val="0"/>
        </a:spcBef>
        <a:buNone/>
        <a:defRPr sz="3400" b="1" kern="1200">
          <a:solidFill>
            <a:schemeClr val="bg1"/>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chemeClr val="accent1"/>
        </a:buClr>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ts val="6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chemeClr val="accent1"/>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ts val="300"/>
        </a:spcBef>
        <a:buClr>
          <a:schemeClr val="accent1"/>
        </a:buClr>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ts val="300"/>
        </a:spcBef>
        <a:buClr>
          <a:schemeClr val="accent1"/>
        </a:buClr>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ts val="300"/>
        </a:spcBef>
        <a:buClr>
          <a:schemeClr val="accent1"/>
        </a:buClr>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ts val="300"/>
        </a:spcBef>
        <a:buClr>
          <a:schemeClr val="accent1"/>
        </a:buClr>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Tourism: The Business of Hospitality and Travel</a:t>
            </a:r>
          </a:p>
        </p:txBody>
      </p:sp>
      <p:sp>
        <p:nvSpPr>
          <p:cNvPr id="3" name="Text Placeholder 2"/>
          <p:cNvSpPr>
            <a:spLocks noGrp="1"/>
          </p:cNvSpPr>
          <p:nvPr>
            <p:ph type="body" sz="quarter" idx="13"/>
          </p:nvPr>
        </p:nvSpPr>
        <p:spPr/>
        <p:txBody>
          <a:bodyPr/>
          <a:lstStyle/>
          <a:p>
            <a:r>
              <a:rPr lang="en-US" sz="2000" b="1" dirty="0"/>
              <a:t>Sixth Edition</a:t>
            </a:r>
          </a:p>
        </p:txBody>
      </p:sp>
      <p:sp>
        <p:nvSpPr>
          <p:cNvPr id="4" name="Text Placeholder 3"/>
          <p:cNvSpPr>
            <a:spLocks noGrp="1"/>
          </p:cNvSpPr>
          <p:nvPr>
            <p:ph type="body" sz="quarter" idx="14"/>
          </p:nvPr>
        </p:nvSpPr>
        <p:spPr/>
        <p:txBody>
          <a:bodyPr/>
          <a:lstStyle/>
          <a:p>
            <a:r>
              <a:rPr lang="en-US" dirty="0"/>
              <a:t>Chapter 5</a:t>
            </a:r>
          </a:p>
        </p:txBody>
      </p:sp>
      <p:sp>
        <p:nvSpPr>
          <p:cNvPr id="5" name="Text Placeholder 4"/>
          <p:cNvSpPr>
            <a:spLocks noGrp="1"/>
          </p:cNvSpPr>
          <p:nvPr>
            <p:ph type="body" sz="quarter" idx="15"/>
          </p:nvPr>
        </p:nvSpPr>
        <p:spPr/>
        <p:txBody>
          <a:bodyPr/>
          <a:lstStyle/>
          <a:p>
            <a:r>
              <a:rPr lang="en-US" dirty="0"/>
              <a:t>Capturing Technology’s Competitive Advantages</a:t>
            </a:r>
          </a:p>
        </p:txBody>
      </p:sp>
      <p:pic>
        <p:nvPicPr>
          <p:cNvPr id="6" name="Book Cove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1600201"/>
            <a:ext cx="3576712" cy="4578192"/>
          </a:xfrm>
          <a:prstGeom prst="rect">
            <a:avLst/>
          </a:prstGeom>
          <a:ln>
            <a:solidFill>
              <a:schemeClr val="tx1">
                <a:lumMod val="50000"/>
                <a:lumOff val="50000"/>
              </a:schemeClr>
            </a:solidFill>
          </a:ln>
          <a:effectLst>
            <a:outerShdw blurRad="50800" dist="76200" dir="2700000" algn="tl" rotWithShape="0">
              <a:srgbClr val="000000">
                <a:alpha val="56000"/>
              </a:srgbClr>
            </a:outerShdw>
          </a:effectLst>
        </p:spPr>
      </p:pic>
    </p:spTree>
    <p:extLst>
      <p:ext uri="{BB962C8B-B14F-4D97-AF65-F5344CB8AC3E}">
        <p14:creationId xmlns:p14="http://schemas.microsoft.com/office/powerpoint/2010/main" val="3853861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dirty="0"/>
              <a:t>Management Information Systems </a:t>
            </a:r>
            <a:r>
              <a:rPr lang="en-US" altLang="en-US" sz="2400" dirty="0"/>
              <a:t>(2 of 2)</a:t>
            </a:r>
            <a:endParaRPr lang="en-US" altLang="en-US" dirty="0"/>
          </a:p>
        </p:txBody>
      </p:sp>
      <p:sp>
        <p:nvSpPr>
          <p:cNvPr id="22530" name="Rectangle 8"/>
          <p:cNvSpPr>
            <a:spLocks noGrp="1" noChangeArrowheads="1"/>
          </p:cNvSpPr>
          <p:nvPr>
            <p:ph idx="1"/>
          </p:nvPr>
        </p:nvSpPr>
        <p:spPr/>
        <p:txBody>
          <a:bodyPr/>
          <a:lstStyle/>
          <a:p>
            <a:r>
              <a:rPr lang="en-US" altLang="en-US" dirty="0"/>
              <a:t>Aid property- and store-level decision making</a:t>
            </a:r>
          </a:p>
          <a:p>
            <a:r>
              <a:rPr lang="en-US" altLang="en-US" dirty="0"/>
              <a:t>Aggregation of data can improve financial, management and marketing decisions</a:t>
            </a:r>
          </a:p>
          <a:p>
            <a:r>
              <a:rPr lang="en-US" altLang="en-US" dirty="0"/>
              <a:t>Enterprise Resource Planning (ERP) System is the total integration of all information sources</a:t>
            </a:r>
          </a:p>
          <a:p>
            <a:r>
              <a:rPr lang="en-US" altLang="en-US" dirty="0"/>
              <a:t>Point-of-sale system for foodservice</a:t>
            </a:r>
          </a:p>
          <a:p>
            <a:r>
              <a:rPr lang="en-US" altLang="en-US" dirty="0"/>
              <a:t>Property management system for hotels and resorts</a:t>
            </a:r>
          </a:p>
        </p:txBody>
      </p:sp>
    </p:spTree>
    <p:extLst>
      <p:ext uri="{BB962C8B-B14F-4D97-AF65-F5344CB8AC3E}">
        <p14:creationId xmlns:p14="http://schemas.microsoft.com/office/powerpoint/2010/main" val="1206365876"/>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2"/>
          <p:cNvSpPr>
            <a:spLocks noGrp="1"/>
          </p:cNvSpPr>
          <p:nvPr>
            <p:ph type="title"/>
          </p:nvPr>
        </p:nvSpPr>
        <p:spPr/>
        <p:txBody>
          <a:bodyPr/>
          <a:lstStyle/>
          <a:p>
            <a:r>
              <a:rPr lang="en-US" altLang="en-US" dirty="0"/>
              <a:t>Table 5.1   Examples of Management Information System Features</a:t>
            </a:r>
          </a:p>
        </p:txBody>
      </p:sp>
      <p:pic>
        <p:nvPicPr>
          <p:cNvPr id="3" name="Content Placeholder 2" descr="Table 5.1   &#10;Examples of Management Information System Features"/>
          <p:cNvPicPr>
            <a:picLocks noGrp="1" noChangeAspect="1"/>
          </p:cNvPicPr>
          <p:nvPr>
            <p:ph idx="1"/>
          </p:nvPr>
        </p:nvPicPr>
        <p:blipFill>
          <a:blip r:embed="rId3"/>
          <a:stretch>
            <a:fillRect/>
          </a:stretch>
        </p:blipFill>
        <p:spPr>
          <a:xfrm>
            <a:off x="457200" y="2156294"/>
            <a:ext cx="8229600" cy="3413774"/>
          </a:xfrm>
          <a:prstGeom prst="rect">
            <a:avLst/>
          </a:prstGeom>
        </p:spPr>
      </p:pic>
    </p:spTree>
    <p:extLst>
      <p:ext uri="{BB962C8B-B14F-4D97-AF65-F5344CB8AC3E}">
        <p14:creationId xmlns:p14="http://schemas.microsoft.com/office/powerpoint/2010/main" val="1331047173"/>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Providing Customer Convenience and Enhancing Service</a:t>
            </a:r>
          </a:p>
        </p:txBody>
      </p:sp>
      <p:sp>
        <p:nvSpPr>
          <p:cNvPr id="25602" name="Rectangle 6"/>
          <p:cNvSpPr>
            <a:spLocks noGrp="1" noChangeArrowheads="1"/>
          </p:cNvSpPr>
          <p:nvPr>
            <p:ph idx="1"/>
          </p:nvPr>
        </p:nvSpPr>
        <p:spPr/>
        <p:txBody>
          <a:bodyPr/>
          <a:lstStyle/>
          <a:p>
            <a:r>
              <a:rPr lang="en-US" altLang="en-US" dirty="0"/>
              <a:t>Do-it-yourself approach via self-service kiosks</a:t>
            </a:r>
          </a:p>
          <a:p>
            <a:r>
              <a:rPr lang="en-US" altLang="en-US" dirty="0"/>
              <a:t>Handheld devices and tablet computers aid employees in the service delivery process</a:t>
            </a:r>
          </a:p>
          <a:p>
            <a:r>
              <a:rPr lang="en-US" altLang="en-US" dirty="0"/>
              <a:t>Geo-based technology helps identify unique features of the current place</a:t>
            </a:r>
          </a:p>
          <a:p>
            <a:r>
              <a:rPr lang="en-US" altLang="en-US" dirty="0"/>
              <a:t>Database marketing/data mining aids in targeting microsegments with customized marketing mixes</a:t>
            </a:r>
          </a:p>
        </p:txBody>
      </p:sp>
    </p:spTree>
    <p:extLst>
      <p:ext uri="{BB962C8B-B14F-4D97-AF65-F5344CB8AC3E}">
        <p14:creationId xmlns:p14="http://schemas.microsoft.com/office/powerpoint/2010/main" val="3165556124"/>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a:t>Changing Communication and Distribution Channels </a:t>
            </a:r>
          </a:p>
        </p:txBody>
      </p:sp>
      <p:sp>
        <p:nvSpPr>
          <p:cNvPr id="25602" name="Rectangle 6"/>
          <p:cNvSpPr>
            <a:spLocks noGrp="1" noChangeArrowheads="1"/>
          </p:cNvSpPr>
          <p:nvPr>
            <p:ph idx="1"/>
          </p:nvPr>
        </p:nvSpPr>
        <p:spPr/>
        <p:txBody>
          <a:bodyPr/>
          <a:lstStyle/>
          <a:p>
            <a:r>
              <a:rPr lang="en-US" altLang="en-US" dirty="0"/>
              <a:t>Advent of the Internet fundamentally changed all distribution channels</a:t>
            </a:r>
          </a:p>
          <a:p>
            <a:r>
              <a:rPr lang="en-US" altLang="en-US" dirty="0"/>
              <a:t>Online booking engines allow travelers to compare schedules and prices without an intermediary</a:t>
            </a:r>
          </a:p>
          <a:p>
            <a:r>
              <a:rPr lang="en-US" altLang="en-US" dirty="0"/>
              <a:t>The early airline reservation systems have later been further developed and evolved into the Global Distribution System (GDS)</a:t>
            </a:r>
          </a:p>
        </p:txBody>
      </p:sp>
    </p:spTree>
    <p:extLst>
      <p:ext uri="{BB962C8B-B14F-4D97-AF65-F5344CB8AC3E}">
        <p14:creationId xmlns:p14="http://schemas.microsoft.com/office/powerpoint/2010/main" val="47437393"/>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3"/>
          <p:cNvSpPr>
            <a:spLocks noGrp="1"/>
          </p:cNvSpPr>
          <p:nvPr>
            <p:ph type="title"/>
          </p:nvPr>
        </p:nvSpPr>
        <p:spPr/>
        <p:txBody>
          <a:bodyPr/>
          <a:lstStyle/>
          <a:p>
            <a:r>
              <a:rPr lang="en-US" altLang="en-US" dirty="0"/>
              <a:t>Table 5.3</a:t>
            </a:r>
            <a:br>
              <a:rPr lang="en-US" altLang="en-US" dirty="0"/>
            </a:br>
            <a:r>
              <a:rPr lang="en-US" altLang="en-US" dirty="0"/>
              <a:t>Internet Usage Around the World</a:t>
            </a:r>
          </a:p>
        </p:txBody>
      </p:sp>
      <p:pic>
        <p:nvPicPr>
          <p:cNvPr id="3" name="Content Placeholder 2" descr="Table 5.3&#10;Internet Usage Around the World"/>
          <p:cNvPicPr>
            <a:picLocks noGrp="1" noChangeAspect="1"/>
          </p:cNvPicPr>
          <p:nvPr>
            <p:ph idx="1"/>
          </p:nvPr>
        </p:nvPicPr>
        <p:blipFill>
          <a:blip r:embed="rId3"/>
          <a:stretch>
            <a:fillRect/>
          </a:stretch>
        </p:blipFill>
        <p:spPr>
          <a:xfrm>
            <a:off x="457200" y="1784547"/>
            <a:ext cx="8229600" cy="4157268"/>
          </a:xfrm>
          <a:prstGeom prst="rect">
            <a:avLst/>
          </a:prstGeom>
        </p:spPr>
      </p:pic>
    </p:spTree>
    <p:extLst>
      <p:ext uri="{BB962C8B-B14F-4D97-AF65-F5344CB8AC3E}">
        <p14:creationId xmlns:p14="http://schemas.microsoft.com/office/powerpoint/2010/main" val="859579870"/>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Internet-Based Distribution for Hotels</a:t>
            </a:r>
          </a:p>
        </p:txBody>
      </p:sp>
      <p:sp>
        <p:nvSpPr>
          <p:cNvPr id="3" name="Content Placeholder 2"/>
          <p:cNvSpPr>
            <a:spLocks noGrp="1"/>
          </p:cNvSpPr>
          <p:nvPr>
            <p:ph idx="1"/>
          </p:nvPr>
        </p:nvSpPr>
        <p:spPr/>
        <p:txBody>
          <a:bodyPr/>
          <a:lstStyle/>
          <a:p>
            <a:r>
              <a:rPr lang="en-US" dirty="0"/>
              <a:t>Hotels use central reservation systems (CRSs) to make room bookings</a:t>
            </a:r>
          </a:p>
          <a:p>
            <a:r>
              <a:rPr lang="en-US" dirty="0"/>
              <a:t>Lodging marketing organizations or trade associations</a:t>
            </a:r>
          </a:p>
          <a:p>
            <a:r>
              <a:rPr lang="en-US" dirty="0"/>
              <a:t>Online travel agencies</a:t>
            </a:r>
          </a:p>
          <a:p>
            <a:pPr lvl="1"/>
            <a:r>
              <a:rPr lang="en-US" dirty="0"/>
              <a:t>Distribution channel</a:t>
            </a:r>
          </a:p>
          <a:p>
            <a:pPr lvl="1"/>
            <a:r>
              <a:rPr lang="en-US" dirty="0"/>
              <a:t>Information source providing customer reviews and comments</a:t>
            </a:r>
          </a:p>
        </p:txBody>
      </p:sp>
    </p:spTree>
    <p:extLst>
      <p:ext uri="{BB962C8B-B14F-4D97-AF65-F5344CB8AC3E}">
        <p14:creationId xmlns:p14="http://schemas.microsoft.com/office/powerpoint/2010/main" val="30029826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dirty="0"/>
              <a:t>Internet as a Travel Tool</a:t>
            </a:r>
          </a:p>
        </p:txBody>
      </p:sp>
      <p:sp>
        <p:nvSpPr>
          <p:cNvPr id="29698" name="Rectangle 6"/>
          <p:cNvSpPr>
            <a:spLocks noGrp="1" noChangeArrowheads="1"/>
          </p:cNvSpPr>
          <p:nvPr>
            <p:ph idx="1"/>
          </p:nvPr>
        </p:nvSpPr>
        <p:spPr/>
        <p:txBody>
          <a:bodyPr/>
          <a:lstStyle/>
          <a:p>
            <a:r>
              <a:rPr lang="en-US" altLang="en-US" dirty="0"/>
              <a:t>Travelers use Internet for ideas, inspiration and information</a:t>
            </a:r>
          </a:p>
          <a:p>
            <a:r>
              <a:rPr lang="en-US" altLang="en-US" dirty="0"/>
              <a:t>Web uses</a:t>
            </a:r>
          </a:p>
          <a:p>
            <a:pPr lvl="1"/>
            <a:r>
              <a:rPr lang="en-US" altLang="en-US" dirty="0"/>
              <a:t>Source of customized maps</a:t>
            </a:r>
          </a:p>
          <a:p>
            <a:pPr lvl="1"/>
            <a:r>
              <a:rPr lang="en-US" altLang="en-US" dirty="0"/>
              <a:t>Up-to-the-minute weather</a:t>
            </a:r>
          </a:p>
          <a:p>
            <a:pPr lvl="1"/>
            <a:r>
              <a:rPr lang="en-US" altLang="en-US" dirty="0"/>
              <a:t>Status of flights, etc.</a:t>
            </a:r>
          </a:p>
          <a:p>
            <a:pPr lvl="1"/>
            <a:r>
              <a:rPr lang="en-US" altLang="en-US" dirty="0"/>
              <a:t>Replacement for guidebooks as source of destination info</a:t>
            </a:r>
          </a:p>
          <a:p>
            <a:pPr lvl="1"/>
            <a:r>
              <a:rPr lang="en-US" altLang="en-US" dirty="0"/>
              <a:t>Stay in contact throughout trip</a:t>
            </a:r>
          </a:p>
        </p:txBody>
      </p:sp>
    </p:spTree>
    <p:extLst>
      <p:ext uri="{BB962C8B-B14F-4D97-AF65-F5344CB8AC3E}">
        <p14:creationId xmlns:p14="http://schemas.microsoft.com/office/powerpoint/2010/main" val="3033831813"/>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a:t>The Power of User-Generated Content</a:t>
            </a:r>
          </a:p>
        </p:txBody>
      </p:sp>
      <p:sp>
        <p:nvSpPr>
          <p:cNvPr id="29698" name="Rectangle 6"/>
          <p:cNvSpPr>
            <a:spLocks noGrp="1" noChangeArrowheads="1"/>
          </p:cNvSpPr>
          <p:nvPr>
            <p:ph idx="1"/>
          </p:nvPr>
        </p:nvSpPr>
        <p:spPr/>
        <p:txBody>
          <a:bodyPr/>
          <a:lstStyle/>
          <a:p>
            <a:r>
              <a:rPr lang="en-US" altLang="en-US" dirty="0"/>
              <a:t>User-generated content facilitated through social networking and blogging</a:t>
            </a:r>
          </a:p>
          <a:p>
            <a:pPr lvl="1"/>
            <a:r>
              <a:rPr lang="en-US" altLang="en-US" dirty="0"/>
              <a:t>One traveler speaking to another</a:t>
            </a:r>
          </a:p>
          <a:p>
            <a:r>
              <a:rPr lang="en-US" altLang="en-US" dirty="0"/>
              <a:t>Both positive and negative comments communicated</a:t>
            </a:r>
          </a:p>
          <a:p>
            <a:r>
              <a:rPr lang="en-US" altLang="en-US" dirty="0"/>
              <a:t>Managing brand presence on social networking sites</a:t>
            </a:r>
          </a:p>
          <a:p>
            <a:r>
              <a:rPr lang="en-US" altLang="en-US" dirty="0"/>
              <a:t>A growing and important source for online travel information searches</a:t>
            </a:r>
          </a:p>
        </p:txBody>
      </p:sp>
    </p:spTree>
    <p:extLst>
      <p:ext uri="{BB962C8B-B14F-4D97-AF65-F5344CB8AC3E}">
        <p14:creationId xmlns:p14="http://schemas.microsoft.com/office/powerpoint/2010/main" val="1821468544"/>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a:t>Improving Profitability</a:t>
            </a:r>
          </a:p>
        </p:txBody>
      </p:sp>
      <p:sp>
        <p:nvSpPr>
          <p:cNvPr id="31746" name="Rectangle 4"/>
          <p:cNvSpPr>
            <a:spLocks noGrp="1" noChangeArrowheads="1"/>
          </p:cNvSpPr>
          <p:nvPr>
            <p:ph idx="1"/>
          </p:nvPr>
        </p:nvSpPr>
        <p:spPr/>
        <p:txBody>
          <a:bodyPr/>
          <a:lstStyle/>
          <a:p>
            <a:r>
              <a:rPr lang="en-US" altLang="en-US"/>
              <a:t>Revenue management: Method of allocating service capacity, originated by airlines</a:t>
            </a:r>
          </a:p>
          <a:p>
            <a:r>
              <a:rPr lang="en-US" altLang="en-US"/>
              <a:t>Now applied in many industries that can improve revenues through its use</a:t>
            </a:r>
          </a:p>
        </p:txBody>
      </p:sp>
    </p:spTree>
    <p:extLst>
      <p:ext uri="{BB962C8B-B14F-4D97-AF65-F5344CB8AC3E}">
        <p14:creationId xmlns:p14="http://schemas.microsoft.com/office/powerpoint/2010/main" val="2270731369"/>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dirty="0"/>
              <a:t>Conditions for Revenue Management</a:t>
            </a:r>
          </a:p>
        </p:txBody>
      </p:sp>
      <p:sp>
        <p:nvSpPr>
          <p:cNvPr id="31746" name="Rectangle 4"/>
          <p:cNvSpPr>
            <a:spLocks noGrp="1" noChangeArrowheads="1"/>
          </p:cNvSpPr>
          <p:nvPr>
            <p:ph idx="1"/>
          </p:nvPr>
        </p:nvSpPr>
        <p:spPr/>
        <p:txBody>
          <a:bodyPr/>
          <a:lstStyle/>
          <a:p>
            <a:r>
              <a:rPr lang="en-US" altLang="en-US" dirty="0"/>
              <a:t>When capacity is relatively fixed</a:t>
            </a:r>
          </a:p>
          <a:p>
            <a:r>
              <a:rPr lang="en-US" altLang="en-US" dirty="0"/>
              <a:t>When demand can be separated into distinct market segments</a:t>
            </a:r>
          </a:p>
          <a:p>
            <a:r>
              <a:rPr lang="en-US" altLang="en-US" dirty="0"/>
              <a:t>When inventory is perishable</a:t>
            </a:r>
          </a:p>
          <a:p>
            <a:r>
              <a:rPr lang="en-US" altLang="en-US" dirty="0"/>
              <a:t>When services can be sold well in advance</a:t>
            </a:r>
          </a:p>
          <a:p>
            <a:r>
              <a:rPr lang="en-US" altLang="en-US" dirty="0"/>
              <a:t>When demand fluctuates substantially</a:t>
            </a:r>
          </a:p>
          <a:p>
            <a:r>
              <a:rPr lang="en-US" altLang="en-US" dirty="0"/>
              <a:t>When marginal sales costs are low and marginal capacity costs are high</a:t>
            </a:r>
          </a:p>
        </p:txBody>
      </p:sp>
    </p:spTree>
    <p:extLst>
      <p:ext uri="{BB962C8B-B14F-4D97-AF65-F5344CB8AC3E}">
        <p14:creationId xmlns:p14="http://schemas.microsoft.com/office/powerpoint/2010/main" val="3602215772"/>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1" name="Rectangle 6"/>
          <p:cNvSpPr>
            <a:spLocks noGrp="1" noChangeArrowheads="1"/>
          </p:cNvSpPr>
          <p:nvPr>
            <p:ph type="title"/>
          </p:nvPr>
        </p:nvSpPr>
        <p:spPr/>
        <p:txBody>
          <a:bodyPr/>
          <a:lstStyle/>
          <a:p>
            <a:r>
              <a:rPr lang="en-US" altLang="en-US" dirty="0"/>
              <a:t>Learning Objectives </a:t>
            </a:r>
            <a:r>
              <a:rPr lang="en-US" altLang="en-US" sz="2400" dirty="0"/>
              <a:t>(1 of 3)</a:t>
            </a:r>
            <a:endParaRPr lang="en-US" altLang="en-US" dirty="0"/>
          </a:p>
        </p:txBody>
      </p:sp>
      <p:sp>
        <p:nvSpPr>
          <p:cNvPr id="17410" name="Rectangle 5"/>
          <p:cNvSpPr>
            <a:spLocks noGrp="1" noChangeArrowheads="1"/>
          </p:cNvSpPr>
          <p:nvPr>
            <p:ph idx="1"/>
          </p:nvPr>
        </p:nvSpPr>
        <p:spPr/>
        <p:txBody>
          <a:bodyPr/>
          <a:lstStyle/>
          <a:p>
            <a:pPr marL="514350" indent="-514350">
              <a:buFont typeface="+mj-lt"/>
              <a:buAutoNum type="arabicPeriod"/>
            </a:pPr>
            <a:r>
              <a:rPr lang="en-US" altLang="en-US" dirty="0"/>
              <a:t>Describe some of the technological trends that are shaping operating practices of tourism service suppliers</a:t>
            </a:r>
          </a:p>
          <a:p>
            <a:pPr marL="514350" indent="-514350">
              <a:buFont typeface="+mj-lt"/>
              <a:buAutoNum type="arabicPeriod"/>
            </a:pPr>
            <a:r>
              <a:rPr lang="en-US" altLang="en-US" dirty="0"/>
              <a:t>Describe how technology can enhance productivity</a:t>
            </a:r>
          </a:p>
          <a:p>
            <a:pPr marL="514350" indent="-514350">
              <a:buFont typeface="+mj-lt"/>
              <a:buAutoNum type="arabicPeriod"/>
            </a:pPr>
            <a:r>
              <a:rPr lang="en-US" altLang="en-US" dirty="0"/>
              <a:t>Describe how technology can improve both internal and external communications</a:t>
            </a:r>
          </a:p>
        </p:txBody>
      </p:sp>
    </p:spTree>
    <p:extLst>
      <p:ext uri="{BB962C8B-B14F-4D97-AF65-F5344CB8AC3E}">
        <p14:creationId xmlns:p14="http://schemas.microsoft.com/office/powerpoint/2010/main" val="1606010281"/>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Strategic Levers Unique To Services</a:t>
            </a:r>
          </a:p>
        </p:txBody>
      </p:sp>
      <p:sp>
        <p:nvSpPr>
          <p:cNvPr id="3" name="Content Placeholder 2"/>
          <p:cNvSpPr>
            <a:spLocks noGrp="1"/>
          </p:cNvSpPr>
          <p:nvPr>
            <p:ph idx="1"/>
          </p:nvPr>
        </p:nvSpPr>
        <p:spPr/>
        <p:txBody>
          <a:bodyPr/>
          <a:lstStyle/>
          <a:p>
            <a:r>
              <a:rPr lang="en-US" dirty="0"/>
              <a:t>Revenue management has been widely applied in many different industries</a:t>
            </a:r>
          </a:p>
          <a:p>
            <a:r>
              <a:rPr lang="en-US" dirty="0"/>
              <a:t>Each industry has specific characteristics and differences</a:t>
            </a:r>
          </a:p>
          <a:p>
            <a:r>
              <a:rPr lang="en-US" dirty="0"/>
              <a:t>Two strategic levers unique to services</a:t>
            </a:r>
          </a:p>
          <a:p>
            <a:pPr lvl="1"/>
            <a:r>
              <a:rPr lang="en-US" dirty="0"/>
              <a:t>Price: fixed (one price for all) or variable (dynamic pricing)</a:t>
            </a:r>
          </a:p>
          <a:p>
            <a:pPr lvl="1"/>
            <a:r>
              <a:rPr lang="en-US" dirty="0"/>
              <a:t>Consumption duration: predictable or not</a:t>
            </a:r>
          </a:p>
        </p:txBody>
      </p:sp>
    </p:spTree>
    <p:extLst>
      <p:ext uri="{BB962C8B-B14F-4D97-AF65-F5344CB8AC3E}">
        <p14:creationId xmlns:p14="http://schemas.microsoft.com/office/powerpoint/2010/main" val="38449635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Operational Considerations</a:t>
            </a:r>
          </a:p>
        </p:txBody>
      </p:sp>
      <p:sp>
        <p:nvSpPr>
          <p:cNvPr id="3" name="Content Placeholder 2"/>
          <p:cNvSpPr>
            <a:spLocks noGrp="1"/>
          </p:cNvSpPr>
          <p:nvPr>
            <p:ph idx="1"/>
          </p:nvPr>
        </p:nvSpPr>
        <p:spPr/>
        <p:txBody>
          <a:bodyPr/>
          <a:lstStyle/>
          <a:p>
            <a:r>
              <a:rPr lang="en-US" dirty="0"/>
              <a:t>Factors to be considered: desired market position, customer satisfaction, employee morale, and demand for related goods or services</a:t>
            </a:r>
          </a:p>
          <a:p>
            <a:r>
              <a:rPr lang="en-US" dirty="0"/>
              <a:t>Additional benefits from revenue management when it is combined with dynamic packaging and suggestive selling</a:t>
            </a:r>
          </a:p>
        </p:txBody>
      </p:sp>
    </p:spTree>
    <p:extLst>
      <p:ext uri="{BB962C8B-B14F-4D97-AF65-F5344CB8AC3E}">
        <p14:creationId xmlns:p14="http://schemas.microsoft.com/office/powerpoint/2010/main" val="16208037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dirty="0"/>
              <a:t>Figure 5.2  Revenue Management Example for One Leg of Flight</a:t>
            </a:r>
          </a:p>
        </p:txBody>
      </p:sp>
      <p:pic>
        <p:nvPicPr>
          <p:cNvPr id="3" name="Content Placeholder 2" descr="Figure 5.2 &#10;Revenue Management Example for One Leg of Flight"/>
          <p:cNvPicPr>
            <a:picLocks noGrp="1" noChangeAspect="1"/>
          </p:cNvPicPr>
          <p:nvPr>
            <p:ph idx="1"/>
          </p:nvPr>
        </p:nvPicPr>
        <p:blipFill>
          <a:blip r:embed="rId3"/>
          <a:stretch>
            <a:fillRect/>
          </a:stretch>
        </p:blipFill>
        <p:spPr>
          <a:xfrm>
            <a:off x="2136447" y="1600200"/>
            <a:ext cx="4871106" cy="4525963"/>
          </a:xfrm>
          <a:prstGeom prst="rect">
            <a:avLst/>
          </a:prstGeom>
        </p:spPr>
      </p:pic>
    </p:spTree>
    <p:extLst>
      <p:ext uri="{BB962C8B-B14F-4D97-AF65-F5344CB8AC3E}">
        <p14:creationId xmlns:p14="http://schemas.microsoft.com/office/powerpoint/2010/main" val="2313181296"/>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dirty="0"/>
              <a:t>Future of Revenue Management</a:t>
            </a:r>
          </a:p>
        </p:txBody>
      </p:sp>
      <p:sp>
        <p:nvSpPr>
          <p:cNvPr id="34818" name="Content Placeholder 2"/>
          <p:cNvSpPr>
            <a:spLocks noGrp="1"/>
          </p:cNvSpPr>
          <p:nvPr>
            <p:ph idx="1"/>
          </p:nvPr>
        </p:nvSpPr>
        <p:spPr/>
        <p:txBody>
          <a:bodyPr/>
          <a:lstStyle/>
          <a:p>
            <a:r>
              <a:rPr lang="en-US" altLang="en-US" dirty="0"/>
              <a:t>Not simply enhance revenues, also implement profit optimization strategies</a:t>
            </a:r>
          </a:p>
          <a:p>
            <a:r>
              <a:rPr lang="en-US" altLang="en-US" dirty="0"/>
              <a:t>Enhance revenues from all yieldable revenue streams: e.g. meeting spaces, food and beverage offerings, retail outlets, and even spa and professional services</a:t>
            </a:r>
          </a:p>
          <a:p>
            <a:r>
              <a:rPr lang="en-US" altLang="en-US" dirty="0"/>
              <a:t>Potential management conflicts between revenue management and customer relationship management</a:t>
            </a:r>
          </a:p>
        </p:txBody>
      </p:sp>
    </p:spTree>
    <p:extLst>
      <p:ext uri="{BB962C8B-B14F-4D97-AF65-F5344CB8AC3E}">
        <p14:creationId xmlns:p14="http://schemas.microsoft.com/office/powerpoint/2010/main" val="1944287033"/>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1" name="Rectangle 6"/>
          <p:cNvSpPr>
            <a:spLocks noGrp="1" noChangeArrowheads="1"/>
          </p:cNvSpPr>
          <p:nvPr>
            <p:ph type="title"/>
          </p:nvPr>
        </p:nvSpPr>
        <p:spPr/>
        <p:txBody>
          <a:bodyPr/>
          <a:lstStyle/>
          <a:p>
            <a:r>
              <a:rPr lang="en-US" altLang="en-US" dirty="0"/>
              <a:t>Learning Objectives </a:t>
            </a:r>
            <a:r>
              <a:rPr lang="en-US" altLang="en-US" sz="2400" dirty="0"/>
              <a:t>(2 of 3)</a:t>
            </a:r>
            <a:endParaRPr lang="en-US" altLang="en-US" dirty="0"/>
          </a:p>
        </p:txBody>
      </p:sp>
      <p:sp>
        <p:nvSpPr>
          <p:cNvPr id="17410" name="Rectangle 5"/>
          <p:cNvSpPr>
            <a:spLocks noGrp="1" noChangeArrowheads="1"/>
          </p:cNvSpPr>
          <p:nvPr>
            <p:ph idx="1"/>
          </p:nvPr>
        </p:nvSpPr>
        <p:spPr/>
        <p:txBody>
          <a:bodyPr/>
          <a:lstStyle/>
          <a:p>
            <a:pPr marL="514350" indent="-514350">
              <a:buFont typeface="+mj-lt"/>
              <a:buAutoNum type="arabicPeriod" startAt="4"/>
            </a:pPr>
            <a:r>
              <a:rPr lang="en-US" altLang="en-US" dirty="0"/>
              <a:t>Describe how technological changes will have an impact on the future of the tourism industry</a:t>
            </a:r>
          </a:p>
          <a:p>
            <a:pPr marL="514350" indent="-514350">
              <a:buFont typeface="+mj-lt"/>
              <a:buAutoNum type="arabicPeriod" startAt="4"/>
            </a:pPr>
            <a:r>
              <a:rPr lang="en-US" altLang="en-US" dirty="0"/>
              <a:t>Describe how technology can enhance customer service</a:t>
            </a:r>
          </a:p>
        </p:txBody>
      </p:sp>
    </p:spTree>
    <p:extLst>
      <p:ext uri="{BB962C8B-B14F-4D97-AF65-F5344CB8AC3E}">
        <p14:creationId xmlns:p14="http://schemas.microsoft.com/office/powerpoint/2010/main" val="576132123"/>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1" name="Rectangle 6"/>
          <p:cNvSpPr>
            <a:spLocks noGrp="1" noChangeArrowheads="1"/>
          </p:cNvSpPr>
          <p:nvPr>
            <p:ph type="title"/>
          </p:nvPr>
        </p:nvSpPr>
        <p:spPr/>
        <p:txBody>
          <a:bodyPr/>
          <a:lstStyle/>
          <a:p>
            <a:r>
              <a:rPr lang="en-US" altLang="en-US" dirty="0"/>
              <a:t>Learning Objectives </a:t>
            </a:r>
            <a:r>
              <a:rPr lang="en-US" altLang="en-US" sz="2400" dirty="0"/>
              <a:t>(3 of 3)</a:t>
            </a:r>
            <a:endParaRPr lang="en-US" altLang="en-US" dirty="0"/>
          </a:p>
        </p:txBody>
      </p:sp>
      <p:sp>
        <p:nvSpPr>
          <p:cNvPr id="17410" name="Rectangle 5"/>
          <p:cNvSpPr>
            <a:spLocks noGrp="1" noChangeArrowheads="1"/>
          </p:cNvSpPr>
          <p:nvPr>
            <p:ph idx="1"/>
          </p:nvPr>
        </p:nvSpPr>
        <p:spPr/>
        <p:txBody>
          <a:bodyPr/>
          <a:lstStyle/>
          <a:p>
            <a:pPr marL="514350" indent="-514350">
              <a:buFont typeface="+mj-lt"/>
              <a:buAutoNum type="arabicPeriod" startAt="6"/>
            </a:pPr>
            <a:r>
              <a:rPr lang="en-US" altLang="en-US" dirty="0"/>
              <a:t>Describe how the Internet has changed tourism operations</a:t>
            </a:r>
          </a:p>
          <a:p>
            <a:pPr marL="514350" indent="-514350">
              <a:buFont typeface="+mj-lt"/>
              <a:buAutoNum type="arabicPeriod" startAt="6"/>
            </a:pPr>
            <a:r>
              <a:rPr lang="en-US" altLang="en-US" dirty="0"/>
              <a:t>Describe how revenue management has improved the financial performance of tourism service suppliers</a:t>
            </a:r>
          </a:p>
        </p:txBody>
      </p:sp>
    </p:spTree>
    <p:extLst>
      <p:ext uri="{BB962C8B-B14F-4D97-AF65-F5344CB8AC3E}">
        <p14:creationId xmlns:p14="http://schemas.microsoft.com/office/powerpoint/2010/main" val="25544546"/>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dirty="0"/>
              <a:t>Technology </a:t>
            </a:r>
            <a:r>
              <a:rPr lang="en-US" altLang="en-US" sz="2400" dirty="0"/>
              <a:t>(1 of 2)</a:t>
            </a:r>
            <a:endParaRPr lang="en-US" altLang="en-US" dirty="0"/>
          </a:p>
        </p:txBody>
      </p:sp>
      <p:sp>
        <p:nvSpPr>
          <p:cNvPr id="19458" name="Rectangle 4"/>
          <p:cNvSpPr>
            <a:spLocks noGrp="1" noChangeArrowheads="1"/>
          </p:cNvSpPr>
          <p:nvPr>
            <p:ph idx="1"/>
          </p:nvPr>
        </p:nvSpPr>
        <p:spPr/>
        <p:txBody>
          <a:bodyPr/>
          <a:lstStyle/>
          <a:p>
            <a:r>
              <a:rPr lang="en-US" altLang="en-US" dirty="0"/>
              <a:t>Definition</a:t>
            </a:r>
          </a:p>
          <a:p>
            <a:pPr lvl="1"/>
            <a:r>
              <a:rPr lang="en-US" altLang="en-US" dirty="0"/>
              <a:t>Use of new knowledge and tools to improve productivity and systems</a:t>
            </a:r>
          </a:p>
          <a:p>
            <a:r>
              <a:rPr lang="en-US" altLang="en-US" dirty="0"/>
              <a:t>Creates both challenges and opportunities for tourism service providers</a:t>
            </a:r>
          </a:p>
          <a:p>
            <a:r>
              <a:rPr lang="en-US" altLang="en-US" dirty="0"/>
              <a:t>Inexpensive data storage and processing speeds have given rise to POS and ERPs</a:t>
            </a:r>
          </a:p>
        </p:txBody>
      </p:sp>
    </p:spTree>
    <p:extLst>
      <p:ext uri="{BB962C8B-B14F-4D97-AF65-F5344CB8AC3E}">
        <p14:creationId xmlns:p14="http://schemas.microsoft.com/office/powerpoint/2010/main" val="178249507"/>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dirty="0"/>
              <a:t>Technology </a:t>
            </a:r>
            <a:r>
              <a:rPr lang="en-US" altLang="en-US" sz="2400" dirty="0"/>
              <a:t>(2 of 2)</a:t>
            </a:r>
            <a:endParaRPr lang="en-US" altLang="en-US" dirty="0"/>
          </a:p>
        </p:txBody>
      </p:sp>
      <p:sp>
        <p:nvSpPr>
          <p:cNvPr id="19458" name="Rectangle 4"/>
          <p:cNvSpPr>
            <a:spLocks noGrp="1" noChangeArrowheads="1"/>
          </p:cNvSpPr>
          <p:nvPr>
            <p:ph idx="1"/>
          </p:nvPr>
        </p:nvSpPr>
        <p:spPr/>
        <p:txBody>
          <a:bodyPr/>
          <a:lstStyle/>
          <a:p>
            <a:r>
              <a:rPr lang="en-US" altLang="en-US"/>
              <a:t>Outcomes from investments in technology</a:t>
            </a:r>
          </a:p>
          <a:p>
            <a:pPr lvl="1"/>
            <a:r>
              <a:rPr lang="en-US" altLang="en-US"/>
              <a:t>Enhanced productivity</a:t>
            </a:r>
          </a:p>
          <a:p>
            <a:pPr lvl="1"/>
            <a:r>
              <a:rPr lang="en-US" altLang="en-US"/>
              <a:t>Improved communications</a:t>
            </a:r>
          </a:p>
          <a:p>
            <a:pPr lvl="1"/>
            <a:r>
              <a:rPr lang="en-US" altLang="en-US"/>
              <a:t>Enhanced customer service</a:t>
            </a:r>
          </a:p>
          <a:p>
            <a:pPr lvl="1"/>
            <a:r>
              <a:rPr lang="en-US" altLang="en-US"/>
              <a:t>Improved profitability</a:t>
            </a:r>
          </a:p>
          <a:p>
            <a:pPr lvl="1"/>
            <a:r>
              <a:rPr lang="en-US" altLang="en-US"/>
              <a:t>Competitive advantage</a:t>
            </a:r>
          </a:p>
        </p:txBody>
      </p:sp>
    </p:spTree>
    <p:extLst>
      <p:ext uri="{BB962C8B-B14F-4D97-AF65-F5344CB8AC3E}">
        <p14:creationId xmlns:p14="http://schemas.microsoft.com/office/powerpoint/2010/main" val="407319479"/>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a:t>Figure 5.1 Technology's Impact on Tourism Service Suppliers</a:t>
            </a:r>
          </a:p>
        </p:txBody>
      </p:sp>
      <p:pic>
        <p:nvPicPr>
          <p:cNvPr id="3" name="Content Placeholder 2" descr="Figure 5.1 &#10;Technology's Impact on Tourism Service Suppliers"/>
          <p:cNvPicPr>
            <a:picLocks noGrp="1" noChangeAspect="1"/>
          </p:cNvPicPr>
          <p:nvPr>
            <p:ph idx="1"/>
          </p:nvPr>
        </p:nvPicPr>
        <p:blipFill>
          <a:blip r:embed="rId2"/>
          <a:stretch>
            <a:fillRect/>
          </a:stretch>
        </p:blipFill>
        <p:spPr>
          <a:xfrm>
            <a:off x="2234957" y="1600200"/>
            <a:ext cx="4674085" cy="4525963"/>
          </a:xfrm>
          <a:prstGeom prst="rect">
            <a:avLst/>
          </a:prstGeom>
        </p:spPr>
      </p:pic>
    </p:spTree>
    <p:extLst>
      <p:ext uri="{BB962C8B-B14F-4D97-AF65-F5344CB8AC3E}">
        <p14:creationId xmlns:p14="http://schemas.microsoft.com/office/powerpoint/2010/main" val="2713596024"/>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a:t>Improving Operating Efficiency and Effectiveness</a:t>
            </a:r>
          </a:p>
        </p:txBody>
      </p:sp>
      <p:sp>
        <p:nvSpPr>
          <p:cNvPr id="22530" name="Rectangle 8"/>
          <p:cNvSpPr>
            <a:spLocks noGrp="1" noChangeArrowheads="1"/>
          </p:cNvSpPr>
          <p:nvPr>
            <p:ph idx="1"/>
          </p:nvPr>
        </p:nvSpPr>
        <p:spPr/>
        <p:txBody>
          <a:bodyPr/>
          <a:lstStyle/>
          <a:p>
            <a:r>
              <a:rPr lang="en-US" altLang="en-US"/>
              <a:t>Rising wages, increasing input costs, and intensifying competition necessitated changing of old ways</a:t>
            </a:r>
          </a:p>
          <a:p>
            <a:r>
              <a:rPr lang="en-US" altLang="en-US"/>
              <a:t>Examples of technology improvements</a:t>
            </a:r>
          </a:p>
          <a:p>
            <a:pPr lvl="1"/>
            <a:r>
              <a:rPr lang="en-US" altLang="en-US"/>
              <a:t>Staffing programs match staff levels to demand levels</a:t>
            </a:r>
          </a:p>
          <a:p>
            <a:pPr lvl="1"/>
            <a:r>
              <a:rPr lang="en-US" altLang="en-US"/>
              <a:t>Communication technology (such as remote devices) makes internal ordering and inventory stocking more efficient</a:t>
            </a:r>
          </a:p>
        </p:txBody>
      </p:sp>
    </p:spTree>
    <p:extLst>
      <p:ext uri="{BB962C8B-B14F-4D97-AF65-F5344CB8AC3E}">
        <p14:creationId xmlns:p14="http://schemas.microsoft.com/office/powerpoint/2010/main" val="1439791834"/>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dirty="0"/>
              <a:t>Management Information Systems </a:t>
            </a:r>
            <a:r>
              <a:rPr lang="en-US" altLang="en-US" sz="2400" dirty="0"/>
              <a:t>(1 of 2)</a:t>
            </a:r>
            <a:endParaRPr lang="en-US" altLang="en-US" dirty="0"/>
          </a:p>
        </p:txBody>
      </p:sp>
      <p:sp>
        <p:nvSpPr>
          <p:cNvPr id="22530" name="Rectangle 8"/>
          <p:cNvSpPr>
            <a:spLocks noGrp="1" noChangeArrowheads="1"/>
          </p:cNvSpPr>
          <p:nvPr>
            <p:ph idx="1"/>
          </p:nvPr>
        </p:nvSpPr>
        <p:spPr/>
        <p:txBody>
          <a:bodyPr/>
          <a:lstStyle/>
          <a:p>
            <a:r>
              <a:rPr lang="en-US" altLang="en-US" dirty="0"/>
              <a:t>Computer-based systems for collecting, storing and retrieving information for planning, decision-making and problem-solving</a:t>
            </a:r>
          </a:p>
          <a:p>
            <a:r>
              <a:rPr lang="en-US" altLang="en-US" dirty="0"/>
              <a:t>Point of data input</a:t>
            </a:r>
          </a:p>
          <a:p>
            <a:pPr lvl="1"/>
            <a:r>
              <a:rPr lang="en-US" altLang="en-US" dirty="0"/>
              <a:t>Reservations</a:t>
            </a:r>
          </a:p>
          <a:p>
            <a:pPr lvl="1"/>
            <a:r>
              <a:rPr lang="en-US" altLang="en-US" dirty="0"/>
              <a:t>POS device</a:t>
            </a:r>
          </a:p>
          <a:p>
            <a:pPr lvl="1"/>
            <a:r>
              <a:rPr lang="en-US" altLang="en-US" dirty="0"/>
              <a:t>When guests check in</a:t>
            </a:r>
          </a:p>
        </p:txBody>
      </p:sp>
    </p:spTree>
    <p:extLst>
      <p:ext uri="{BB962C8B-B14F-4D97-AF65-F5344CB8AC3E}">
        <p14:creationId xmlns:p14="http://schemas.microsoft.com/office/powerpoint/2010/main" val="1433405192"/>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theme/theme1.xml><?xml version="1.0" encoding="utf-8"?>
<a:theme xmlns:a="http://schemas.openxmlformats.org/drawingml/2006/main" name="508 Lecture">
  <a:themeElements>
    <a:clrScheme name="Custom 4">
      <a:dk1>
        <a:srgbClr val="003057"/>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4376</TotalTime>
  <Words>4389</Words>
  <Application>Microsoft Office PowerPoint</Application>
  <PresentationFormat>On-screen Show (4:3)</PresentationFormat>
  <Paragraphs>233</Paragraphs>
  <Slides>23</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AGaramond-Regular</vt:lpstr>
      <vt:lpstr>Arial</vt:lpstr>
      <vt:lpstr>Calibri</vt:lpstr>
      <vt:lpstr>Times New Roman</vt:lpstr>
      <vt:lpstr>Wingdings</vt:lpstr>
      <vt:lpstr>508 Lecture</vt:lpstr>
      <vt:lpstr>Tourism: The Business of Hospitality and Travel</vt:lpstr>
      <vt:lpstr>Learning Objectives (1 of 3)</vt:lpstr>
      <vt:lpstr>Learning Objectives (2 of 3)</vt:lpstr>
      <vt:lpstr>Learning Objectives (3 of 3)</vt:lpstr>
      <vt:lpstr>Technology (1 of 2)</vt:lpstr>
      <vt:lpstr>Technology (2 of 2)</vt:lpstr>
      <vt:lpstr>Figure 5.1 Technology's Impact on Tourism Service Suppliers</vt:lpstr>
      <vt:lpstr>Improving Operating Efficiency and Effectiveness</vt:lpstr>
      <vt:lpstr>Management Information Systems (1 of 2)</vt:lpstr>
      <vt:lpstr>Management Information Systems (2 of 2)</vt:lpstr>
      <vt:lpstr>Table 5.1   Examples of Management Information System Features</vt:lpstr>
      <vt:lpstr>Providing Customer Convenience and Enhancing Service</vt:lpstr>
      <vt:lpstr>Changing Communication and Distribution Channels </vt:lpstr>
      <vt:lpstr>Table 5.3 Internet Usage Around the World</vt:lpstr>
      <vt:lpstr>Internet-Based Distribution for Hotels</vt:lpstr>
      <vt:lpstr>Internet as a Travel Tool</vt:lpstr>
      <vt:lpstr>The Power of User-Generated Content</vt:lpstr>
      <vt:lpstr>Improving Profitability</vt:lpstr>
      <vt:lpstr>Conditions for Revenue Management</vt:lpstr>
      <vt:lpstr>Strategic Levers Unique To Services</vt:lpstr>
      <vt:lpstr>Operational Considerations</vt:lpstr>
      <vt:lpstr>Figure 5.2  Revenue Management Example for One Leg of Flight</vt:lpstr>
      <vt:lpstr>Future of Revenue Management</vt:lpstr>
    </vt:vector>
  </TitlesOfParts>
  <Company>echosvoice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Capturing Technology’s Competitive Advantages</dc:title>
  <dc:subject>Tourism: The Business of Hospitality and Travel</dc:subject>
  <dc:creator>Cathy Hsu</dc:creator>
  <cp:keywords>Tourism</cp:keywords>
  <cp:lastModifiedBy>Seontaik Kim</cp:lastModifiedBy>
  <cp:revision>211</cp:revision>
  <dcterms:created xsi:type="dcterms:W3CDTF">2014-07-14T20:04:21Z</dcterms:created>
  <dcterms:modified xsi:type="dcterms:W3CDTF">2021-03-08T19:51:26Z</dcterms:modified>
</cp:coreProperties>
</file>