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18" r:id="rId2"/>
    <p:sldId id="319" r:id="rId3"/>
    <p:sldId id="320" r:id="rId4"/>
    <p:sldId id="321" r:id="rId5"/>
    <p:sldId id="323" r:id="rId6"/>
    <p:sldId id="324" r:id="rId7"/>
    <p:sldId id="326" r:id="rId8"/>
    <p:sldId id="327" r:id="rId9"/>
    <p:sldId id="328" r:id="rId10"/>
    <p:sldId id="329" r:id="rId11"/>
    <p:sldId id="331" r:id="rId12"/>
    <p:sldId id="359" r:id="rId13"/>
    <p:sldId id="361" r:id="rId14"/>
    <p:sldId id="360" r:id="rId15"/>
    <p:sldId id="325" r:id="rId16"/>
    <p:sldId id="363" r:id="rId17"/>
    <p:sldId id="334" r:id="rId18"/>
    <p:sldId id="338" r:id="rId19"/>
    <p:sldId id="362" r:id="rId20"/>
    <p:sldId id="364" r:id="rId21"/>
    <p:sldId id="337" r:id="rId22"/>
    <p:sldId id="339" r:id="rId23"/>
    <p:sldId id="342" r:id="rId24"/>
    <p:sldId id="343" r:id="rId25"/>
    <p:sldId id="365" r:id="rId26"/>
    <p:sldId id="340" r:id="rId27"/>
    <p:sldId id="341" r:id="rId28"/>
    <p:sldId id="345" r:id="rId29"/>
    <p:sldId id="346" r:id="rId30"/>
    <p:sldId id="366" r:id="rId31"/>
    <p:sldId id="347" r:id="rId32"/>
    <p:sldId id="348" r:id="rId33"/>
    <p:sldId id="367" r:id="rId34"/>
    <p:sldId id="368" r:id="rId35"/>
    <p:sldId id="349" r:id="rId36"/>
    <p:sldId id="351" r:id="rId37"/>
    <p:sldId id="369" r:id="rId38"/>
    <p:sldId id="354" r:id="rId39"/>
    <p:sldId id="35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1" autoAdjust="0"/>
    <p:restoredTop sz="69045" autoAdjust="0"/>
  </p:normalViewPr>
  <p:slideViewPr>
    <p:cSldViewPr>
      <p:cViewPr varScale="1">
        <p:scale>
          <a:sx n="112" d="100"/>
          <a:sy n="112" d="100"/>
        </p:scale>
        <p:origin x="3234" y="108"/>
      </p:cViewPr>
      <p:guideLst>
        <p:guide orient="horz" pos="2160"/>
        <p:guide pos="2880"/>
      </p:guideLst>
    </p:cSldViewPr>
  </p:slideViewPr>
  <p:outlineViewPr>
    <p:cViewPr>
      <p:scale>
        <a:sx n="33" d="100"/>
        <a:sy n="33" d="100"/>
      </p:scale>
      <p:origin x="0" y="-12690"/>
    </p:cViewPr>
  </p:outlineViewPr>
  <p:notesTextViewPr>
    <p:cViewPr>
      <p:scale>
        <a:sx n="150" d="100"/>
        <a:sy n="15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38727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phenomenal growth and consolidation that has taken place with online travel agencies (OTAs) has resulted in two massive enterprises—Expedia and Priceline. These two companies have now become the department stores of the tourism industry. Expedia owns Hotels.com, Hotwire.com, Trivago.com, Travelocity.com, and many others. Priceline owns Booking.com, Agoda.com, Kayak.com, OpenTable.com, and many others. Even with tourism suppliers’ efforts to increase direct distribution, travel agents (both traditional and online) continue to represent about half of all travel sales in the United States.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a:p>
        </p:txBody>
      </p:sp>
    </p:spTree>
    <p:extLst>
      <p:ext uri="{BB962C8B-B14F-4D97-AF65-F5344CB8AC3E}">
        <p14:creationId xmlns:p14="http://schemas.microsoft.com/office/powerpoint/2010/main" val="24139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D3B45"/>
                </a:solidFill>
                <a:effectLst/>
                <a:latin typeface="Lato Extended"/>
              </a:rPr>
              <a:t>Which of the following segments of the tourism industry has continued to nurture a close working relationship with travel agents?</a:t>
            </a:r>
          </a:p>
          <a:p>
            <a:r>
              <a:rPr lang="en-US" b="0" i="0" dirty="0">
                <a:solidFill>
                  <a:srgbClr val="2D3B45"/>
                </a:solidFill>
                <a:effectLst/>
                <a:latin typeface="Lato Extended"/>
              </a:rPr>
              <a:t>hotels</a:t>
            </a:r>
          </a:p>
          <a:p>
            <a:pPr algn="l"/>
            <a:r>
              <a:rPr lang="en-US" b="0" i="0" dirty="0">
                <a:solidFill>
                  <a:srgbClr val="2D3B45"/>
                </a:solidFill>
                <a:effectLst/>
                <a:latin typeface="Lato Extended"/>
              </a:rPr>
              <a:t>airlines</a:t>
            </a:r>
          </a:p>
          <a:p>
            <a:pPr algn="l"/>
            <a:r>
              <a:rPr lang="en-US" b="1" i="0" dirty="0">
                <a:solidFill>
                  <a:srgbClr val="333333"/>
                </a:solidFill>
                <a:effectLst/>
                <a:latin typeface="Lato Extended"/>
              </a:rPr>
              <a:t>Correct Answer</a:t>
            </a:r>
            <a:r>
              <a:rPr lang="en-US" b="0" i="0" dirty="0">
                <a:solidFill>
                  <a:srgbClr val="2D3B45"/>
                </a:solidFill>
                <a:effectLst/>
                <a:latin typeface="Lato Extended"/>
              </a:rPr>
              <a:t>  cruise lines</a:t>
            </a:r>
          </a:p>
          <a:p>
            <a:pPr algn="l"/>
            <a:r>
              <a:rPr lang="en-US" b="0" i="0" dirty="0">
                <a:solidFill>
                  <a:srgbClr val="2D3B45"/>
                </a:solidFill>
                <a:effectLst/>
                <a:latin typeface="Lato Extended"/>
              </a:rPr>
              <a:t>theme parks</a:t>
            </a:r>
          </a:p>
          <a:p>
            <a:pPr algn="l"/>
            <a:r>
              <a:rPr lang="en-US" b="0" i="0" dirty="0">
                <a:solidFill>
                  <a:srgbClr val="2D3B45"/>
                </a:solidFill>
                <a:effectLst/>
                <a:latin typeface="Lato Extended"/>
              </a:rPr>
              <a:t> </a:t>
            </a:r>
          </a:p>
          <a:p>
            <a:r>
              <a:rPr lang="en-US" b="1" i="0" dirty="0">
                <a:solidFill>
                  <a:srgbClr val="2D3B45"/>
                </a:solidFill>
                <a:effectLst/>
                <a:latin typeface="Lato Extended"/>
              </a:rPr>
              <a:t>Travel agencies can be classified into all of the following categories EXCEPT ________.</a:t>
            </a:r>
          </a:p>
          <a:p>
            <a:pPr algn="l"/>
            <a:r>
              <a:rPr lang="en-US" b="0" i="0" dirty="0">
                <a:solidFill>
                  <a:srgbClr val="2D3B45"/>
                </a:solidFill>
                <a:effectLst/>
                <a:latin typeface="Lato Extended"/>
              </a:rPr>
              <a:t>Internet agencies</a:t>
            </a:r>
          </a:p>
          <a:p>
            <a:pPr algn="l"/>
            <a:r>
              <a:rPr lang="en-US" b="0" i="0" dirty="0">
                <a:solidFill>
                  <a:srgbClr val="2D3B45"/>
                </a:solidFill>
                <a:effectLst/>
                <a:latin typeface="Lato Extended"/>
              </a:rPr>
              <a:t>cruise-only agencies</a:t>
            </a:r>
          </a:p>
          <a:p>
            <a:pPr algn="l"/>
            <a:r>
              <a:rPr lang="en-US" b="1" i="0" dirty="0">
                <a:solidFill>
                  <a:srgbClr val="333333"/>
                </a:solidFill>
                <a:effectLst/>
                <a:latin typeface="Lato Extended"/>
              </a:rPr>
              <a:t>Correct Answer</a:t>
            </a:r>
            <a:r>
              <a:rPr lang="en-US" b="0" i="0" dirty="0">
                <a:solidFill>
                  <a:srgbClr val="2D3B45"/>
                </a:solidFill>
                <a:effectLst/>
                <a:latin typeface="Lato Extended"/>
              </a:rPr>
              <a:t>  no-frills agencies</a:t>
            </a:r>
          </a:p>
          <a:p>
            <a:pPr algn="l"/>
            <a:r>
              <a:rPr lang="en-US" b="0" i="0" dirty="0">
                <a:solidFill>
                  <a:srgbClr val="2D3B45"/>
                </a:solidFill>
                <a:effectLst/>
                <a:latin typeface="Lato Extended"/>
              </a:rPr>
              <a:t>mega agencies</a:t>
            </a:r>
          </a:p>
          <a:p>
            <a:pPr algn="l"/>
            <a:r>
              <a:rPr lang="en-US" b="0" i="0" dirty="0">
                <a:solidFill>
                  <a:srgbClr val="2D3B45"/>
                </a:solidFill>
                <a:effectLst/>
                <a:latin typeface="Lato Extended"/>
              </a:rPr>
              <a:t> </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13</a:t>
            </a:fld>
            <a:endParaRPr lang="en-US"/>
          </a:p>
        </p:txBody>
      </p:sp>
    </p:spTree>
    <p:extLst>
      <p:ext uri="{BB962C8B-B14F-4D97-AF65-F5344CB8AC3E}">
        <p14:creationId xmlns:p14="http://schemas.microsoft.com/office/powerpoint/2010/main" val="219714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of the following is an agent's post-Internet role? overall travel experience management</a:t>
            </a:r>
          </a:p>
          <a:p>
            <a:endParaRPr lang="en-US" b="1" dirty="0"/>
          </a:p>
          <a:p>
            <a:r>
              <a:rPr lang="en-US" dirty="0"/>
              <a:t>You should ask travel agents all of the following questions EXCEPT ________.</a:t>
            </a:r>
            <a:endParaRPr lang="en-US" b="1" dirty="0"/>
          </a:p>
          <a:p>
            <a:r>
              <a:rPr lang="en-US" b="1" dirty="0"/>
              <a:t>What discounts can you offer?</a:t>
            </a:r>
          </a:p>
          <a:p>
            <a:r>
              <a:rPr lang="en-US" b="1" dirty="0"/>
              <a:t>What are your relationships with specific industry members? (X)</a:t>
            </a:r>
          </a:p>
          <a:p>
            <a:r>
              <a:rPr lang="en-US" b="1" dirty="0"/>
              <a:t>What will I receive for your fee?</a:t>
            </a:r>
          </a:p>
          <a:p>
            <a:r>
              <a:rPr lang="en-US" b="1" dirty="0"/>
              <a:t>What are your qualifications?</a:t>
            </a:r>
          </a:p>
        </p:txBody>
      </p:sp>
      <p:sp>
        <p:nvSpPr>
          <p:cNvPr id="4" name="Slide Number Placeholder 3"/>
          <p:cNvSpPr>
            <a:spLocks noGrp="1"/>
          </p:cNvSpPr>
          <p:nvPr>
            <p:ph type="sldNum" sz="quarter" idx="5"/>
          </p:nvPr>
        </p:nvSpPr>
        <p:spPr/>
        <p:txBody>
          <a:bodyPr/>
          <a:lstStyle/>
          <a:p>
            <a:fld id="{A73D6722-9B4D-4E29-B226-C325925A8118}" type="slidenum">
              <a:rPr lang="en-US" smtClean="0"/>
              <a:pPr/>
              <a:t>14</a:t>
            </a:fld>
            <a:endParaRPr lang="en-US"/>
          </a:p>
        </p:txBody>
      </p:sp>
    </p:spTree>
    <p:extLst>
      <p:ext uri="{BB962C8B-B14F-4D97-AF65-F5344CB8AC3E}">
        <p14:creationId xmlns:p14="http://schemas.microsoft.com/office/powerpoint/2010/main" val="426484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Travel agents also have access to products that are still unavailable directly to travelers, such as multi-carrier air tickets, where travel agents have access to greater number of fare and scheduling options through global distribution systems (GDSs). These interline tickets are usually less expensive than single-carrier itineraries.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a:p>
        </p:txBody>
      </p:sp>
    </p:spTree>
    <p:extLst>
      <p:ext uri="{BB962C8B-B14F-4D97-AF65-F5344CB8AC3E}">
        <p14:creationId xmlns:p14="http://schemas.microsoft.com/office/powerpoint/2010/main" val="150622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Although there are many types of agencies (see Table 4.2) serving different types of customer needs, they all typically provide a common group of services called a “product mix.” These services include providing an </a:t>
            </a:r>
            <a:r>
              <a:rPr lang="en-US" b="1" dirty="0"/>
              <a:t>itinerary</a:t>
            </a:r>
            <a:r>
              <a:rPr lang="en-US" dirty="0"/>
              <a:t>; airline, rail, and cruise reservations with ticketing confirmations; car rental, accommodation, and activity reservations; </a:t>
            </a:r>
            <a:r>
              <a:rPr lang="en-US" b="1" dirty="0"/>
              <a:t>tour packages</a:t>
            </a:r>
            <a:r>
              <a:rPr lang="en-US" dirty="0"/>
              <a:t>; travel insurance; theater and event ticketing; and general travel information from necessary travel documents to current weather information.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a:p>
        </p:txBody>
      </p:sp>
    </p:spTree>
    <p:extLst>
      <p:ext uri="{BB962C8B-B14F-4D97-AF65-F5344CB8AC3E}">
        <p14:creationId xmlns:p14="http://schemas.microsoft.com/office/powerpoint/2010/main" val="13824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a consumer, recognize the professional status of travel agents and focus your attention on the questions shown in Table 4.3 to get the best possible service.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a:p>
        </p:txBody>
      </p:sp>
    </p:spTree>
    <p:extLst>
      <p:ext uri="{BB962C8B-B14F-4D97-AF65-F5344CB8AC3E}">
        <p14:creationId xmlns:p14="http://schemas.microsoft.com/office/powerpoint/2010/main" val="245438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Remember that travel agencies depend on their marketing abilities and programs to generate sales for other tourism suppliers and receive only a portion of these sales in the form of </a:t>
            </a:r>
            <a:r>
              <a:rPr lang="en-US" b="1" dirty="0"/>
              <a:t>commissions</a:t>
            </a:r>
            <a:r>
              <a:rPr lang="en-US" dirty="0"/>
              <a:t> (based on the level of sales, which are referred to as “bookings”) or </a:t>
            </a:r>
            <a:r>
              <a:rPr lang="en-US" b="1" dirty="0">
                <a:solidFill>
                  <a:srgbClr val="FF0000"/>
                </a:solidFill>
              </a:rPr>
              <a:t>markups</a:t>
            </a:r>
            <a:r>
              <a:rPr lang="en-US" dirty="0"/>
              <a:t> (the difference between the price for which travel agencies can obtain the service and the price they can charge when selling the service).</a:t>
            </a:r>
          </a:p>
          <a:p>
            <a:pPr algn="l"/>
            <a:r>
              <a:rPr lang="en-US" b="1" dirty="0"/>
              <a:t>The difference between the price for which travel agencies can obtain the service and the price they can charge when selling the service is called ________. </a:t>
            </a:r>
            <a:r>
              <a:rPr lang="en-US" b="1" i="0" dirty="0">
                <a:solidFill>
                  <a:srgbClr val="2D3B45"/>
                </a:solidFill>
                <a:effectLst/>
                <a:latin typeface="Lato Extended"/>
              </a:rPr>
              <a:t>markup</a:t>
            </a:r>
            <a:endParaRPr lang="en-US" b="1" dirty="0"/>
          </a:p>
          <a:p>
            <a:pPr marL="171450" indent="-171450">
              <a:buFontTx/>
              <a:buChar char="-"/>
            </a:pPr>
            <a:r>
              <a:rPr lang="en-US" dirty="0"/>
              <a:t>A small travel agency that generates $1 million in sales may receive only $80,000 in commissions and markups to cover operating expenses and earn a profit. As commissions continue to dwindle, brick-and-mortar travel agencies must rely on increasing service fees and transform them-selves from simply being intermediaries, to “professional </a:t>
            </a:r>
            <a:r>
              <a:rPr lang="en-US" dirty="0" err="1"/>
              <a:t>infomediaries</a:t>
            </a:r>
            <a:r>
              <a:rPr lang="en-US" dirty="0"/>
              <a:t>”</a:t>
            </a:r>
          </a:p>
          <a:p>
            <a:pPr marL="171450" indent="-171450">
              <a:buFontTx/>
              <a:buChar char="-"/>
            </a:pPr>
            <a:r>
              <a:rPr lang="en-US" dirty="0"/>
              <a:t>OTAs are beginning to look a bit more like traditional storefront travel agencies as they attempt to move from promoting the lowest possible prices to planning and customizing trips based on individual interests by adding more planning tools for customers.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a:p>
        </p:txBody>
      </p:sp>
    </p:spTree>
    <p:extLst>
      <p:ext uri="{BB962C8B-B14F-4D97-AF65-F5344CB8AC3E}">
        <p14:creationId xmlns:p14="http://schemas.microsoft.com/office/powerpoint/2010/main" val="273515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Airline deregulation and the subsequent elimination of commissions on airline ticket sales in the United States have brought about many changes in the operation of travel agencies. Although the United States and some European airlines no longer pay commissions, </a:t>
            </a:r>
            <a:r>
              <a:rPr lang="en-US" b="1" u="sng" dirty="0"/>
              <a:t>they do allow large-volume travel agencies to earn overrides and frequently provide them with “conversion ability” for large volumes of business to their routes. This is the ability to convert a regular full-economy-priced airline reservation to a discounted fare price when all discounted seats are sold out. </a:t>
            </a:r>
            <a:r>
              <a:rPr lang="en-US" dirty="0"/>
              <a:t>These two factors have encouraged agency owners and managers to seek affiliation through a franchise or a consortium (such as Vacation.com) to gain the necessary volume of business that can lead to improved profitability. </a:t>
            </a:r>
          </a:p>
          <a:p>
            <a:pPr marL="171450" indent="-171450">
              <a:buFontTx/>
              <a:buChar char="-"/>
            </a:pPr>
            <a:r>
              <a:rPr lang="en-US" dirty="0"/>
              <a:t>Because the majority of travel agency revenues are derived from overrides; commissions on hotels, tours, and cruise line reservations; and service fees, appointment and accreditation by two key agencies are critical to continued success.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a:p>
        </p:txBody>
      </p:sp>
    </p:spTree>
    <p:extLst>
      <p:ext uri="{BB962C8B-B14F-4D97-AF65-F5344CB8AC3E}">
        <p14:creationId xmlns:p14="http://schemas.microsoft.com/office/powerpoint/2010/main" val="1804025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Airlines Reporting Corporation (ARC) and the International Airline Travel Agency Network (IATAN) operate the financial networks and clearinghouses that allow travel agencies to sell airline tickets. </a:t>
            </a:r>
          </a:p>
          <a:p>
            <a:pPr marL="171450" indent="-171450">
              <a:buFontTx/>
              <a:buChar char="-"/>
            </a:pPr>
            <a:r>
              <a:rPr lang="en-US" dirty="0"/>
              <a:t>ARC accreditation is the most important because it handles transactions for U.S. domestic airlines, many international airlines, and Amtrak and </a:t>
            </a:r>
            <a:r>
              <a:rPr lang="en-US" dirty="0" err="1"/>
              <a:t>Britrail</a:t>
            </a:r>
            <a:r>
              <a:rPr lang="en-US" dirty="0"/>
              <a:t> as well.</a:t>
            </a:r>
          </a:p>
          <a:p>
            <a:pPr marL="171450" indent="-171450">
              <a:buFontTx/>
              <a:buChar char="-"/>
            </a:pPr>
            <a:r>
              <a:rPr lang="en-US" dirty="0"/>
              <a:t>IATAN handles transactions for the international airlines that are not processed through the ARC system. The equivalents to the ARC in the </a:t>
            </a:r>
            <a:r>
              <a:rPr lang="en-US" dirty="0" err="1"/>
              <a:t>accommo-dations</a:t>
            </a:r>
            <a:r>
              <a:rPr lang="en-US" dirty="0"/>
              <a:t> sector of the tourism industry may be Hotel Clearing Corporation’s Pegasus Solutions. Pegasus serves thousands of hotel properties and travel agencies around the world by collecting and consolidating hotel commissions.</a:t>
            </a:r>
          </a:p>
          <a:p>
            <a:pPr marL="171450" indent="-171450">
              <a:buFontTx/>
              <a:buChar char="-"/>
            </a:pPr>
            <a:r>
              <a:rPr lang="en-US" dirty="0"/>
              <a:t>Whereas some airlines have virtually reduced commissions to zero, hotel </a:t>
            </a:r>
            <a:r>
              <a:rPr lang="en-US" dirty="0" err="1"/>
              <a:t>compa-nies</a:t>
            </a:r>
            <a:r>
              <a:rPr lang="en-US" dirty="0"/>
              <a:t>, such as Marriott, seem to be taking a different approach. By passing a product knowledge test and being certified as a Preferred Travel Agency, Marriott guarantees agencies a full 10% commission plus other money-saving and educational benefits. Travel agencies that do not participate in the program will see their commission rates reduced to 8%. The program called Hotel Excellence! is available in ten languages and teaches travel planners how to sell hotel services.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a:p>
        </p:txBody>
      </p:sp>
    </p:spTree>
    <p:extLst>
      <p:ext uri="{BB962C8B-B14F-4D97-AF65-F5344CB8AC3E}">
        <p14:creationId xmlns:p14="http://schemas.microsoft.com/office/powerpoint/2010/main" val="384203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addition to travel retailers, they bring in another layer of intermediaries, travel wholesalers, who assemble and market tours and other tourism products. By doing so, they facilitate the process of bringing travelers and tourism suppliers together. </a:t>
            </a:r>
          </a:p>
          <a:p>
            <a:pPr marL="171450" indent="-171450">
              <a:buFontTx/>
              <a:buChar char="-"/>
            </a:pPr>
            <a:r>
              <a:rPr lang="en-US" b="1" dirty="0"/>
              <a:t>Tour operators </a:t>
            </a:r>
            <a:r>
              <a:rPr lang="en-US" dirty="0"/>
              <a:t>are, by definition, business organizations engaged in planning, preparing, marketing, and, at times, operating vacation tours. The terms packager, wholesale tour operator, tour operator, tour wholesaler, and wholesaler often are used inter-changeably. For simplicity, we will use the term tour operator. </a:t>
            </a:r>
          </a:p>
          <a:p>
            <a:pPr marL="171450" indent="-171450">
              <a:buFontTx/>
              <a:buChar char="-"/>
            </a:pPr>
            <a:r>
              <a:rPr lang="en-US" dirty="0"/>
              <a:t>Tour operators are a particularly significant intermediary in the tourism industry because they supply packages for travel agencies to sell as well as buy-</a:t>
            </a:r>
            <a:r>
              <a:rPr lang="en-US" dirty="0" err="1"/>
              <a:t>ing</a:t>
            </a:r>
            <a:r>
              <a:rPr lang="en-US" dirty="0"/>
              <a:t> services from airlines, cruise lines, hotels, resorts, car rental companies, and many other tourism suppliers. They usually buy tourism products more than a year in advance, which relieves suppliers the worry about demand for them to focus on providing quality products. “</a:t>
            </a:r>
            <a:r>
              <a:rPr lang="en-US" b="1" dirty="0"/>
              <a:t>Traditionally, wholesalers have provided 60% to 70% of all room revenue for tourism-driven destinations such as Hawaii, the Caribbean, and Europe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a:p>
        </p:txBody>
      </p:sp>
    </p:spTree>
    <p:extLst>
      <p:ext uri="{BB962C8B-B14F-4D97-AF65-F5344CB8AC3E}">
        <p14:creationId xmlns:p14="http://schemas.microsoft.com/office/powerpoint/2010/main" val="31744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Services are actions, goods are material objects.</a:t>
            </a:r>
          </a:p>
          <a:p>
            <a:r>
              <a:rPr lang="en-US" sz="1200" b="0" i="0" u="none" strike="noStrike" kern="1200" baseline="0" dirty="0">
                <a:solidFill>
                  <a:schemeClr val="tx1"/>
                </a:solidFill>
                <a:latin typeface="+mn-lt"/>
                <a:ea typeface="+mn-ea"/>
                <a:cs typeface="+mn-cs"/>
              </a:rPr>
              <a:t> Services are often accompanied by facilitating goods which support the service.</a:t>
            </a:r>
          </a:p>
          <a:p>
            <a:r>
              <a:rPr lang="en-US" sz="1200" b="0" i="0" u="none" strike="noStrike" kern="1200" baseline="0" dirty="0">
                <a:solidFill>
                  <a:schemeClr val="tx1"/>
                </a:solidFill>
                <a:latin typeface="+mn-lt"/>
                <a:ea typeface="+mn-ea"/>
                <a:cs typeface="+mn-cs"/>
              </a:rPr>
              <a:t> Differences between goods and services:</a:t>
            </a:r>
          </a:p>
          <a:p>
            <a:r>
              <a:rPr lang="en-US" sz="1200" b="0" i="0" u="none" strike="noStrike" kern="1200" baseline="0" dirty="0">
                <a:solidFill>
                  <a:schemeClr val="tx1"/>
                </a:solidFill>
                <a:latin typeface="+mn-lt"/>
                <a:ea typeface="+mn-ea"/>
                <a:cs typeface="+mn-cs"/>
              </a:rPr>
              <a:t>1. Services are intangible: Actions not objects</a:t>
            </a:r>
          </a:p>
          <a:p>
            <a:r>
              <a:rPr lang="en-US" sz="1200" b="0" i="0" u="none" strike="noStrike" kern="1200" baseline="0" dirty="0">
                <a:solidFill>
                  <a:schemeClr val="tx1"/>
                </a:solidFill>
                <a:latin typeface="+mn-lt"/>
                <a:ea typeface="+mn-ea"/>
                <a:cs typeface="+mn-cs"/>
              </a:rPr>
              <a:t>2. Services are highly perishable</a:t>
            </a:r>
          </a:p>
          <a:p>
            <a:r>
              <a:rPr lang="en-US" sz="1200" b="0" i="0" u="none" strike="noStrike" kern="1200" baseline="0" dirty="0">
                <a:solidFill>
                  <a:schemeClr val="tx1"/>
                </a:solidFill>
                <a:latin typeface="+mn-lt"/>
                <a:ea typeface="+mn-ea"/>
                <a:cs typeface="+mn-cs"/>
              </a:rPr>
              <a:t>a. Cannot be inventoried (airplane seat once the plane has left the gate)</a:t>
            </a:r>
          </a:p>
          <a:p>
            <a:r>
              <a:rPr lang="en-US" sz="1200" b="0" i="0" u="none" strike="noStrike" kern="1200" baseline="0" dirty="0">
                <a:solidFill>
                  <a:schemeClr val="tx1"/>
                </a:solidFill>
                <a:latin typeface="+mn-lt"/>
                <a:ea typeface="+mn-ea"/>
                <a:cs typeface="+mn-cs"/>
              </a:rPr>
              <a:t>b. Revenue potential perishes with passage of time</a:t>
            </a:r>
          </a:p>
          <a:p>
            <a:r>
              <a:rPr lang="en-US" sz="1200" b="0" i="0" u="none" strike="noStrike" kern="1200" baseline="0" dirty="0">
                <a:solidFill>
                  <a:schemeClr val="tx1"/>
                </a:solidFill>
                <a:latin typeface="+mn-lt"/>
                <a:ea typeface="+mn-ea"/>
                <a:cs typeface="+mn-cs"/>
              </a:rPr>
              <a:t>3. Customer is often active participant in producing the service (salad bar)</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a:p>
        </p:txBody>
      </p:sp>
    </p:spTree>
    <p:extLst>
      <p:ext uri="{BB962C8B-B14F-4D97-AF65-F5344CB8AC3E}">
        <p14:creationId xmlns:p14="http://schemas.microsoft.com/office/powerpoint/2010/main" val="180666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Tour operators serve to both create and at the same time anticipate demand by purchasing or reserving large blocks of space and services to be resold in the form of tours in packages. Tour operators do not typically work on a commission basis like travel agents but on a markup basis. They buy large blocks of services such as airline seats, hotel rooms, and attraction admission tickets at very favorable prices by guaranteeing minimum levels of revenues or by making nonrefundable deposits and then resell these services at a higher price.</a:t>
            </a:r>
          </a:p>
          <a:p>
            <a:pPr algn="l"/>
            <a:r>
              <a:rPr lang="en-US" b="1" i="0" dirty="0">
                <a:solidFill>
                  <a:srgbClr val="2D3B45"/>
                </a:solidFill>
                <a:effectLst/>
                <a:latin typeface="Lato Extended"/>
              </a:rPr>
              <a:t>The typical markup on tour package components is ________. </a:t>
            </a:r>
            <a:r>
              <a:rPr lang="en-US" b="1" i="0" dirty="0">
                <a:solidFill>
                  <a:srgbClr val="333333"/>
                </a:solidFill>
                <a:effectLst/>
                <a:latin typeface="Lato Extended"/>
              </a:rPr>
              <a:t>Correct Answer</a:t>
            </a:r>
            <a:r>
              <a:rPr lang="en-US" b="1" i="0" dirty="0">
                <a:solidFill>
                  <a:srgbClr val="2D3B45"/>
                </a:solidFill>
                <a:effectLst/>
                <a:latin typeface="Lato Extended"/>
              </a:rPr>
              <a:t>  about 20% or less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a:p>
        </p:txBody>
      </p:sp>
    </p:spTree>
    <p:extLst>
      <p:ext uri="{BB962C8B-B14F-4D97-AF65-F5344CB8AC3E}">
        <p14:creationId xmlns:p14="http://schemas.microsoft.com/office/powerpoint/2010/main" val="1549466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Both tour operators and wholesalers are an unregulated segment of the industry because there are no entry requirements for licensing, bonding, or insurance for many countries. Although every segment of the tourism industry deals with highly perishable services, the problem of perishability is compounded in the tour business. Once a tour has departed, there is no way to sell additional seats on the tour and receive revenues for services that have already been reserved and, in most cases, paid for in advance. </a:t>
            </a:r>
          </a:p>
          <a:p>
            <a:pPr algn="l"/>
            <a:r>
              <a:rPr lang="en-US" b="1" i="1" dirty="0">
                <a:solidFill>
                  <a:srgbClr val="2D3B45"/>
                </a:solidFill>
                <a:effectLst/>
                <a:latin typeface="Lato Extended"/>
              </a:rPr>
              <a:t>One of the most pressing responsibilities of meeting planners is to ________. control costs</a:t>
            </a:r>
            <a:endParaRPr lang="en-US" b="1" i="1" dirty="0"/>
          </a:p>
          <a:p>
            <a:pPr marL="171450" indent="-171450">
              <a:buFontTx/>
              <a:buChar char="-"/>
            </a:pPr>
            <a:r>
              <a:rPr lang="en-US" b="1" dirty="0"/>
              <a:t>Realizing all of these potential problems, it becomes critical for successful tour operators to control costs</a:t>
            </a:r>
            <a:r>
              <a:rPr lang="en-US" dirty="0"/>
              <a:t>, competitively price the packages they offer, and market these packages to the appropriate target market(s). Assembling a package that interests consumers and then pricing it competitively becomes a tricky issue because tour operators must work with a very thin markup, usually 20% or less. </a:t>
            </a:r>
          </a:p>
          <a:p>
            <a:pPr marL="171450" indent="-171450">
              <a:buFontTx/>
              <a:buChar char="-"/>
            </a:pPr>
            <a:r>
              <a:rPr lang="en-US" dirty="0"/>
              <a:t>Another specialized layer of the tourism distribution channel is the </a:t>
            </a:r>
            <a:r>
              <a:rPr lang="en-US" b="1" dirty="0"/>
              <a:t>receptive service operator (RSO). </a:t>
            </a:r>
            <a:r>
              <a:rPr lang="en-US" dirty="0"/>
              <a:t>An RSO is a local company that specializes in handling the needs of groups traveling to its location. The RSO coordinates (and is often in charge of booking) the local suppliers serving the needs of the group.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a:p>
        </p:txBody>
      </p:sp>
    </p:spTree>
    <p:extLst>
      <p:ext uri="{BB962C8B-B14F-4D97-AF65-F5344CB8AC3E}">
        <p14:creationId xmlns:p14="http://schemas.microsoft.com/office/powerpoint/2010/main" val="362576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word tour, as defined by the United States Tour Operators Association, “a trip taken by a group of people who travel together and follow a pre-planned itinerary.</a:t>
            </a:r>
          </a:p>
          <a:p>
            <a:pPr marL="171450" indent="-171450">
              <a:buFontTx/>
              <a:buChar char="-"/>
            </a:pPr>
            <a:r>
              <a:rPr lang="en-US" dirty="0"/>
              <a:t>Tour packages include at least two of the following elements: transportation, accommodations, meals, entertainment, attractions, and sightseeing activities.</a:t>
            </a:r>
          </a:p>
          <a:p>
            <a:pPr marL="171450" indent="-171450">
              <a:buFontTx/>
              <a:buChar char="-"/>
            </a:pPr>
            <a:r>
              <a:rPr lang="en-US" dirty="0"/>
              <a:t>Independent tour—the least structured tour package. Hotel “escape” weekends featuring accommodations, some meals, and possibly a rental car qualify as independent tours, as does Disney’s Resort Magic package, which includes car rental, accommodations, and entrance to all of the Walt Disney theme and water parks. Purchasers of independent tours set their itineraries themselves.</a:t>
            </a:r>
          </a:p>
          <a:p>
            <a:pPr marL="171450" indent="-171450">
              <a:buFontTx/>
              <a:buChar char="-"/>
            </a:pPr>
            <a:r>
              <a:rPr lang="en-US" dirty="0"/>
              <a:t>Foreign independent tours (FITs)/domestic independent tours (DITs)—customized tours including many elements designed and planned to fulfill the particular needs of a traveler. FITs and DITs may be designed by a travel agent or by a wholesaler in consultation with the traveler’s agent.</a:t>
            </a:r>
          </a:p>
          <a:p>
            <a:pPr marL="171450" indent="-171450">
              <a:buFontTx/>
              <a:buChar char="-"/>
            </a:pPr>
            <a:r>
              <a:rPr lang="en-US" dirty="0"/>
              <a:t>Hosted tour—provides buyers with a number of tourism supplier elements plus the services of a local host who is available to give advice, make special arrange-</a:t>
            </a:r>
            <a:r>
              <a:rPr lang="en-US" dirty="0" err="1"/>
              <a:t>ments</a:t>
            </a:r>
            <a:r>
              <a:rPr lang="en-US" dirty="0"/>
              <a:t>, and iron out any problems that may occur.</a:t>
            </a:r>
          </a:p>
          <a:p>
            <a:pPr marL="171450" indent="-171450">
              <a:buFontTx/>
              <a:buChar char="-"/>
            </a:pPr>
            <a:r>
              <a:rPr lang="en-US" b="1" i="1" dirty="0"/>
              <a:t>Escorted tour—the most structured of tour types and usually the most complete </a:t>
            </a:r>
            <a:r>
              <a:rPr lang="en-US" dirty="0"/>
              <a:t>in the elements included for the package price. An escorted tour begins and ends on a set date and follows a specific, detailed itinerary. A tour escort accompanies tour members throughout the tour. Most escorted tours use motorcoaches with experienced drivers to transport travelers for all or part of the tour. Escorted tours are very popular with tourists traveling to exotic locations or in areas of the world where few members of the native population are likely to speak the traveler’s language.1</a:t>
            </a:r>
          </a:p>
          <a:p>
            <a:pPr marL="0" indent="0">
              <a:buFontTx/>
              <a:buNone/>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a:p>
        </p:txBody>
      </p:sp>
    </p:spTree>
    <p:extLst>
      <p:ext uri="{BB962C8B-B14F-4D97-AF65-F5344CB8AC3E}">
        <p14:creationId xmlns:p14="http://schemas.microsoft.com/office/powerpoint/2010/main" val="2275670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Why would a traveler prefer to purchase a tour package rather than buy from individual tourism suppliers? </a:t>
            </a:r>
          </a:p>
          <a:p>
            <a:pPr marL="171450" indent="-171450">
              <a:buFontTx/>
              <a:buChar char="-"/>
            </a:pPr>
            <a:r>
              <a:rPr lang="en-US" dirty="0"/>
              <a:t> Convenience. Purchasing a package allows the decision-making process to be shortened so that the traveler does not need to spend a lot of time deciding what to do and which supplier to use. Often all the details including ground transfers, tip-ping, and baggage handling are included, alleviating worry about the little things.</a:t>
            </a:r>
          </a:p>
          <a:p>
            <a:pPr marL="171450" indent="-171450">
              <a:buFontTx/>
              <a:buChar char="-"/>
            </a:pPr>
            <a:r>
              <a:rPr lang="en-US" dirty="0"/>
              <a:t>One-stop shopping. The buying process is also made easier; one payment covers the cost and paperwork of two or more services. All-inclusive tours can be virtually cash free and allow the traveler to know how much the trip will cost without the fear of being “nickeled and dimed” along the way.</a:t>
            </a:r>
          </a:p>
          <a:p>
            <a:pPr marL="171450" indent="-171450">
              <a:buFontTx/>
              <a:buChar char="-"/>
            </a:pPr>
            <a:r>
              <a:rPr lang="en-US" dirty="0"/>
              <a:t>Cost savings. In most cases, tour packages are less expensive than the cost if the tourist were to purchase all of its elements separately. Tour wholesalers are able to take advantage of volume discounts and usually pass on some of the cost savings to tour purchasers.</a:t>
            </a:r>
          </a:p>
          <a:p>
            <a:pPr marL="171450" indent="-171450">
              <a:buFontTx/>
              <a:buChar char="-"/>
            </a:pPr>
            <a:r>
              <a:rPr lang="en-US" dirty="0"/>
              <a:t>Special treatment. Because of the volume of business tour operators represent to service suppliers, tour members tend to receive preferential treatment. For example, tour group members rarely stand in long lines or park far away from entrances to attractions.</a:t>
            </a:r>
          </a:p>
          <a:p>
            <a:pPr marL="171450" indent="-171450">
              <a:buFontTx/>
              <a:buChar char="-"/>
            </a:pPr>
            <a:r>
              <a:rPr lang="en-US" dirty="0"/>
              <a:t>Worry free. When traveling on a hosted or escorted tour, tourists are able to concentrate on the experiences and new world around them, leaving problems and details in the hands of tour personnel. In addition, as a participant of an escorted tour, travelers have a ready-made group of new friends accompanying them, increasing the fun.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a:p>
        </p:txBody>
      </p:sp>
    </p:spTree>
    <p:extLst>
      <p:ext uri="{BB962C8B-B14F-4D97-AF65-F5344CB8AC3E}">
        <p14:creationId xmlns:p14="http://schemas.microsoft.com/office/powerpoint/2010/main" val="327740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Internet has permanently altered the way vacation packages are created, marketed, and priced. The newest technology being leveraged throughout the travel industry is </a:t>
            </a:r>
            <a:r>
              <a:rPr lang="en-US" b="1" dirty="0"/>
              <a:t>dynamic packaging</a:t>
            </a:r>
            <a:r>
              <a:rPr lang="en-US" dirty="0"/>
              <a:t>. Consumers can now purchase packages from a variety of sites including online agencies, hoteliers, and airlines. The choices and types of options have never been so broad. Internet travel sales continue to grow rapidly, and package sales have emerged as one of the leading growth categories. The role of dynamic packaging technology is to bundle all the components chosen by the traveler to create one reservation. Regardless of where the inventory originates, the package that is created is handled seamlessly as one transaction and requires only one payment from the consumer. It </a:t>
            </a:r>
            <a:r>
              <a:rPr lang="en-US" dirty="0" err="1"/>
              <a:t>automati-cally</a:t>
            </a:r>
            <a:r>
              <a:rPr lang="en-US" dirty="0"/>
              <a:t> applies rules defined by the suppliers and the travel marketer to build and price travel packages. This package configuration process determines which components are used, what combinations of components are allowed or required, and handles inclusions such as taxes, fees, or additional package features. Rules also determine how the final retail price is computed.</a:t>
            </a:r>
          </a:p>
        </p:txBody>
      </p:sp>
      <p:sp>
        <p:nvSpPr>
          <p:cNvPr id="4" name="Slide Number Placeholder 3"/>
          <p:cNvSpPr>
            <a:spLocks noGrp="1"/>
          </p:cNvSpPr>
          <p:nvPr>
            <p:ph type="sldNum" sz="quarter" idx="5"/>
          </p:nvPr>
        </p:nvSpPr>
        <p:spPr/>
        <p:txBody>
          <a:bodyPr/>
          <a:lstStyle/>
          <a:p>
            <a:fld id="{A73D6722-9B4D-4E29-B226-C325925A8118}" type="slidenum">
              <a:rPr lang="en-US" smtClean="0"/>
              <a:pPr/>
              <a:t>27</a:t>
            </a:fld>
            <a:endParaRPr lang="en-US"/>
          </a:p>
        </p:txBody>
      </p:sp>
    </p:spTree>
    <p:extLst>
      <p:ext uri="{BB962C8B-B14F-4D97-AF65-F5344CB8AC3E}">
        <p14:creationId xmlns:p14="http://schemas.microsoft.com/office/powerpoint/2010/main" val="385898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Which of the following buys excess inventory of unsold airline tickets and then resells the tickets at discounted prices? </a:t>
            </a:r>
            <a:r>
              <a:rPr lang="en-US" b="1" i="0" dirty="0">
                <a:solidFill>
                  <a:srgbClr val="2D3B45"/>
                </a:solidFill>
                <a:effectLst/>
                <a:latin typeface="Lato Extended"/>
              </a:rPr>
              <a:t>  consolidators</a:t>
            </a:r>
          </a:p>
          <a:p>
            <a:pPr algn="l"/>
            <a:r>
              <a:rPr lang="en-US" b="1" i="0" dirty="0">
                <a:solidFill>
                  <a:srgbClr val="2D3B45"/>
                </a:solidFill>
                <a:effectLst/>
                <a:latin typeface="Lato Extended"/>
              </a:rPr>
              <a:t> </a:t>
            </a:r>
          </a:p>
          <a:p>
            <a:pPr algn="l"/>
            <a:r>
              <a:rPr lang="en-US" b="0" i="0" dirty="0">
                <a:solidFill>
                  <a:srgbClr val="2D3B45"/>
                </a:solidFill>
                <a:effectLst/>
                <a:latin typeface="Lato Extended"/>
              </a:rPr>
              <a:t> franchises</a:t>
            </a:r>
          </a:p>
          <a:p>
            <a:pPr algn="l"/>
            <a:r>
              <a:rPr lang="en-US" b="0" i="0" dirty="0">
                <a:solidFill>
                  <a:srgbClr val="2D3B45"/>
                </a:solidFill>
                <a:effectLst/>
                <a:latin typeface="Lato Extended"/>
              </a:rPr>
              <a:t> intermediaries</a:t>
            </a:r>
          </a:p>
          <a:p>
            <a:pPr algn="l"/>
            <a:r>
              <a:rPr lang="en-US" b="0" i="0" dirty="0">
                <a:solidFill>
                  <a:srgbClr val="2D3B45"/>
                </a:solidFill>
                <a:effectLst/>
                <a:latin typeface="Lato Extended"/>
              </a:rPr>
              <a:t> consortiums</a:t>
            </a:r>
          </a:p>
          <a:p>
            <a:pPr algn="l"/>
            <a:r>
              <a:rPr lang="en-US" b="0" i="0" dirty="0">
                <a:solidFill>
                  <a:srgbClr val="2D3B45"/>
                </a:solidFill>
                <a:effectLst/>
                <a:latin typeface="Lato Extended"/>
              </a:rPr>
              <a:t> </a:t>
            </a:r>
          </a:p>
          <a:p>
            <a:pPr algn="l"/>
            <a:r>
              <a:rPr lang="en-US" b="0" i="0" dirty="0">
                <a:solidFill>
                  <a:srgbClr val="2D3B45"/>
                </a:solidFill>
                <a:effectLst/>
                <a:latin typeface="Lato Extended"/>
              </a:rPr>
              <a:t>- </a:t>
            </a:r>
            <a:r>
              <a:rPr lang="en-US" b="1" i="0" dirty="0">
                <a:solidFill>
                  <a:srgbClr val="2D3B45"/>
                </a:solidFill>
                <a:effectLst/>
                <a:latin typeface="Lato Extended"/>
              </a:rPr>
              <a:t>Consolidators </a:t>
            </a:r>
            <a:r>
              <a:rPr lang="en-US" b="0" i="0" dirty="0">
                <a:solidFill>
                  <a:srgbClr val="2D3B45"/>
                </a:solidFill>
                <a:effectLst/>
                <a:latin typeface="Lato Extended"/>
              </a:rPr>
              <a:t>and </a:t>
            </a:r>
            <a:r>
              <a:rPr lang="en-US" b="1" i="0" dirty="0">
                <a:solidFill>
                  <a:srgbClr val="2D3B45"/>
                </a:solidFill>
                <a:effectLst/>
                <a:latin typeface="Lato Extended"/>
              </a:rPr>
              <a:t>travel clubs </a:t>
            </a:r>
            <a:r>
              <a:rPr lang="en-US" b="0" i="0" dirty="0">
                <a:solidFill>
                  <a:srgbClr val="2D3B45"/>
                </a:solidFill>
                <a:effectLst/>
                <a:latin typeface="Lato Extended"/>
              </a:rPr>
              <a:t>are very special combinations of wholesalers and retailers who perform unique tourism distribution functions. Consolidators buy excess inventory of unsold airline tickets and then resell these tickets at discounted prices through travel agents or, in some cases, directly to travelers. Travel clubs also provide an inexpensive and convenient out-let for members to purchase unused seats at the last minute. Both consolidators and travel clubs perform a win–win function as intermediaries in the distribution channel. They help airlines sell a highly perishable service and often provide consumers with some real bargains in the process.</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28</a:t>
            </a:fld>
            <a:endParaRPr lang="en-US"/>
          </a:p>
        </p:txBody>
      </p:sp>
    </p:spTree>
    <p:extLst>
      <p:ext uri="{BB962C8B-B14F-4D97-AF65-F5344CB8AC3E}">
        <p14:creationId xmlns:p14="http://schemas.microsoft.com/office/powerpoint/2010/main" val="3778386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D3B45"/>
                </a:solidFill>
                <a:effectLst/>
                <a:latin typeface="Lato Extended"/>
              </a:rPr>
              <a:t>Win-win situations for both tourism customers and suppliers are created through a process called ________. customer relationship management</a:t>
            </a:r>
          </a:p>
          <a:p>
            <a:pPr algn="l"/>
            <a:r>
              <a:rPr lang="en-US" dirty="0"/>
              <a:t>The number-one factor that associations consider when selecting a meeting site is quality of service.</a:t>
            </a:r>
            <a:r>
              <a:rPr lang="en-US" b="1" i="0" dirty="0">
                <a:solidFill>
                  <a:srgbClr val="2D3B45"/>
                </a:solidFill>
                <a:effectLst/>
                <a:latin typeface="Lato Extended"/>
              </a:rPr>
              <a:t> True</a:t>
            </a:r>
          </a:p>
          <a:p>
            <a:r>
              <a:rPr lang="en-US" b="1" i="0" dirty="0">
                <a:solidFill>
                  <a:srgbClr val="2D3B45"/>
                </a:solidFill>
                <a:effectLst/>
                <a:latin typeface="Lato Extended"/>
              </a:rPr>
              <a:t> </a:t>
            </a:r>
            <a:endParaRPr lang="en-US" b="1"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29</a:t>
            </a:fld>
            <a:endParaRPr lang="en-US"/>
          </a:p>
        </p:txBody>
      </p:sp>
    </p:spTree>
    <p:extLst>
      <p:ext uri="{BB962C8B-B14F-4D97-AF65-F5344CB8AC3E}">
        <p14:creationId xmlns:p14="http://schemas.microsoft.com/office/powerpoint/2010/main" val="2253245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Meetings represent $1 out of every $4 spent on air travel </a:t>
            </a:r>
          </a:p>
          <a:p>
            <a:pPr marL="171450" indent="-171450">
              <a:buFontTx/>
              <a:buChar char="-"/>
            </a:pPr>
            <a:r>
              <a:rPr lang="en-US" b="1" u="sng" dirty="0"/>
              <a:t>In the United States, meetings represent $23 billion of the hotel industry’s operating revenue (36% of all hotel room income), and an even higher percentage among the business hotels</a:t>
            </a:r>
          </a:p>
          <a:p>
            <a:pPr marL="171450" indent="-171450">
              <a:buFontTx/>
              <a:buChar char="-"/>
            </a:pPr>
            <a:r>
              <a:rPr lang="en-US" dirty="0"/>
              <a:t>Almost four of every ten room nights is used in conjunction with a meeting • Professional and vocational associations represent 70% of the billions of dollars spent on meetings</a:t>
            </a:r>
          </a:p>
          <a:p>
            <a:pPr marL="171450" indent="-171450">
              <a:buFontTx/>
              <a:buChar char="-"/>
            </a:pPr>
            <a:r>
              <a:rPr lang="en-US" dirty="0"/>
              <a:t>The number-one factor that associations consider when selecting a meeting site is quality of service</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a:p>
        </p:txBody>
      </p:sp>
    </p:spTree>
    <p:extLst>
      <p:ext uri="{BB962C8B-B14F-4D97-AF65-F5344CB8AC3E}">
        <p14:creationId xmlns:p14="http://schemas.microsoft.com/office/powerpoint/2010/main" val="4064738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Meeting planners, like travel agents, handle many tasks at once. Take a moment to review Table 4.5, which shows just a sample of the decisions that need to be made by meeting planners on a daily basis</a:t>
            </a:r>
          </a:p>
        </p:txBody>
      </p:sp>
      <p:sp>
        <p:nvSpPr>
          <p:cNvPr id="4" name="Slide Number Placeholder 3"/>
          <p:cNvSpPr>
            <a:spLocks noGrp="1"/>
          </p:cNvSpPr>
          <p:nvPr>
            <p:ph type="sldNum" sz="quarter" idx="5"/>
          </p:nvPr>
        </p:nvSpPr>
        <p:spPr/>
        <p:txBody>
          <a:bodyPr/>
          <a:lstStyle/>
          <a:p>
            <a:fld id="{A73D6722-9B4D-4E29-B226-C325925A8118}" type="slidenum">
              <a:rPr lang="en-US" smtClean="0"/>
              <a:pPr/>
              <a:t>31</a:t>
            </a:fld>
            <a:endParaRPr lang="en-US"/>
          </a:p>
        </p:txBody>
      </p:sp>
    </p:spTree>
    <p:extLst>
      <p:ext uri="{BB962C8B-B14F-4D97-AF65-F5344CB8AC3E}">
        <p14:creationId xmlns:p14="http://schemas.microsoft.com/office/powerpoint/2010/main" val="171241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concept of incentive travel was introduced in Chapter 2. Incentive tour operators are specialized in this form of travel arrangement and have professional incentive trip planners on staff to take care of the details. Incentive trip planners are basically tour wholesalers. The incentive trip planner is responsible for coordinating the complete itinerary for a variety of activities that many include social gatherings, business meet-</a:t>
            </a:r>
            <a:r>
              <a:rPr lang="en-US" dirty="0" err="1"/>
              <a:t>ings</a:t>
            </a:r>
            <a:r>
              <a:rPr lang="en-US" dirty="0"/>
              <a:t>, recreational activities, and opportunities for staff development through team building exercises. The objective of an incentive trip is to not only recognize top per-formers within a company or organization, but to also promote morale and motivation within the attendees. The diverse demographic profile of an incentive group can be a challenge for the planner, as often the attendees range from relatively new employees to those with decades of experience.</a:t>
            </a:r>
          </a:p>
        </p:txBody>
      </p:sp>
      <p:sp>
        <p:nvSpPr>
          <p:cNvPr id="4" name="Slide Number Placeholder 3"/>
          <p:cNvSpPr>
            <a:spLocks noGrp="1"/>
          </p:cNvSpPr>
          <p:nvPr>
            <p:ph type="sldNum" sz="quarter" idx="5"/>
          </p:nvPr>
        </p:nvSpPr>
        <p:spPr/>
        <p:txBody>
          <a:bodyPr/>
          <a:lstStyle/>
          <a:p>
            <a:fld id="{A73D6722-9B4D-4E29-B226-C325925A8118}" type="slidenum">
              <a:rPr lang="en-US" smtClean="0"/>
              <a:pPr/>
              <a:t>33</a:t>
            </a:fld>
            <a:endParaRPr lang="en-US"/>
          </a:p>
        </p:txBody>
      </p:sp>
    </p:spTree>
    <p:extLst>
      <p:ext uri="{BB962C8B-B14F-4D97-AF65-F5344CB8AC3E}">
        <p14:creationId xmlns:p14="http://schemas.microsoft.com/office/powerpoint/2010/main" val="229499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people travel, they need a whole range of tourism services. These services may include airline tickets, car rentals, places to stay, places to eat, places to shop, tickets and admissions to attractions, and information about things to do and see.</a:t>
            </a:r>
          </a:p>
          <a:p>
            <a:pPr marL="171450" indent="-171450">
              <a:buFont typeface="Arial" panose="020B0604020202020204" pitchFamily="34" charset="0"/>
              <a:buChar char="•"/>
            </a:pPr>
            <a:r>
              <a:rPr lang="en-US" dirty="0"/>
              <a:t>The success and profitability of tourism service suppliers depend on their ability to reach and meet targeted customers’ needs effectively and efficiently.</a:t>
            </a:r>
          </a:p>
          <a:p>
            <a:pPr marL="171450" indent="-171450">
              <a:buFont typeface="Arial" panose="020B0604020202020204" pitchFamily="34" charset="0"/>
              <a:buChar char="•"/>
            </a:pPr>
            <a:r>
              <a:rPr lang="en-US" dirty="0"/>
              <a:t>In this chapter, we will discover how travelers obtain information about and access to tourism services.</a:t>
            </a:r>
          </a:p>
          <a:p>
            <a:pPr algn="l"/>
            <a:r>
              <a:rPr lang="en-US" b="1" i="1" dirty="0"/>
              <a:t>When Thomas Cook organized the first group tour, he was serving as a(n) ________</a:t>
            </a:r>
            <a:r>
              <a:rPr lang="en-US" b="1" i="1" dirty="0">
                <a:solidFill>
                  <a:srgbClr val="2D3B45"/>
                </a:solidFill>
                <a:effectLst/>
                <a:latin typeface="Lato Extended"/>
              </a:rPr>
              <a:t>intermediary</a:t>
            </a:r>
            <a:endParaRPr lang="en-US" b="1" i="1" dirty="0"/>
          </a:p>
          <a:p>
            <a:pPr marL="171450" indent="-171450">
              <a:buFont typeface="Arial" panose="020B0604020202020204" pitchFamily="34" charset="0"/>
              <a:buChar char="•"/>
            </a:pPr>
            <a:r>
              <a:rPr lang="en-US" dirty="0"/>
              <a:t>Cook negotiated reduced fares on a train trip between Loughborough and Leicester, England, and arranged for picnic lunches and afternoon tea for almost 600 people. He was serving as an intermediary. As an inter-</a:t>
            </a:r>
            <a:r>
              <a:rPr lang="en-US" dirty="0" err="1"/>
              <a:t>mediary</a:t>
            </a:r>
            <a:r>
              <a:rPr lang="en-US" dirty="0"/>
              <a:t>, he did not work for the railroad company or the bakery, but he sold their services and goods. His clients benefited from his efforts because he took care of their needs while saving them money; the suppliers benefited from his efforts because they received increased revenues without having to spend additional monies attracting more customers.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a:p>
        </p:txBody>
      </p:sp>
    </p:spTree>
    <p:extLst>
      <p:ext uri="{BB962C8B-B14F-4D97-AF65-F5344CB8AC3E}">
        <p14:creationId xmlns:p14="http://schemas.microsoft.com/office/powerpoint/2010/main" val="2579389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Incentive programs can be designed and purchased through a variety of sources, as shown in Table 4.6</a:t>
            </a:r>
          </a:p>
        </p:txBody>
      </p:sp>
      <p:sp>
        <p:nvSpPr>
          <p:cNvPr id="4" name="Slide Number Placeholder 3"/>
          <p:cNvSpPr>
            <a:spLocks noGrp="1"/>
          </p:cNvSpPr>
          <p:nvPr>
            <p:ph type="sldNum" sz="quarter" idx="5"/>
          </p:nvPr>
        </p:nvSpPr>
        <p:spPr/>
        <p:txBody>
          <a:bodyPr/>
          <a:lstStyle/>
          <a:p>
            <a:fld id="{A73D6722-9B4D-4E29-B226-C325925A8118}" type="slidenum">
              <a:rPr lang="en-US" smtClean="0"/>
              <a:pPr/>
              <a:t>34</a:t>
            </a:fld>
            <a:endParaRPr lang="en-US"/>
          </a:p>
        </p:txBody>
      </p:sp>
    </p:spTree>
    <p:extLst>
      <p:ext uri="{BB962C8B-B14F-4D97-AF65-F5344CB8AC3E}">
        <p14:creationId xmlns:p14="http://schemas.microsoft.com/office/powerpoint/2010/main" val="3883614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 discussed earlier, the channel between tourism suppliers and travelers include several intermediaries, such as travel agencies, tour operators, and incentive and meeting planners.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a:p>
        </p:txBody>
      </p:sp>
    </p:spTree>
    <p:extLst>
      <p:ext uri="{BB962C8B-B14F-4D97-AF65-F5344CB8AC3E}">
        <p14:creationId xmlns:p14="http://schemas.microsoft.com/office/powerpoint/2010/main" val="4225031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airlines, car rental services, hotel chains, resorts, convention centers, and cruise lines maintain their own sales force and reservations staff. These individuals respond to inquiries, actively solicit business, or engage in missionary sales efforts. Missionary sales-people call on travel agencies and other tourism service suppliers, such as tour operators, to answer questions, provide brochures, and offer other information services—in short, to educate others about their company’s services so those services may be sold more effectively.</a:t>
            </a:r>
          </a:p>
          <a:p>
            <a:endParaRPr lang="en-US" dirty="0"/>
          </a:p>
          <a:p>
            <a:r>
              <a:rPr lang="en-US" b="1" dirty="0"/>
              <a:t>Sales people who educate others about their company's services so those services can be sold more effectively are called ________. Missionaries</a:t>
            </a:r>
          </a:p>
          <a:p>
            <a:r>
              <a:rPr lang="en-US" dirty="0"/>
              <a:t>A successful sales person is constantly gathering additional knowledge that will be useful to existing and potential clients.</a:t>
            </a:r>
          </a:p>
          <a:p>
            <a:endParaRPr lang="en-US" b="1" dirty="0"/>
          </a:p>
          <a:p>
            <a:r>
              <a:rPr lang="en-US" b="0" dirty="0"/>
              <a:t>Marketing communications through websites, directories, advertising, blogs, public relations, and personal selling can all be used to provide travelers and tourism intermediaries with information they need about benefits, prices, and availability.</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Personal selling is a communication process that includes discovering customer needs, finding the appropriate services to meet these needs, and then persuading the customer to purchase these services. Effective salespeople are more than just order takers; they cultivate long-term customer relationships as part of a process called customer relationship management, creating win–win situations for both customers and suppliers.</a:t>
            </a:r>
          </a:p>
          <a:p>
            <a:endParaRPr lang="en-US" b="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37</a:t>
            </a:fld>
            <a:endParaRPr lang="en-US"/>
          </a:p>
        </p:txBody>
      </p:sp>
    </p:spTree>
    <p:extLst>
      <p:ext uri="{BB962C8B-B14F-4D97-AF65-F5344CB8AC3E}">
        <p14:creationId xmlns:p14="http://schemas.microsoft.com/office/powerpoint/2010/main" val="3269303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of the following is the salesperson's first contact with a client? approaching the client</a:t>
            </a:r>
          </a:p>
          <a:p>
            <a:endParaRPr lang="en-US" b="0" dirty="0"/>
          </a:p>
        </p:txBody>
      </p:sp>
      <p:sp>
        <p:nvSpPr>
          <p:cNvPr id="4" name="Slide Number Placeholder 3"/>
          <p:cNvSpPr>
            <a:spLocks noGrp="1"/>
          </p:cNvSpPr>
          <p:nvPr>
            <p:ph type="sldNum" sz="quarter" idx="5"/>
          </p:nvPr>
        </p:nvSpPr>
        <p:spPr/>
        <p:txBody>
          <a:bodyPr/>
          <a:lstStyle/>
          <a:p>
            <a:fld id="{A73D6722-9B4D-4E29-B226-C325925A8118}" type="slidenum">
              <a:rPr lang="en-US" smtClean="0"/>
              <a:pPr/>
              <a:t>38</a:t>
            </a:fld>
            <a:endParaRPr lang="en-US"/>
          </a:p>
        </p:txBody>
      </p:sp>
    </p:spTree>
    <p:extLst>
      <p:ext uri="{BB962C8B-B14F-4D97-AF65-F5344CB8AC3E}">
        <p14:creationId xmlns:p14="http://schemas.microsoft.com/office/powerpoint/2010/main" val="3591729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The final step in the selling process is ________. Following up to ensure client satisfaction</a:t>
            </a:r>
          </a:p>
        </p:txBody>
      </p:sp>
      <p:sp>
        <p:nvSpPr>
          <p:cNvPr id="4" name="Slide Number Placeholder 3"/>
          <p:cNvSpPr>
            <a:spLocks noGrp="1"/>
          </p:cNvSpPr>
          <p:nvPr>
            <p:ph type="sldNum" sz="quarter" idx="5"/>
          </p:nvPr>
        </p:nvSpPr>
        <p:spPr/>
        <p:txBody>
          <a:bodyPr/>
          <a:lstStyle/>
          <a:p>
            <a:fld id="{A73D6722-9B4D-4E29-B226-C325925A8118}" type="slidenum">
              <a:rPr lang="en-US" smtClean="0"/>
              <a:pPr/>
              <a:t>39</a:t>
            </a:fld>
            <a:endParaRPr lang="en-US"/>
          </a:p>
        </p:txBody>
      </p:sp>
    </p:spTree>
    <p:extLst>
      <p:ext uri="{BB962C8B-B14F-4D97-AF65-F5344CB8AC3E}">
        <p14:creationId xmlns:p14="http://schemas.microsoft.com/office/powerpoint/2010/main" val="165674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Travelers need access to a wide variety of tourism services. These services may be as simple as having questions answered about the availability of services or as com-plex as purchasing a custom-designed all-inclusive prepackaged tour. No matter how simple or how complex the needs are, there are several types of distribution channels that can be used to access tourism services and information about these services</a:t>
            </a:r>
          </a:p>
        </p:txBody>
      </p:sp>
      <p:sp>
        <p:nvSpPr>
          <p:cNvPr id="4" name="Slide Number Placeholder 3"/>
          <p:cNvSpPr>
            <a:spLocks noGrp="1"/>
          </p:cNvSpPr>
          <p:nvPr>
            <p:ph type="sldNum" sz="quarter" idx="5"/>
          </p:nvPr>
        </p:nvSpPr>
        <p:spPr/>
        <p:txBody>
          <a:bodyPr/>
          <a:lstStyle/>
          <a:p>
            <a:fld id="{A73D6722-9B4D-4E29-B226-C325925A8118}" type="slidenum">
              <a:rPr lang="en-US" smtClean="0"/>
              <a:pPr/>
              <a:t>5</a:t>
            </a:fld>
            <a:endParaRPr lang="en-US"/>
          </a:p>
        </p:txBody>
      </p:sp>
    </p:spTree>
    <p:extLst>
      <p:ext uri="{BB962C8B-B14F-4D97-AF65-F5344CB8AC3E}">
        <p14:creationId xmlns:p14="http://schemas.microsoft.com/office/powerpoint/2010/main" val="213083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Figure 4.1 shows typical one-, two-, and three-level distribution channels for tourism services.</a:t>
            </a:r>
          </a:p>
          <a:p>
            <a:pPr marL="171450" indent="-171450">
              <a:buFontTx/>
              <a:buChar char="-"/>
            </a:pPr>
            <a:r>
              <a:rPr lang="en-US" sz="1200" b="0" i="0" u="none" strike="noStrike" kern="1200" baseline="0" dirty="0">
                <a:solidFill>
                  <a:schemeClr val="tx1"/>
                </a:solidFill>
                <a:latin typeface="+mn-lt"/>
                <a:ea typeface="+mn-ea"/>
                <a:cs typeface="+mn-cs"/>
              </a:rPr>
              <a:t>The One-Level (direct) Distribution Channel is the simplest form of distribution; </a:t>
            </a:r>
            <a:r>
              <a:rPr lang="en-US" sz="1200" b="0" i="0" u="none" strike="noStrike" kern="1200" baseline="0" dirty="0" err="1">
                <a:solidFill>
                  <a:schemeClr val="tx1"/>
                </a:solidFill>
                <a:latin typeface="+mn-lt"/>
                <a:ea typeface="+mn-ea"/>
                <a:cs typeface="+mn-cs"/>
              </a:rPr>
              <a:t>nointermediary</a:t>
            </a:r>
            <a:r>
              <a:rPr lang="en-US" sz="1200" b="0" i="0" u="none" strike="noStrike" kern="1200" baseline="0" dirty="0">
                <a:solidFill>
                  <a:schemeClr val="tx1"/>
                </a:solidFill>
                <a:latin typeface="+mn-lt"/>
                <a:ea typeface="+mn-ea"/>
                <a:cs typeface="+mn-cs"/>
              </a:rPr>
              <a:t> between supplier and customer. Most tourism suppliers utilize one-</a:t>
            </a:r>
            <a:r>
              <a:rPr lang="en-US" sz="1200" b="0" i="0" u="none" strike="noStrike" kern="1200" baseline="0" dirty="0" err="1">
                <a:solidFill>
                  <a:schemeClr val="tx1"/>
                </a:solidFill>
                <a:latin typeface="+mn-lt"/>
                <a:ea typeface="+mn-ea"/>
                <a:cs typeface="+mn-cs"/>
              </a:rPr>
              <a:t>leveldistribution</a:t>
            </a:r>
            <a:r>
              <a:rPr lang="en-US" sz="1200" b="0" i="0" u="none" strike="noStrike" kern="1200" baseline="0" dirty="0">
                <a:solidFill>
                  <a:schemeClr val="tx1"/>
                </a:solidFill>
                <a:latin typeface="+mn-lt"/>
                <a:ea typeface="+mn-ea"/>
                <a:cs typeface="+mn-cs"/>
              </a:rPr>
              <a:t> channels in addition to other levels. Consumers may purchase the </a:t>
            </a:r>
            <a:r>
              <a:rPr lang="en-US" sz="1200" b="0" i="0" u="none" strike="noStrike" kern="1200" baseline="0" dirty="0" err="1">
                <a:solidFill>
                  <a:schemeClr val="tx1"/>
                </a:solidFill>
                <a:latin typeface="+mn-lt"/>
                <a:ea typeface="+mn-ea"/>
                <a:cs typeface="+mn-cs"/>
              </a:rPr>
              <a:t>servicedirectly</a:t>
            </a:r>
            <a:r>
              <a:rPr lang="en-US" sz="1200" b="0" i="0" u="none" strike="noStrike" kern="1200" baseline="0" dirty="0">
                <a:solidFill>
                  <a:schemeClr val="tx1"/>
                </a:solidFill>
                <a:latin typeface="+mn-lt"/>
                <a:ea typeface="+mn-ea"/>
                <a:cs typeface="+mn-cs"/>
              </a:rPr>
              <a:t> from the supplier via 800 numbers or personal computer.</a:t>
            </a:r>
          </a:p>
          <a:p>
            <a:pPr marL="171450" indent="-171450">
              <a:buFontTx/>
              <a:buChar char="-"/>
            </a:pPr>
            <a:r>
              <a:rPr lang="en-US" sz="1200" b="0" i="0" u="none" strike="noStrike" kern="1200" baseline="0" dirty="0">
                <a:solidFill>
                  <a:schemeClr val="tx1"/>
                </a:solidFill>
                <a:latin typeface="+mn-lt"/>
                <a:ea typeface="+mn-ea"/>
                <a:cs typeface="+mn-cs"/>
              </a:rPr>
              <a:t>The Two-Level Distribution Channel involves an intermediary between tourism supplier and tourist. This is the most common form of tourism service distribution, and the travel agent is the most commonly used intermediary. Travel agencies are the department stores of the travel industry.</a:t>
            </a:r>
          </a:p>
          <a:p>
            <a:pPr marL="171450" indent="-171450">
              <a:buFontTx/>
              <a:buChar char="-"/>
            </a:pPr>
            <a:r>
              <a:rPr lang="en-US" sz="1200" b="0" i="0" u="none" strike="noStrike" kern="1200" baseline="0" dirty="0">
                <a:solidFill>
                  <a:schemeClr val="tx1"/>
                </a:solidFill>
                <a:latin typeface="+mn-lt"/>
                <a:ea typeface="+mn-ea"/>
                <a:cs typeface="+mn-cs"/>
              </a:rPr>
              <a:t>The Three-Level Distribution Channel has two intermediaries between the tourist supplier and the consumer. Often the two (or more) intermediaries include a tour operator and a travel agent.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a:p>
        </p:txBody>
      </p:sp>
    </p:spTree>
    <p:extLst>
      <p:ext uri="{BB962C8B-B14F-4D97-AF65-F5344CB8AC3E}">
        <p14:creationId xmlns:p14="http://schemas.microsoft.com/office/powerpoint/2010/main" val="3282153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u="none" strike="noStrike" kern="1200" baseline="0" dirty="0">
                <a:solidFill>
                  <a:schemeClr val="tx1"/>
                </a:solidFill>
                <a:latin typeface="+mn-lt"/>
                <a:ea typeface="+mn-ea"/>
                <a:cs typeface="+mn-cs"/>
              </a:rPr>
              <a:t>Although tourism service suppliers such as airlines, theme parks, and restaurants may reach some of their customers directly, they can also use the distribution services pro-vided by one or more intermediaries</a:t>
            </a:r>
          </a:p>
          <a:p>
            <a:pPr marL="171450" indent="-171450">
              <a:buFontTx/>
              <a:buChar char="-"/>
            </a:pPr>
            <a:r>
              <a:rPr lang="en-US" sz="1200" b="0" i="0" u="none" strike="noStrike" kern="1200" baseline="0" dirty="0">
                <a:solidFill>
                  <a:schemeClr val="tx1"/>
                </a:solidFill>
                <a:latin typeface="+mn-lt"/>
                <a:ea typeface="+mn-ea"/>
                <a:cs typeface="+mn-cs"/>
              </a:rPr>
              <a:t>Intermediaries exist where they perform a necessary role more cost-effectively than the supplier could perform the same function.</a:t>
            </a:r>
          </a:p>
          <a:p>
            <a:pPr marL="171450" indent="-171450">
              <a:buFontTx/>
              <a:buChar char="-"/>
            </a:pPr>
            <a:r>
              <a:rPr lang="en-US" dirty="0"/>
              <a:t>Intermediaries perform a vital function for tour-ism service suppliers by making the suppliers’ services available to large numbers of potential customers in a cost-effective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Intermediaries in tourism distribution channels perform a variety of value-adding functions. True</a:t>
            </a:r>
            <a:endParaRPr lang="en-US" b="1" i="1" dirty="0">
              <a:solidFill>
                <a:srgbClr val="2D3B45"/>
              </a:solidFill>
              <a:effectLst/>
              <a:latin typeface="Lato Extended"/>
            </a:endParaRPr>
          </a:p>
          <a:p>
            <a:pPr algn="l"/>
            <a:endParaRPr lang="en-US" b="1" i="1" dirty="0">
              <a:solidFill>
                <a:srgbClr val="2D3B45"/>
              </a:solidFill>
              <a:effectLst/>
              <a:latin typeface="Lato Extended"/>
            </a:endParaRPr>
          </a:p>
          <a:p>
            <a:pPr algn="l"/>
            <a:r>
              <a:rPr lang="en-US" b="1" i="1" dirty="0">
                <a:solidFill>
                  <a:srgbClr val="2D3B45"/>
                </a:solidFill>
                <a:effectLst/>
                <a:latin typeface="Lato Extended"/>
              </a:rPr>
              <a:t>Which of the following is NOT a value-added function provided by intermediaries?</a:t>
            </a:r>
          </a:p>
          <a:p>
            <a:pPr algn="l"/>
            <a:r>
              <a:rPr lang="en-US" b="1" i="0" dirty="0">
                <a:solidFill>
                  <a:srgbClr val="333333"/>
                </a:solidFill>
                <a:effectLst/>
                <a:latin typeface="Lato Extended"/>
              </a:rPr>
              <a:t>Correct Answer</a:t>
            </a:r>
            <a:r>
              <a:rPr lang="en-US" b="0" i="0" dirty="0">
                <a:solidFill>
                  <a:srgbClr val="2D3B45"/>
                </a:solidFill>
                <a:effectLst/>
                <a:latin typeface="Lato Extended"/>
              </a:rPr>
              <a:t>  risk-shifting to service providers</a:t>
            </a:r>
          </a:p>
          <a:p>
            <a:pPr algn="l"/>
            <a:r>
              <a:rPr lang="en-US" b="0" i="0" dirty="0">
                <a:solidFill>
                  <a:srgbClr val="2D3B45"/>
                </a:solidFill>
                <a:effectLst/>
                <a:latin typeface="Lato Extended"/>
              </a:rPr>
              <a:t>marketing excess inventory</a:t>
            </a:r>
          </a:p>
          <a:p>
            <a:pPr algn="l"/>
            <a:r>
              <a:rPr lang="en-US" b="0" i="0" dirty="0">
                <a:solidFill>
                  <a:srgbClr val="2D3B45"/>
                </a:solidFill>
                <a:effectLst/>
                <a:latin typeface="Lato Extended"/>
              </a:rPr>
              <a:t>providing information</a:t>
            </a:r>
          </a:p>
          <a:p>
            <a:pPr algn="l"/>
            <a:r>
              <a:rPr lang="en-US" b="0" i="0" dirty="0">
                <a:solidFill>
                  <a:srgbClr val="2D3B45"/>
                </a:solidFill>
                <a:effectLst/>
                <a:latin typeface="Lato Extended"/>
              </a:rPr>
              <a:t>making reservations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a:p>
        </p:txBody>
      </p:sp>
    </p:spTree>
    <p:extLst>
      <p:ext uri="{BB962C8B-B14F-4D97-AF65-F5344CB8AC3E}">
        <p14:creationId xmlns:p14="http://schemas.microsoft.com/office/powerpoint/2010/main" val="1141258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Technology has rendered travel agents useless in the distribution function. False</a:t>
            </a:r>
          </a:p>
        </p:txBody>
      </p:sp>
      <p:sp>
        <p:nvSpPr>
          <p:cNvPr id="4" name="Slide Number Placeholder 3"/>
          <p:cNvSpPr>
            <a:spLocks noGrp="1"/>
          </p:cNvSpPr>
          <p:nvPr>
            <p:ph type="sldNum" sz="quarter" idx="5"/>
          </p:nvPr>
        </p:nvSpPr>
        <p:spPr/>
        <p:txBody>
          <a:bodyPr/>
          <a:lstStyle/>
          <a:p>
            <a:fld id="{A73D6722-9B4D-4E29-B226-C325925A8118}" type="slidenum">
              <a:rPr lang="en-US" smtClean="0"/>
              <a:pPr/>
              <a:t>9</a:t>
            </a:fld>
            <a:endParaRPr lang="en-US"/>
          </a:p>
        </p:txBody>
      </p:sp>
    </p:spTree>
    <p:extLst>
      <p:ext uri="{BB962C8B-B14F-4D97-AF65-F5344CB8AC3E}">
        <p14:creationId xmlns:p14="http://schemas.microsoft.com/office/powerpoint/2010/main" val="3945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1" dirty="0">
                <a:solidFill>
                  <a:srgbClr val="2D3B45"/>
                </a:solidFill>
                <a:effectLst/>
                <a:latin typeface="Lato Extended"/>
              </a:rPr>
              <a:t>The simplest form of distribution, providing direct access to tourism suppliers, would be classified as a ________. one-level distribution channel</a:t>
            </a:r>
            <a:endParaRPr lang="en-US" dirty="0"/>
          </a:p>
          <a:p>
            <a:pPr marL="171450" indent="-171450">
              <a:buFontTx/>
              <a:buChar char="-"/>
            </a:pPr>
            <a:r>
              <a:rPr lang="en-US" dirty="0"/>
              <a:t>Airlines, car rental companies, passenger railroads, lodging facilities, resorts, restaurants, theme parks, and attractions all rely on online promotions and advertising, including through social media, to encourage people to purchase their products and services directly. These advertising and promotion programs also serve to generate business for other travel intermediaries, such as travel agencies and tour operators.</a:t>
            </a:r>
          </a:p>
          <a:p>
            <a:pPr marL="171450" indent="-171450">
              <a:buFontTx/>
              <a:buChar char="-"/>
            </a:pPr>
            <a:r>
              <a:rPr lang="en-US" dirty="0"/>
              <a:t>When travelers make direct purchases from suppliers,</a:t>
            </a:r>
            <a:r>
              <a:rPr lang="en-US" baseline="0" dirty="0"/>
              <a:t> </a:t>
            </a:r>
            <a:r>
              <a:rPr lang="en-US" dirty="0"/>
              <a:t>the suppliers save the costs of using intermediaries, usually in the form of commissions to retailers and deep discounts to wholesalers. </a:t>
            </a:r>
          </a:p>
          <a:p>
            <a:pPr marL="171450" indent="-171450">
              <a:buFontTx/>
              <a:buChar char="-"/>
            </a:pPr>
            <a:r>
              <a:rPr lang="en-US" b="1" i="1" dirty="0"/>
              <a:t>As an example of multiple distribution marketing, Carnival cruise line is using which channel? </a:t>
            </a:r>
            <a:r>
              <a:rPr lang="en-US" b="1" i="1" dirty="0">
                <a:solidFill>
                  <a:srgbClr val="008800"/>
                </a:solidFill>
                <a:effectLst/>
                <a:latin typeface="Lato Extended"/>
              </a:rPr>
              <a:t>direct on Carnival's website</a:t>
            </a:r>
            <a:endParaRPr lang="en-US" b="1" i="1"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a:p>
        </p:txBody>
      </p:sp>
    </p:spTree>
    <p:extLst>
      <p:ext uri="{BB962C8B-B14F-4D97-AF65-F5344CB8AC3E}">
        <p14:creationId xmlns:p14="http://schemas.microsoft.com/office/powerpoint/2010/main" val="4112959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In a two-level channel, travel agents serve as intermediaries, bringing suppliers and consumers together. True</a:t>
            </a:r>
          </a:p>
          <a:p>
            <a:r>
              <a:rPr lang="en-US" b="0" i="0" dirty="0"/>
              <a:t>- Two-level distribution channels are more complex than one-level direct-access channels. In a two-level channel, travel agents (often called advisors, counselors, or planners) serve as intermediaries bringing suppliers and consumers together. Bringing another person or organization in between tourism service suppliers and the travelers may at first seem a bit more complex than the one-level approach to distribution that we just described. However, it can simplify the travel process for consumers and it is often more efficient and effective for both consumers and tourism suppliers.</a:t>
            </a:r>
          </a:p>
        </p:txBody>
      </p:sp>
      <p:sp>
        <p:nvSpPr>
          <p:cNvPr id="4" name="Slide Number Placeholder 3"/>
          <p:cNvSpPr>
            <a:spLocks noGrp="1"/>
          </p:cNvSpPr>
          <p:nvPr>
            <p:ph type="sldNum" sz="quarter" idx="5"/>
          </p:nvPr>
        </p:nvSpPr>
        <p:spPr/>
        <p:txBody>
          <a:bodyPr/>
          <a:lstStyle/>
          <a:p>
            <a:fld id="{A73D6722-9B4D-4E29-B226-C325925A8118}" type="slidenum">
              <a:rPr lang="en-US" smtClean="0"/>
              <a:pPr/>
              <a:t>11</a:t>
            </a:fld>
            <a:endParaRPr lang="en-US"/>
          </a:p>
        </p:txBody>
      </p:sp>
    </p:spTree>
    <p:extLst>
      <p:ext uri="{BB962C8B-B14F-4D97-AF65-F5344CB8AC3E}">
        <p14:creationId xmlns:p14="http://schemas.microsoft.com/office/powerpoint/2010/main" val="147305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3/1/2021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3/1/2021</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3/1/2021</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3/1/2021</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3/1/2021</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2014, 2010</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Tourism: The Business of Hospitality and Travel</a:t>
            </a:r>
          </a:p>
        </p:txBody>
      </p:sp>
      <p:sp>
        <p:nvSpPr>
          <p:cNvPr id="3" name="Text Placeholder 2"/>
          <p:cNvSpPr>
            <a:spLocks noGrp="1"/>
          </p:cNvSpPr>
          <p:nvPr>
            <p:ph type="body" sz="quarter" idx="13"/>
          </p:nvPr>
        </p:nvSpPr>
        <p:spPr/>
        <p:txBody>
          <a:bodyPr/>
          <a:lstStyle/>
          <a:p>
            <a:r>
              <a:rPr lang="en-US" sz="2000" b="1" dirty="0"/>
              <a:t>Sixth Edition</a:t>
            </a:r>
          </a:p>
        </p:txBody>
      </p:sp>
      <p:sp>
        <p:nvSpPr>
          <p:cNvPr id="4" name="Text Placeholder 3"/>
          <p:cNvSpPr>
            <a:spLocks noGrp="1"/>
          </p:cNvSpPr>
          <p:nvPr>
            <p:ph type="body" sz="quarter" idx="14"/>
          </p:nvPr>
        </p:nvSpPr>
        <p:spPr/>
        <p:txBody>
          <a:bodyPr/>
          <a:lstStyle/>
          <a:p>
            <a:r>
              <a:rPr lang="en-US" dirty="0"/>
              <a:t>Chapter 4</a:t>
            </a:r>
          </a:p>
        </p:txBody>
      </p:sp>
      <p:sp>
        <p:nvSpPr>
          <p:cNvPr id="5" name="Text Placeholder 4"/>
          <p:cNvSpPr>
            <a:spLocks noGrp="1"/>
          </p:cNvSpPr>
          <p:nvPr>
            <p:ph type="body" sz="quarter" idx="15"/>
          </p:nvPr>
        </p:nvSpPr>
        <p:spPr/>
        <p:txBody>
          <a:bodyPr/>
          <a:lstStyle/>
          <a:p>
            <a:r>
              <a:rPr lang="en-US" dirty="0"/>
              <a:t>Bringing Travelers and Tourism Service Suppliers Together</a:t>
            </a:r>
          </a:p>
        </p:txBody>
      </p:sp>
      <p:pic>
        <p:nvPicPr>
          <p:cNvPr id="6"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3576712" cy="4578192"/>
          </a:xfrm>
          <a:prstGeom prst="rect">
            <a:avLst/>
          </a:prstGeom>
          <a:ln>
            <a:solidFill>
              <a:schemeClr val="tx1">
                <a:lumMod val="50000"/>
                <a:lumOff val="50000"/>
              </a:schemeClr>
            </a:solidFill>
          </a:ln>
          <a:effectLst>
            <a:outerShdw blurRad="50800" dist="76200" dir="2700000" algn="tl" rotWithShape="0">
              <a:srgbClr val="000000">
                <a:alpha val="56000"/>
              </a:srgbClr>
            </a:outerShdw>
          </a:effectLst>
        </p:spPr>
      </p:pic>
    </p:spTree>
    <p:extLst>
      <p:ext uri="{BB962C8B-B14F-4D97-AF65-F5344CB8AC3E}">
        <p14:creationId xmlns:p14="http://schemas.microsoft.com/office/powerpoint/2010/main" val="385386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ltLang="en-US" dirty="0"/>
              <a:t>One-Level (Direct) Distribution Channels</a:t>
            </a:r>
          </a:p>
        </p:txBody>
      </p:sp>
      <p:sp>
        <p:nvSpPr>
          <p:cNvPr id="32771" name="Content Placeholder 11"/>
          <p:cNvSpPr>
            <a:spLocks noGrp="1"/>
          </p:cNvSpPr>
          <p:nvPr>
            <p:ph idx="1"/>
          </p:nvPr>
        </p:nvSpPr>
        <p:spPr/>
        <p:txBody>
          <a:bodyPr/>
          <a:lstStyle/>
          <a:p>
            <a:r>
              <a:rPr lang="en-US" altLang="en-US" dirty="0"/>
              <a:t>Simplest form of distribution, no intermediary between supplier and customer</a:t>
            </a:r>
          </a:p>
          <a:p>
            <a:r>
              <a:rPr lang="en-US" altLang="en-US" dirty="0"/>
              <a:t>Most tourism suppliers utilize one-level distribution channels as well as other levels</a:t>
            </a:r>
          </a:p>
          <a:p>
            <a:r>
              <a:rPr lang="en-US" altLang="en-US" dirty="0"/>
              <a:t>The Internet is increasing the direct availability of information and purchase</a:t>
            </a:r>
          </a:p>
          <a:p>
            <a:endParaRPr lang="en-US" altLang="en-US" dirty="0"/>
          </a:p>
        </p:txBody>
      </p:sp>
    </p:spTree>
    <p:extLst>
      <p:ext uri="{BB962C8B-B14F-4D97-AF65-F5344CB8AC3E}">
        <p14:creationId xmlns:p14="http://schemas.microsoft.com/office/powerpoint/2010/main" val="35363682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914400" y="12954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900"/>
              </a:spcAft>
            </a:pPr>
            <a:r>
              <a:rPr lang="en-US" altLang="en-US"/>
              <a:t> </a:t>
            </a:r>
          </a:p>
        </p:txBody>
      </p:sp>
      <p:sp>
        <p:nvSpPr>
          <p:cNvPr id="8" name="Title 7"/>
          <p:cNvSpPr>
            <a:spLocks noGrp="1"/>
          </p:cNvSpPr>
          <p:nvPr>
            <p:ph type="title"/>
          </p:nvPr>
        </p:nvSpPr>
        <p:spPr/>
        <p:txBody>
          <a:bodyPr/>
          <a:lstStyle/>
          <a:p>
            <a:r>
              <a:rPr lang="en-US" altLang="en-US"/>
              <a:t>Two-Level Distribution Channels</a:t>
            </a:r>
          </a:p>
        </p:txBody>
      </p:sp>
      <p:sp>
        <p:nvSpPr>
          <p:cNvPr id="34820" name="Content Placeholder 8"/>
          <p:cNvSpPr>
            <a:spLocks noGrp="1"/>
          </p:cNvSpPr>
          <p:nvPr>
            <p:ph idx="1"/>
          </p:nvPr>
        </p:nvSpPr>
        <p:spPr/>
        <p:txBody>
          <a:bodyPr/>
          <a:lstStyle/>
          <a:p>
            <a:r>
              <a:rPr lang="en-US" altLang="en-US" dirty="0"/>
              <a:t>Travel agents serve as intermediaries bringing suppliers and consumers together</a:t>
            </a:r>
          </a:p>
          <a:p>
            <a:r>
              <a:rPr lang="en-US" altLang="en-US" dirty="0"/>
              <a:t>Simplify the travel process for consumers</a:t>
            </a:r>
          </a:p>
          <a:p>
            <a:r>
              <a:rPr lang="en-US" altLang="en-US" dirty="0"/>
              <a:t>More efficient and effective for both consumers and tourism suppliers</a:t>
            </a:r>
          </a:p>
        </p:txBody>
      </p:sp>
    </p:spTree>
    <p:extLst>
      <p:ext uri="{BB962C8B-B14F-4D97-AF65-F5344CB8AC3E}">
        <p14:creationId xmlns:p14="http://schemas.microsoft.com/office/powerpoint/2010/main" val="5327422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914400" y="12954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900"/>
              </a:spcAft>
            </a:pPr>
            <a:r>
              <a:rPr lang="en-US" altLang="en-US"/>
              <a:t> </a:t>
            </a:r>
          </a:p>
        </p:txBody>
      </p:sp>
      <p:sp>
        <p:nvSpPr>
          <p:cNvPr id="8" name="Title 7"/>
          <p:cNvSpPr>
            <a:spLocks noGrp="1"/>
          </p:cNvSpPr>
          <p:nvPr>
            <p:ph type="title"/>
          </p:nvPr>
        </p:nvSpPr>
        <p:spPr/>
        <p:txBody>
          <a:bodyPr/>
          <a:lstStyle/>
          <a:p>
            <a:r>
              <a:rPr lang="en-US" altLang="en-US" dirty="0"/>
              <a:t>Travel Agencies </a:t>
            </a:r>
            <a:r>
              <a:rPr lang="en-US" altLang="en-US" sz="2400" dirty="0"/>
              <a:t>(1 of 2)</a:t>
            </a:r>
            <a:endParaRPr lang="en-US" altLang="en-US" dirty="0"/>
          </a:p>
        </p:txBody>
      </p:sp>
      <p:sp>
        <p:nvSpPr>
          <p:cNvPr id="34820" name="Content Placeholder 8"/>
          <p:cNvSpPr>
            <a:spLocks noGrp="1"/>
          </p:cNvSpPr>
          <p:nvPr>
            <p:ph idx="1"/>
          </p:nvPr>
        </p:nvSpPr>
        <p:spPr/>
        <p:txBody>
          <a:bodyPr/>
          <a:lstStyle/>
          <a:p>
            <a:r>
              <a:rPr lang="en-US" altLang="en-US" dirty="0"/>
              <a:t>One of the most popular forms of purchasing tourism services</a:t>
            </a:r>
          </a:p>
          <a:p>
            <a:r>
              <a:rPr lang="en-US" altLang="en-US" dirty="0"/>
              <a:t>Changing from brick and mortar to online</a:t>
            </a:r>
          </a:p>
          <a:p>
            <a:r>
              <a:rPr lang="en-US" altLang="en-US" dirty="0"/>
              <a:t>Phenomenal growth and consolidation of online travel agencies (OTAs)</a:t>
            </a:r>
          </a:p>
        </p:txBody>
      </p:sp>
    </p:spTree>
    <p:extLst>
      <p:ext uri="{BB962C8B-B14F-4D97-AF65-F5344CB8AC3E}">
        <p14:creationId xmlns:p14="http://schemas.microsoft.com/office/powerpoint/2010/main" val="11866174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914400" y="12954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900"/>
              </a:spcAft>
            </a:pPr>
            <a:r>
              <a:rPr lang="en-US" altLang="en-US"/>
              <a:t> </a:t>
            </a:r>
          </a:p>
        </p:txBody>
      </p:sp>
      <p:sp>
        <p:nvSpPr>
          <p:cNvPr id="8" name="Title 7"/>
          <p:cNvSpPr>
            <a:spLocks noGrp="1"/>
          </p:cNvSpPr>
          <p:nvPr>
            <p:ph type="title"/>
          </p:nvPr>
        </p:nvSpPr>
        <p:spPr/>
        <p:txBody>
          <a:bodyPr/>
          <a:lstStyle/>
          <a:p>
            <a:r>
              <a:rPr lang="en-US" altLang="en-US" dirty="0"/>
              <a:t>Travel Agencies </a:t>
            </a:r>
            <a:r>
              <a:rPr lang="en-US" altLang="en-US" sz="2400" dirty="0"/>
              <a:t>(2 of 2)</a:t>
            </a:r>
            <a:endParaRPr lang="en-US" altLang="en-US" dirty="0"/>
          </a:p>
        </p:txBody>
      </p:sp>
      <p:sp>
        <p:nvSpPr>
          <p:cNvPr id="34820" name="Content Placeholder 8"/>
          <p:cNvSpPr>
            <a:spLocks noGrp="1"/>
          </p:cNvSpPr>
          <p:nvPr>
            <p:ph idx="1"/>
          </p:nvPr>
        </p:nvSpPr>
        <p:spPr/>
        <p:txBody>
          <a:bodyPr/>
          <a:lstStyle/>
          <a:p>
            <a:r>
              <a:rPr lang="en-US" altLang="en-US" dirty="0"/>
              <a:t>Cruise lines work closely with travel agents</a:t>
            </a:r>
          </a:p>
          <a:p>
            <a:pPr lvl="1"/>
            <a:r>
              <a:rPr lang="en-US" altLang="en-US" dirty="0"/>
              <a:t>About three-quarters still booked through agents</a:t>
            </a:r>
          </a:p>
          <a:p>
            <a:pPr lvl="1"/>
            <a:r>
              <a:rPr lang="en-US" altLang="en-US" dirty="0"/>
              <a:t>Complexity of cruise products</a:t>
            </a:r>
          </a:p>
          <a:p>
            <a:r>
              <a:rPr lang="en-US" altLang="en-US" dirty="0"/>
              <a:t>Internet and online agencies have forever changed the role of today’s travel agent</a:t>
            </a:r>
          </a:p>
          <a:p>
            <a:r>
              <a:rPr lang="en-US" altLang="en-US" dirty="0"/>
              <a:t>Travel agents are increasingly expected to be subject experts on destinations</a:t>
            </a:r>
          </a:p>
        </p:txBody>
      </p:sp>
    </p:spTree>
    <p:extLst>
      <p:ext uri="{BB962C8B-B14F-4D97-AF65-F5344CB8AC3E}">
        <p14:creationId xmlns:p14="http://schemas.microsoft.com/office/powerpoint/2010/main" val="149071940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altLang="en-US" dirty="0"/>
              <a:t>Table 4.1  </a:t>
            </a:r>
            <a:br>
              <a:rPr lang="en-US" altLang="en-US" dirty="0"/>
            </a:br>
            <a:r>
              <a:rPr lang="en-US" altLang="en-US" dirty="0"/>
              <a:t>Travel Agents’ Changing Role</a:t>
            </a:r>
          </a:p>
        </p:txBody>
      </p:sp>
      <p:pic>
        <p:nvPicPr>
          <p:cNvPr id="5" name="Content Placeholder 4"/>
          <p:cNvPicPr>
            <a:picLocks noGrp="1" noChangeAspect="1"/>
          </p:cNvPicPr>
          <p:nvPr>
            <p:ph idx="1"/>
          </p:nvPr>
        </p:nvPicPr>
        <p:blipFill>
          <a:blip r:embed="rId3"/>
          <a:stretch>
            <a:fillRect/>
          </a:stretch>
        </p:blipFill>
        <p:spPr>
          <a:xfrm>
            <a:off x="806800" y="1600200"/>
            <a:ext cx="7530400" cy="4525963"/>
          </a:xfrm>
          <a:prstGeom prst="rect">
            <a:avLst/>
          </a:prstGeom>
        </p:spPr>
      </p:pic>
    </p:spTree>
    <p:extLst>
      <p:ext uri="{BB962C8B-B14F-4D97-AF65-F5344CB8AC3E}">
        <p14:creationId xmlns:p14="http://schemas.microsoft.com/office/powerpoint/2010/main" val="351144115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Figure 4.2 Flow of Payments, Information, and Service Delivery</a:t>
            </a:r>
          </a:p>
        </p:txBody>
      </p:sp>
      <p:pic>
        <p:nvPicPr>
          <p:cNvPr id="5" name="Content Placeholder 4"/>
          <p:cNvPicPr>
            <a:picLocks noGrp="1" noChangeAspect="1"/>
          </p:cNvPicPr>
          <p:nvPr>
            <p:ph idx="1"/>
          </p:nvPr>
        </p:nvPicPr>
        <p:blipFill>
          <a:blip r:embed="rId2"/>
          <a:stretch>
            <a:fillRect/>
          </a:stretch>
        </p:blipFill>
        <p:spPr>
          <a:xfrm>
            <a:off x="2786532" y="1600200"/>
            <a:ext cx="3570936" cy="4525963"/>
          </a:xfrm>
          <a:prstGeom prst="rect">
            <a:avLst/>
          </a:prstGeom>
        </p:spPr>
      </p:pic>
    </p:spTree>
    <p:extLst>
      <p:ext uri="{BB962C8B-B14F-4D97-AF65-F5344CB8AC3E}">
        <p14:creationId xmlns:p14="http://schemas.microsoft.com/office/powerpoint/2010/main" val="4581794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914400" y="12954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900"/>
              </a:spcAft>
            </a:pPr>
            <a:r>
              <a:rPr lang="en-US" altLang="en-US"/>
              <a:t> </a:t>
            </a:r>
          </a:p>
        </p:txBody>
      </p:sp>
      <p:sp>
        <p:nvSpPr>
          <p:cNvPr id="8" name="Title 7"/>
          <p:cNvSpPr>
            <a:spLocks noGrp="1"/>
          </p:cNvSpPr>
          <p:nvPr>
            <p:ph type="title"/>
          </p:nvPr>
        </p:nvSpPr>
        <p:spPr/>
        <p:txBody>
          <a:bodyPr/>
          <a:lstStyle/>
          <a:p>
            <a:r>
              <a:rPr lang="en-US" altLang="en-US" dirty="0"/>
              <a:t>Advantages of Travel Agencies</a:t>
            </a:r>
          </a:p>
        </p:txBody>
      </p:sp>
      <p:sp>
        <p:nvSpPr>
          <p:cNvPr id="34820" name="Content Placeholder 8"/>
          <p:cNvSpPr>
            <a:spLocks noGrp="1"/>
          </p:cNvSpPr>
          <p:nvPr>
            <p:ph idx="1"/>
          </p:nvPr>
        </p:nvSpPr>
        <p:spPr/>
        <p:txBody>
          <a:bodyPr/>
          <a:lstStyle/>
          <a:p>
            <a:r>
              <a:rPr lang="en-US" altLang="en-US" dirty="0"/>
              <a:t>Improving service delivery through cooperative systems</a:t>
            </a:r>
          </a:p>
          <a:p>
            <a:pPr lvl="1"/>
            <a:r>
              <a:rPr lang="en-US" altLang="en-US" dirty="0"/>
              <a:t>Agencies big and small use global distribution systems (GDSs)</a:t>
            </a:r>
          </a:p>
          <a:p>
            <a:pPr lvl="1"/>
            <a:r>
              <a:rPr lang="en-US" altLang="en-US" dirty="0"/>
              <a:t>Via GDSs agents have online information about schedules, availability, and fares, and allow booking of some reservations and printing tickets</a:t>
            </a:r>
          </a:p>
          <a:p>
            <a:r>
              <a:rPr lang="en-US" altLang="en-US" dirty="0"/>
              <a:t>Agents may specialize by market segment (business travelers) or by supplier (cruise lines)</a:t>
            </a:r>
          </a:p>
        </p:txBody>
      </p:sp>
    </p:spTree>
    <p:extLst>
      <p:ext uri="{BB962C8B-B14F-4D97-AF65-F5344CB8AC3E}">
        <p14:creationId xmlns:p14="http://schemas.microsoft.com/office/powerpoint/2010/main" val="28405504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altLang="en-US" dirty="0"/>
              <a:t>Table 4.2   </a:t>
            </a:r>
            <a:br>
              <a:rPr lang="en-US" altLang="en-US" dirty="0"/>
            </a:br>
            <a:r>
              <a:rPr lang="en-US" altLang="en-US" dirty="0"/>
              <a:t>Travel Agency Types</a:t>
            </a:r>
          </a:p>
        </p:txBody>
      </p:sp>
      <p:pic>
        <p:nvPicPr>
          <p:cNvPr id="5" name="Content Placeholder 4"/>
          <p:cNvPicPr>
            <a:picLocks noGrp="1" noChangeAspect="1"/>
          </p:cNvPicPr>
          <p:nvPr>
            <p:ph idx="1"/>
          </p:nvPr>
        </p:nvPicPr>
        <p:blipFill>
          <a:blip r:embed="rId3"/>
          <a:stretch>
            <a:fillRect/>
          </a:stretch>
        </p:blipFill>
        <p:spPr>
          <a:xfrm>
            <a:off x="585458" y="1600200"/>
            <a:ext cx="7973084" cy="4525963"/>
          </a:xfrm>
          <a:prstGeom prst="rect">
            <a:avLst/>
          </a:prstGeom>
        </p:spPr>
      </p:pic>
    </p:spTree>
    <p:extLst>
      <p:ext uri="{BB962C8B-B14F-4D97-AF65-F5344CB8AC3E}">
        <p14:creationId xmlns:p14="http://schemas.microsoft.com/office/powerpoint/2010/main" val="33534163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altLang="en-US" dirty="0"/>
              <a:t>Table 4.3   </a:t>
            </a:r>
            <a:br>
              <a:rPr lang="en-US" altLang="en-US" dirty="0"/>
            </a:br>
            <a:r>
              <a:rPr lang="en-US" altLang="en-US" dirty="0"/>
              <a:t>Four Questions to Ask a Travel Agent</a:t>
            </a:r>
          </a:p>
        </p:txBody>
      </p:sp>
      <p:pic>
        <p:nvPicPr>
          <p:cNvPr id="5" name="Content Placeholder 4"/>
          <p:cNvPicPr>
            <a:picLocks noGrp="1" noChangeAspect="1"/>
          </p:cNvPicPr>
          <p:nvPr>
            <p:ph idx="1"/>
          </p:nvPr>
        </p:nvPicPr>
        <p:blipFill>
          <a:blip r:embed="rId3"/>
          <a:stretch>
            <a:fillRect/>
          </a:stretch>
        </p:blipFill>
        <p:spPr>
          <a:xfrm>
            <a:off x="457200" y="1998502"/>
            <a:ext cx="8229600" cy="3729359"/>
          </a:xfrm>
          <a:prstGeom prst="rect">
            <a:avLst/>
          </a:prstGeom>
        </p:spPr>
      </p:pic>
    </p:spTree>
    <p:extLst>
      <p:ext uri="{BB962C8B-B14F-4D97-AF65-F5344CB8AC3E}">
        <p14:creationId xmlns:p14="http://schemas.microsoft.com/office/powerpoint/2010/main" val="122539249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Profitability of Travel Agencies </a:t>
            </a:r>
            <a:r>
              <a:rPr lang="en-US" altLang="en-US" sz="2400" dirty="0"/>
              <a:t>(1 of 2)</a:t>
            </a:r>
            <a:endParaRPr lang="en-US" altLang="en-US" dirty="0"/>
          </a:p>
        </p:txBody>
      </p:sp>
      <p:sp>
        <p:nvSpPr>
          <p:cNvPr id="12290" name="Rectangle 6"/>
          <p:cNvSpPr>
            <a:spLocks noGrp="1" noChangeArrowheads="1"/>
          </p:cNvSpPr>
          <p:nvPr>
            <p:ph idx="1"/>
          </p:nvPr>
        </p:nvSpPr>
        <p:spPr/>
        <p:txBody>
          <a:bodyPr/>
          <a:lstStyle/>
          <a:p>
            <a:r>
              <a:rPr lang="en-US" altLang="en-US" dirty="0"/>
              <a:t>Commissions</a:t>
            </a:r>
          </a:p>
          <a:p>
            <a:r>
              <a:rPr lang="en-US" altLang="en-US" dirty="0"/>
              <a:t>Markups</a:t>
            </a:r>
          </a:p>
          <a:p>
            <a:r>
              <a:rPr lang="en-US" altLang="en-US" dirty="0"/>
              <a:t>Commissions continue to dwindle</a:t>
            </a:r>
          </a:p>
          <a:p>
            <a:r>
              <a:rPr lang="en-US" altLang="en-US" dirty="0"/>
              <a:t>OTAs</a:t>
            </a:r>
          </a:p>
          <a:p>
            <a:pPr lvl="1"/>
            <a:r>
              <a:rPr lang="en-US" altLang="en-US" dirty="0"/>
              <a:t>Fewer personnel and office costs</a:t>
            </a:r>
          </a:p>
          <a:p>
            <a:pPr lvl="1"/>
            <a:r>
              <a:rPr lang="en-US" altLang="en-US" dirty="0"/>
              <a:t>Significant marketing expenses</a:t>
            </a:r>
          </a:p>
          <a:p>
            <a:pPr lvl="1"/>
            <a:r>
              <a:rPr lang="en-US" altLang="en-US" dirty="0"/>
              <a:t>Higher technology costs (24/7 services)</a:t>
            </a:r>
          </a:p>
        </p:txBody>
      </p:sp>
    </p:spTree>
    <p:extLst>
      <p:ext uri="{BB962C8B-B14F-4D97-AF65-F5344CB8AC3E}">
        <p14:creationId xmlns:p14="http://schemas.microsoft.com/office/powerpoint/2010/main" val="293397083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t>(1 of 2)</a:t>
            </a:r>
            <a:endParaRPr lang="en-US" altLang="en-US" dirty="0"/>
          </a:p>
        </p:txBody>
      </p:sp>
      <p:sp>
        <p:nvSpPr>
          <p:cNvPr id="4098" name="Rectangle 5"/>
          <p:cNvSpPr>
            <a:spLocks noGrp="1" noChangeArrowheads="1"/>
          </p:cNvSpPr>
          <p:nvPr>
            <p:ph idx="1"/>
          </p:nvPr>
        </p:nvSpPr>
        <p:spPr/>
        <p:txBody>
          <a:bodyPr/>
          <a:lstStyle/>
          <a:p>
            <a:pPr marL="514350" indent="-514350">
              <a:buFont typeface="+mj-lt"/>
              <a:buAutoNum type="arabicPeriod"/>
            </a:pPr>
            <a:r>
              <a:rPr lang="en-US" altLang="en-US" dirty="0"/>
              <a:t>Explain the importance of intermediaries in the distribution of tourism services</a:t>
            </a:r>
          </a:p>
          <a:p>
            <a:pPr marL="514350" indent="-514350">
              <a:buFont typeface="+mj-lt"/>
              <a:buAutoNum type="arabicPeriod"/>
            </a:pPr>
            <a:r>
              <a:rPr lang="en-US" altLang="en-US" dirty="0"/>
              <a:t>Identify and describe the three different types of distribution channels that are used for tourism services</a:t>
            </a:r>
          </a:p>
          <a:p>
            <a:pPr marL="514350" indent="-514350">
              <a:buFont typeface="+mj-lt"/>
              <a:buAutoNum type="arabicPeriod"/>
            </a:pPr>
            <a:r>
              <a:rPr lang="en-US" altLang="en-US" dirty="0"/>
              <a:t>Describe the roles of travel agencies in bringing tourists and tourism providers together</a:t>
            </a:r>
          </a:p>
        </p:txBody>
      </p:sp>
    </p:spTree>
    <p:extLst>
      <p:ext uri="{BB962C8B-B14F-4D97-AF65-F5344CB8AC3E}">
        <p14:creationId xmlns:p14="http://schemas.microsoft.com/office/powerpoint/2010/main" val="10280030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914400" y="12954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900"/>
              </a:spcAft>
            </a:pPr>
            <a:r>
              <a:rPr lang="en-US" altLang="en-US"/>
              <a:t> </a:t>
            </a:r>
          </a:p>
        </p:txBody>
      </p:sp>
      <p:sp>
        <p:nvSpPr>
          <p:cNvPr id="8" name="Title 7"/>
          <p:cNvSpPr>
            <a:spLocks noGrp="1"/>
          </p:cNvSpPr>
          <p:nvPr>
            <p:ph type="title"/>
          </p:nvPr>
        </p:nvSpPr>
        <p:spPr/>
        <p:txBody>
          <a:bodyPr/>
          <a:lstStyle/>
          <a:p>
            <a:r>
              <a:rPr lang="en-US" altLang="en-US" dirty="0"/>
              <a:t>Profitability of Travel Agencies </a:t>
            </a:r>
            <a:r>
              <a:rPr lang="en-US" altLang="en-US" sz="2400" dirty="0"/>
              <a:t>(2 of 2)</a:t>
            </a:r>
            <a:endParaRPr lang="en-US" altLang="en-US" dirty="0"/>
          </a:p>
        </p:txBody>
      </p:sp>
      <p:sp>
        <p:nvSpPr>
          <p:cNvPr id="35844" name="Content Placeholder 8"/>
          <p:cNvSpPr>
            <a:spLocks noGrp="1"/>
          </p:cNvSpPr>
          <p:nvPr>
            <p:ph idx="1"/>
          </p:nvPr>
        </p:nvSpPr>
        <p:spPr/>
        <p:txBody>
          <a:bodyPr/>
          <a:lstStyle/>
          <a:p>
            <a:r>
              <a:rPr lang="en-US" altLang="en-US" dirty="0"/>
              <a:t>Elimination of airline commissions</a:t>
            </a:r>
          </a:p>
          <a:p>
            <a:pPr lvl="1"/>
            <a:r>
              <a:rPr lang="en-US" altLang="en-US" dirty="0"/>
              <a:t>Large agencies may be granted overrides, converting full-fare seats to discount fare seats when all discount seats have been sold out (called conversion ability)</a:t>
            </a:r>
          </a:p>
          <a:p>
            <a:r>
              <a:rPr lang="en-US" altLang="en-US" dirty="0"/>
              <a:t>Agency owners affiliate with large agencies by franchise or consortium</a:t>
            </a:r>
          </a:p>
        </p:txBody>
      </p:sp>
    </p:spTree>
    <p:extLst>
      <p:ext uri="{BB962C8B-B14F-4D97-AF65-F5344CB8AC3E}">
        <p14:creationId xmlns:p14="http://schemas.microsoft.com/office/powerpoint/2010/main" val="26164140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Systems for Airline Ticketing</a:t>
            </a:r>
          </a:p>
        </p:txBody>
      </p:sp>
      <p:sp>
        <p:nvSpPr>
          <p:cNvPr id="12290" name="Rectangle 6"/>
          <p:cNvSpPr>
            <a:spLocks noGrp="1" noChangeArrowheads="1"/>
          </p:cNvSpPr>
          <p:nvPr>
            <p:ph idx="1"/>
          </p:nvPr>
        </p:nvSpPr>
        <p:spPr/>
        <p:txBody>
          <a:bodyPr/>
          <a:lstStyle/>
          <a:p>
            <a:r>
              <a:rPr lang="en-US" altLang="en-US"/>
              <a:t>Two important cooperative systems for airline ticketing </a:t>
            </a:r>
          </a:p>
          <a:p>
            <a:pPr lvl="1"/>
            <a:r>
              <a:rPr lang="en-US" altLang="en-US"/>
              <a:t>Airlines Reporting Corporation (ARC)</a:t>
            </a:r>
          </a:p>
          <a:p>
            <a:pPr lvl="1"/>
            <a:r>
              <a:rPr lang="en-US" altLang="en-US"/>
              <a:t>International Airline Travel Agency Network (IATAN)</a:t>
            </a:r>
          </a:p>
        </p:txBody>
      </p:sp>
    </p:spTree>
    <p:extLst>
      <p:ext uri="{BB962C8B-B14F-4D97-AF65-F5344CB8AC3E}">
        <p14:creationId xmlns:p14="http://schemas.microsoft.com/office/powerpoint/2010/main" val="862700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Three-Level Distribution Channels</a:t>
            </a:r>
          </a:p>
        </p:txBody>
      </p:sp>
      <p:sp>
        <p:nvSpPr>
          <p:cNvPr id="15362" name="Rectangle 4"/>
          <p:cNvSpPr>
            <a:spLocks noGrp="1" noChangeArrowheads="1"/>
          </p:cNvSpPr>
          <p:nvPr>
            <p:ph idx="1"/>
          </p:nvPr>
        </p:nvSpPr>
        <p:spPr/>
        <p:txBody>
          <a:bodyPr/>
          <a:lstStyle/>
          <a:p>
            <a:r>
              <a:rPr lang="en-US" altLang="en-US" dirty="0"/>
              <a:t>Adds another layer of intermediaries, travel wholesalers, to two-level channel</a:t>
            </a:r>
          </a:p>
          <a:p>
            <a:pPr lvl="1"/>
            <a:r>
              <a:rPr lang="en-US" altLang="en-US" dirty="0"/>
              <a:t>Tour operators</a:t>
            </a:r>
          </a:p>
          <a:p>
            <a:pPr lvl="1"/>
            <a:r>
              <a:rPr lang="en-US" altLang="en-US" dirty="0"/>
              <a:t>Consolidators and travel clubs</a:t>
            </a:r>
          </a:p>
          <a:p>
            <a:pPr lvl="1"/>
            <a:r>
              <a:rPr lang="en-US" altLang="en-US" dirty="0"/>
              <a:t>Event planners</a:t>
            </a:r>
          </a:p>
          <a:p>
            <a:pPr lvl="1"/>
            <a:endParaRPr lang="en-US" altLang="en-US" dirty="0"/>
          </a:p>
        </p:txBody>
      </p:sp>
    </p:spTree>
    <p:extLst>
      <p:ext uri="{BB962C8B-B14F-4D97-AF65-F5344CB8AC3E}">
        <p14:creationId xmlns:p14="http://schemas.microsoft.com/office/powerpoint/2010/main" val="2471559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Tour Operators</a:t>
            </a:r>
          </a:p>
        </p:txBody>
      </p:sp>
      <p:sp>
        <p:nvSpPr>
          <p:cNvPr id="46083" name="Content Placeholder 7"/>
          <p:cNvSpPr>
            <a:spLocks noGrp="1"/>
          </p:cNvSpPr>
          <p:nvPr>
            <p:ph idx="1"/>
          </p:nvPr>
        </p:nvSpPr>
        <p:spPr/>
        <p:txBody>
          <a:bodyPr/>
          <a:lstStyle/>
          <a:p>
            <a:r>
              <a:rPr lang="en-US" altLang="en-US" dirty="0"/>
              <a:t>Plan, prepare, market, and often operate vacation tours</a:t>
            </a:r>
          </a:p>
          <a:p>
            <a:r>
              <a:rPr lang="en-US" altLang="en-US" dirty="0"/>
              <a:t>Purchase tourism services in bulk and then mark up the price and resell in packaged form</a:t>
            </a:r>
          </a:p>
          <a:p>
            <a:r>
              <a:rPr lang="en-US" altLang="en-US" dirty="0"/>
              <a:t>Typically on a markup basis</a:t>
            </a:r>
          </a:p>
          <a:p>
            <a:r>
              <a:rPr lang="en-US" altLang="en-US" dirty="0"/>
              <a:t>Supply packages for travel agencies to sell as well as buying services from tourism suppliers</a:t>
            </a:r>
          </a:p>
        </p:txBody>
      </p:sp>
    </p:spTree>
    <p:extLst>
      <p:ext uri="{BB962C8B-B14F-4D97-AF65-F5344CB8AC3E}">
        <p14:creationId xmlns:p14="http://schemas.microsoft.com/office/powerpoint/2010/main" val="10594111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Risks for Tour Operators</a:t>
            </a:r>
          </a:p>
        </p:txBody>
      </p:sp>
      <p:sp>
        <p:nvSpPr>
          <p:cNvPr id="47107" name="Content Placeholder 7"/>
          <p:cNvSpPr>
            <a:spLocks noGrp="1"/>
          </p:cNvSpPr>
          <p:nvPr>
            <p:ph idx="1"/>
          </p:nvPr>
        </p:nvSpPr>
        <p:spPr/>
        <p:txBody>
          <a:bodyPr/>
          <a:lstStyle/>
          <a:p>
            <a:r>
              <a:rPr lang="en-US" altLang="en-US" dirty="0"/>
              <a:t>Many financial risks in the tour packaging business</a:t>
            </a:r>
          </a:p>
          <a:p>
            <a:pPr lvl="1"/>
            <a:r>
              <a:rPr lang="en-US" altLang="en-US" dirty="0"/>
              <a:t>Services paid for in advance and if not sold, cannot be "returned"</a:t>
            </a:r>
          </a:p>
          <a:p>
            <a:pPr lvl="1"/>
            <a:r>
              <a:rPr lang="en-US" altLang="en-US" dirty="0"/>
              <a:t>Highly perishable product (once tour starts, no more sales)</a:t>
            </a:r>
          </a:p>
          <a:p>
            <a:pPr lvl="1"/>
            <a:r>
              <a:rPr lang="en-US" altLang="en-US" dirty="0"/>
              <a:t>Services paid for (or prices committed to) far in advance so have risks due to inflation, foreign currency fluctuation, and unforeseen circumstances</a:t>
            </a:r>
          </a:p>
        </p:txBody>
      </p:sp>
    </p:spTree>
    <p:extLst>
      <p:ext uri="{BB962C8B-B14F-4D97-AF65-F5344CB8AC3E}">
        <p14:creationId xmlns:p14="http://schemas.microsoft.com/office/powerpoint/2010/main" val="81904466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Tours </a:t>
            </a:r>
            <a:r>
              <a:rPr lang="en-US" altLang="en-US" sz="2400" dirty="0"/>
              <a:t>(1 of 2)</a:t>
            </a:r>
            <a:endParaRPr lang="en-US" altLang="en-US" dirty="0"/>
          </a:p>
        </p:txBody>
      </p:sp>
      <p:sp>
        <p:nvSpPr>
          <p:cNvPr id="15362" name="Rectangle 4"/>
          <p:cNvSpPr>
            <a:spLocks noGrp="1" noChangeArrowheads="1"/>
          </p:cNvSpPr>
          <p:nvPr>
            <p:ph idx="1"/>
          </p:nvPr>
        </p:nvSpPr>
        <p:spPr/>
        <p:txBody>
          <a:bodyPr/>
          <a:lstStyle/>
          <a:p>
            <a:r>
              <a:rPr lang="en-US" altLang="en-US" dirty="0"/>
              <a:t>A package of two or more tourism services priced together</a:t>
            </a:r>
          </a:p>
          <a:p>
            <a:r>
              <a:rPr lang="en-US" altLang="en-US" dirty="0"/>
              <a:t>Four primary forms of tours </a:t>
            </a:r>
          </a:p>
          <a:p>
            <a:pPr lvl="1"/>
            <a:r>
              <a:rPr lang="en-US" altLang="en-US" dirty="0"/>
              <a:t>Independent </a:t>
            </a:r>
          </a:p>
          <a:p>
            <a:pPr lvl="1"/>
            <a:r>
              <a:rPr lang="en-US" altLang="en-US" dirty="0"/>
              <a:t>Foreign/domestic independent </a:t>
            </a:r>
          </a:p>
          <a:p>
            <a:pPr lvl="1"/>
            <a:r>
              <a:rPr lang="en-US" altLang="en-US" dirty="0"/>
              <a:t>Hosted </a:t>
            </a:r>
          </a:p>
          <a:p>
            <a:pPr lvl="1"/>
            <a:r>
              <a:rPr lang="en-US" altLang="en-US" dirty="0"/>
              <a:t>Escorted</a:t>
            </a:r>
          </a:p>
        </p:txBody>
      </p:sp>
    </p:spTree>
    <p:extLst>
      <p:ext uri="{BB962C8B-B14F-4D97-AF65-F5344CB8AC3E}">
        <p14:creationId xmlns:p14="http://schemas.microsoft.com/office/powerpoint/2010/main" val="12873699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Tours </a:t>
            </a:r>
            <a:r>
              <a:rPr lang="en-US" altLang="en-US" sz="2400" dirty="0"/>
              <a:t>(2 of 2)</a:t>
            </a:r>
            <a:endParaRPr lang="en-US" altLang="en-US" dirty="0"/>
          </a:p>
        </p:txBody>
      </p:sp>
      <p:sp>
        <p:nvSpPr>
          <p:cNvPr id="15362" name="Rectangle 4"/>
          <p:cNvSpPr>
            <a:spLocks noGrp="1" noChangeArrowheads="1"/>
          </p:cNvSpPr>
          <p:nvPr>
            <p:ph idx="1"/>
          </p:nvPr>
        </p:nvSpPr>
        <p:spPr/>
        <p:txBody>
          <a:bodyPr/>
          <a:lstStyle/>
          <a:p>
            <a:r>
              <a:rPr lang="en-US" altLang="en-US" dirty="0"/>
              <a:t>Five major reasons for purchasing a tour</a:t>
            </a:r>
          </a:p>
          <a:p>
            <a:pPr lvl="1"/>
            <a:r>
              <a:rPr lang="en-US" altLang="en-US" dirty="0"/>
              <a:t>Convenience</a:t>
            </a:r>
          </a:p>
          <a:p>
            <a:pPr lvl="1"/>
            <a:r>
              <a:rPr lang="en-US" altLang="en-US" dirty="0"/>
              <a:t>One-stop shopping</a:t>
            </a:r>
          </a:p>
          <a:p>
            <a:pPr lvl="1"/>
            <a:r>
              <a:rPr lang="en-US" altLang="en-US" dirty="0"/>
              <a:t>Cost-savings</a:t>
            </a:r>
          </a:p>
          <a:p>
            <a:pPr lvl="1"/>
            <a:r>
              <a:rPr lang="en-US" altLang="en-US" dirty="0"/>
              <a:t>Special treatment</a:t>
            </a:r>
          </a:p>
          <a:p>
            <a:pPr lvl="1"/>
            <a:r>
              <a:rPr lang="en-US" altLang="en-US" dirty="0"/>
              <a:t>Worry-free</a:t>
            </a:r>
          </a:p>
          <a:p>
            <a:r>
              <a:rPr lang="en-US" altLang="en-US" dirty="0"/>
              <a:t>Tour packages are usually sold through retail travel agents</a:t>
            </a:r>
          </a:p>
        </p:txBody>
      </p:sp>
    </p:spTree>
    <p:extLst>
      <p:ext uri="{BB962C8B-B14F-4D97-AF65-F5344CB8AC3E}">
        <p14:creationId xmlns:p14="http://schemas.microsoft.com/office/powerpoint/2010/main" val="173963056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altLang="en-US"/>
              <a:t>Dynamic Packaging</a:t>
            </a:r>
          </a:p>
        </p:txBody>
      </p:sp>
      <p:sp>
        <p:nvSpPr>
          <p:cNvPr id="45059" name="Content Placeholder 18"/>
          <p:cNvSpPr>
            <a:spLocks noGrp="1"/>
          </p:cNvSpPr>
          <p:nvPr>
            <p:ph idx="1"/>
          </p:nvPr>
        </p:nvSpPr>
        <p:spPr/>
        <p:txBody>
          <a:bodyPr/>
          <a:lstStyle/>
          <a:p>
            <a:r>
              <a:rPr lang="en-US" altLang="en-US" dirty="0"/>
              <a:t>Bundling of all components chosen by traveler to create one reservation from different sites</a:t>
            </a:r>
          </a:p>
          <a:p>
            <a:r>
              <a:rPr lang="en-US" altLang="en-US" dirty="0"/>
              <a:t>One price/payment</a:t>
            </a:r>
          </a:p>
          <a:p>
            <a:r>
              <a:rPr lang="en-US" altLang="en-US" dirty="0"/>
              <a:t>Sell on value, features, and benefits; not lowest (commodity) price</a:t>
            </a:r>
          </a:p>
        </p:txBody>
      </p:sp>
    </p:spTree>
    <p:extLst>
      <p:ext uri="{BB962C8B-B14F-4D97-AF65-F5344CB8AC3E}">
        <p14:creationId xmlns:p14="http://schemas.microsoft.com/office/powerpoint/2010/main" val="20763007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Consolidators and Travel Clubs</a:t>
            </a:r>
          </a:p>
        </p:txBody>
      </p:sp>
      <p:sp>
        <p:nvSpPr>
          <p:cNvPr id="17410" name="Content Placeholder 2"/>
          <p:cNvSpPr>
            <a:spLocks noGrp="1"/>
          </p:cNvSpPr>
          <p:nvPr>
            <p:ph idx="1"/>
          </p:nvPr>
        </p:nvSpPr>
        <p:spPr/>
        <p:txBody>
          <a:bodyPr/>
          <a:lstStyle/>
          <a:p>
            <a:r>
              <a:rPr lang="en-US" altLang="en-US" dirty="0"/>
              <a:t>Consolidators buy excess capacity from airlines and then resell at discounted prices</a:t>
            </a:r>
          </a:p>
          <a:p>
            <a:r>
              <a:rPr lang="en-US" altLang="en-US" dirty="0"/>
              <a:t>Travel clubs perform a similar function for their members, plus offer discounts on other tourism services</a:t>
            </a:r>
          </a:p>
        </p:txBody>
      </p:sp>
    </p:spTree>
    <p:extLst>
      <p:ext uri="{BB962C8B-B14F-4D97-AF65-F5344CB8AC3E}">
        <p14:creationId xmlns:p14="http://schemas.microsoft.com/office/powerpoint/2010/main" val="31142982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Event Planners</a:t>
            </a:r>
          </a:p>
        </p:txBody>
      </p:sp>
      <p:sp>
        <p:nvSpPr>
          <p:cNvPr id="17410" name="Content Placeholder 2"/>
          <p:cNvSpPr>
            <a:spLocks noGrp="1"/>
          </p:cNvSpPr>
          <p:nvPr>
            <p:ph idx="1"/>
          </p:nvPr>
        </p:nvSpPr>
        <p:spPr/>
        <p:txBody>
          <a:bodyPr/>
          <a:lstStyle/>
          <a:p>
            <a:r>
              <a:rPr lang="en-US" altLang="en-US" dirty="0"/>
              <a:t>Organizations and individuals who plan, promote, and deliver meetings, incentive travel, conventions, and events (MICE)</a:t>
            </a:r>
          </a:p>
          <a:p>
            <a:r>
              <a:rPr lang="en-US" altLang="en-US" dirty="0"/>
              <a:t>Event planning is increasing in its legitimacy as a profession</a:t>
            </a:r>
          </a:p>
        </p:txBody>
      </p:sp>
    </p:spTree>
    <p:extLst>
      <p:ext uri="{BB962C8B-B14F-4D97-AF65-F5344CB8AC3E}">
        <p14:creationId xmlns:p14="http://schemas.microsoft.com/office/powerpoint/2010/main" val="336416332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en-US" altLang="en-US" dirty="0"/>
              <a:t>Learning Objectives </a:t>
            </a:r>
            <a:r>
              <a:rPr lang="en-US" altLang="en-US" sz="2400" dirty="0"/>
              <a:t>(2 of 2)</a:t>
            </a:r>
            <a:endParaRPr lang="en-US" altLang="en-US" dirty="0"/>
          </a:p>
        </p:txBody>
      </p:sp>
      <p:sp>
        <p:nvSpPr>
          <p:cNvPr id="4098" name="Rectangle 5"/>
          <p:cNvSpPr>
            <a:spLocks noGrp="1" noChangeArrowheads="1"/>
          </p:cNvSpPr>
          <p:nvPr>
            <p:ph idx="1"/>
          </p:nvPr>
        </p:nvSpPr>
        <p:spPr/>
        <p:txBody>
          <a:bodyPr/>
          <a:lstStyle/>
          <a:p>
            <a:pPr marL="514350" indent="-514350">
              <a:buFont typeface="+mj-lt"/>
              <a:buAutoNum type="arabicPeriod" startAt="4"/>
            </a:pPr>
            <a:r>
              <a:rPr lang="en-US" altLang="en-US" dirty="0"/>
              <a:t>Describe the roles of tour wholesalers in bringing tourists and tourism service providers together</a:t>
            </a:r>
          </a:p>
          <a:p>
            <a:pPr marL="514350" indent="-514350">
              <a:buFont typeface="+mj-lt"/>
              <a:buAutoNum type="arabicPeriod" startAt="4"/>
            </a:pPr>
            <a:r>
              <a:rPr lang="en-US" altLang="en-US" dirty="0"/>
              <a:t>Explain how and why the Internet has changed the distribution of tourism services</a:t>
            </a:r>
          </a:p>
          <a:p>
            <a:pPr marL="514350" indent="-514350">
              <a:buFont typeface="+mj-lt"/>
              <a:buAutoNum type="arabicPeriod" startAt="4"/>
            </a:pPr>
            <a:r>
              <a:rPr lang="en-US" altLang="en-US" dirty="0"/>
              <a:t>Identify and describe how travelers access information for tourism services</a:t>
            </a:r>
          </a:p>
        </p:txBody>
      </p:sp>
    </p:spTree>
    <p:extLst>
      <p:ext uri="{BB962C8B-B14F-4D97-AF65-F5344CB8AC3E}">
        <p14:creationId xmlns:p14="http://schemas.microsoft.com/office/powerpoint/2010/main" val="14343262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Meeting Planners</a:t>
            </a:r>
          </a:p>
        </p:txBody>
      </p:sp>
      <p:sp>
        <p:nvSpPr>
          <p:cNvPr id="17410" name="Content Placeholder 2"/>
          <p:cNvSpPr>
            <a:spLocks noGrp="1"/>
          </p:cNvSpPr>
          <p:nvPr>
            <p:ph idx="1"/>
          </p:nvPr>
        </p:nvSpPr>
        <p:spPr/>
        <p:txBody>
          <a:bodyPr/>
          <a:lstStyle/>
          <a:p>
            <a:r>
              <a:rPr lang="en-US" altLang="en-US" dirty="0"/>
              <a:t>Professionals employed by corporations, associations, and others to organize all the details entailed in meetings</a:t>
            </a:r>
          </a:p>
          <a:p>
            <a:r>
              <a:rPr lang="en-US" altLang="en-US" dirty="0"/>
              <a:t>Meeting planners must balance meeting costs with the desires of meeting attendees</a:t>
            </a:r>
          </a:p>
          <a:p>
            <a:r>
              <a:rPr lang="en-US" altLang="en-US" dirty="0"/>
              <a:t>Meeting planners place different weights on supplier selection criteria at different stages of the purchasing process</a:t>
            </a:r>
          </a:p>
        </p:txBody>
      </p:sp>
    </p:spTree>
    <p:extLst>
      <p:ext uri="{BB962C8B-B14F-4D97-AF65-F5344CB8AC3E}">
        <p14:creationId xmlns:p14="http://schemas.microsoft.com/office/powerpoint/2010/main" val="11900396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altLang="en-US" dirty="0"/>
              <a:t>Table 4.5 A Small Sample of Decisions Made by Meeting Planners </a:t>
            </a:r>
            <a:r>
              <a:rPr lang="en-US" altLang="en-US" sz="2400" dirty="0"/>
              <a:t>(1 of 2)</a:t>
            </a:r>
            <a:endParaRPr lang="en-US" altLang="en-US" dirty="0"/>
          </a:p>
        </p:txBody>
      </p:sp>
      <p:pic>
        <p:nvPicPr>
          <p:cNvPr id="5" name="Content Placeholder 4"/>
          <p:cNvPicPr>
            <a:picLocks noGrp="1" noChangeAspect="1"/>
          </p:cNvPicPr>
          <p:nvPr>
            <p:ph idx="1"/>
          </p:nvPr>
        </p:nvPicPr>
        <p:blipFill>
          <a:blip r:embed="rId3"/>
          <a:stretch>
            <a:fillRect/>
          </a:stretch>
        </p:blipFill>
        <p:spPr>
          <a:xfrm>
            <a:off x="1012456" y="1600200"/>
            <a:ext cx="7119087" cy="4525963"/>
          </a:xfrm>
          <a:prstGeom prst="rect">
            <a:avLst/>
          </a:prstGeom>
        </p:spPr>
      </p:pic>
    </p:spTree>
    <p:extLst>
      <p:ext uri="{BB962C8B-B14F-4D97-AF65-F5344CB8AC3E}">
        <p14:creationId xmlns:p14="http://schemas.microsoft.com/office/powerpoint/2010/main" val="155751839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dirty="0"/>
              <a:t>Table 4.5 A Small Sample of Decisions Made by Meeting Planners </a:t>
            </a:r>
            <a:r>
              <a:rPr lang="en-US" altLang="en-US" sz="2400" dirty="0"/>
              <a:t>(2 of 2)</a:t>
            </a:r>
            <a:endParaRPr lang="en-US" altLang="en-US" dirty="0"/>
          </a:p>
        </p:txBody>
      </p:sp>
      <p:pic>
        <p:nvPicPr>
          <p:cNvPr id="3" name="Content Placeholder 2"/>
          <p:cNvPicPr>
            <a:picLocks noGrp="1" noChangeAspect="1"/>
          </p:cNvPicPr>
          <p:nvPr>
            <p:ph idx="1"/>
          </p:nvPr>
        </p:nvPicPr>
        <p:blipFill>
          <a:blip r:embed="rId2"/>
          <a:stretch>
            <a:fillRect/>
          </a:stretch>
        </p:blipFill>
        <p:spPr>
          <a:xfrm>
            <a:off x="1529823" y="1600200"/>
            <a:ext cx="6084353" cy="4525963"/>
          </a:xfrm>
          <a:prstGeom prst="rect">
            <a:avLst/>
          </a:prstGeom>
        </p:spPr>
      </p:pic>
    </p:spTree>
    <p:extLst>
      <p:ext uri="{BB962C8B-B14F-4D97-AF65-F5344CB8AC3E}">
        <p14:creationId xmlns:p14="http://schemas.microsoft.com/office/powerpoint/2010/main" val="23575005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Incentive Trip Planners</a:t>
            </a:r>
          </a:p>
        </p:txBody>
      </p:sp>
      <p:sp>
        <p:nvSpPr>
          <p:cNvPr id="17410" name="Content Placeholder 2"/>
          <p:cNvSpPr>
            <a:spLocks noGrp="1"/>
          </p:cNvSpPr>
          <p:nvPr>
            <p:ph idx="1"/>
          </p:nvPr>
        </p:nvSpPr>
        <p:spPr/>
        <p:txBody>
          <a:bodyPr/>
          <a:lstStyle/>
          <a:p>
            <a:r>
              <a:rPr lang="en-US" altLang="en-US" dirty="0"/>
              <a:t>Basically tour wholesalers</a:t>
            </a:r>
          </a:p>
          <a:p>
            <a:r>
              <a:rPr lang="en-US" altLang="en-US" dirty="0"/>
              <a:t>Responsible for coordinating the complete itinerary for a variety of activities</a:t>
            </a:r>
          </a:p>
          <a:p>
            <a:r>
              <a:rPr lang="en-US" altLang="en-US" dirty="0"/>
              <a:t>Objectives of incentive trips</a:t>
            </a:r>
          </a:p>
          <a:p>
            <a:pPr lvl="1"/>
            <a:r>
              <a:rPr lang="en-US" altLang="en-US" dirty="0"/>
              <a:t>Recognize top performers</a:t>
            </a:r>
          </a:p>
          <a:p>
            <a:pPr lvl="1"/>
            <a:r>
              <a:rPr lang="en-US" altLang="en-US" dirty="0"/>
              <a:t>Promote morale and motivation within the attendees</a:t>
            </a:r>
          </a:p>
          <a:p>
            <a:r>
              <a:rPr lang="en-US" altLang="en-US" dirty="0"/>
              <a:t>Challenge for planners: diverse demographic profile of attendees</a:t>
            </a:r>
          </a:p>
        </p:txBody>
      </p:sp>
    </p:spTree>
    <p:extLst>
      <p:ext uri="{BB962C8B-B14F-4D97-AF65-F5344CB8AC3E}">
        <p14:creationId xmlns:p14="http://schemas.microsoft.com/office/powerpoint/2010/main" val="26917713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r>
              <a:rPr lang="en-US" altLang="en-US" dirty="0"/>
              <a:t>Table 4.6</a:t>
            </a:r>
            <a:br>
              <a:rPr lang="en-US" altLang="en-US" dirty="0"/>
            </a:br>
            <a:r>
              <a:rPr lang="en-US" altLang="en-US" dirty="0"/>
              <a:t>How Travel Awards are Purchased?</a:t>
            </a:r>
          </a:p>
        </p:txBody>
      </p:sp>
      <p:pic>
        <p:nvPicPr>
          <p:cNvPr id="6" name="Content Placeholder 5"/>
          <p:cNvPicPr>
            <a:picLocks noGrp="1" noChangeAspect="1"/>
          </p:cNvPicPr>
          <p:nvPr>
            <p:ph idx="1"/>
          </p:nvPr>
        </p:nvPicPr>
        <p:blipFill>
          <a:blip r:embed="rId3"/>
          <a:stretch>
            <a:fillRect/>
          </a:stretch>
        </p:blipFill>
        <p:spPr>
          <a:xfrm>
            <a:off x="457200" y="2580109"/>
            <a:ext cx="8229600" cy="2566145"/>
          </a:xfrm>
          <a:prstGeom prst="rect">
            <a:avLst/>
          </a:prstGeom>
        </p:spPr>
      </p:pic>
    </p:spTree>
    <p:extLst>
      <p:ext uri="{BB962C8B-B14F-4D97-AF65-F5344CB8AC3E}">
        <p14:creationId xmlns:p14="http://schemas.microsoft.com/office/powerpoint/2010/main" val="184310996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Tourist Boards and Other Intermediates </a:t>
            </a:r>
            <a:br>
              <a:rPr lang="en-US" altLang="en-US" dirty="0"/>
            </a:br>
            <a:r>
              <a:rPr lang="en-US" altLang="en-US" sz="2400" dirty="0"/>
              <a:t>(1 of 2)</a:t>
            </a:r>
            <a:endParaRPr lang="en-US" altLang="en-US" dirty="0"/>
          </a:p>
        </p:txBody>
      </p:sp>
      <p:sp>
        <p:nvSpPr>
          <p:cNvPr id="19458" name="Content Placeholder 2"/>
          <p:cNvSpPr>
            <a:spLocks noGrp="1"/>
          </p:cNvSpPr>
          <p:nvPr>
            <p:ph idx="1"/>
          </p:nvPr>
        </p:nvSpPr>
        <p:spPr/>
        <p:txBody>
          <a:bodyPr/>
          <a:lstStyle/>
          <a:p>
            <a:r>
              <a:rPr lang="en-US" altLang="en-US" dirty="0"/>
              <a:t>Tourism offices provide general information about a certain area: nation, region, state/province, city</a:t>
            </a:r>
          </a:p>
          <a:p>
            <a:pPr lvl="1"/>
            <a:r>
              <a:rPr lang="en-US" altLang="en-US" dirty="0"/>
              <a:t>Often operate tourist information centers and central reservations offices</a:t>
            </a:r>
          </a:p>
          <a:p>
            <a:r>
              <a:rPr lang="en-US" altLang="en-US" dirty="0"/>
              <a:t>Trade Associations</a:t>
            </a:r>
          </a:p>
          <a:p>
            <a:pPr lvl="1"/>
            <a:r>
              <a:rPr lang="en-US" altLang="en-US" dirty="0"/>
              <a:t>Provide tourism supplier information to travelers</a:t>
            </a:r>
          </a:p>
          <a:p>
            <a:pPr lvl="1"/>
            <a:r>
              <a:rPr lang="en-US" altLang="en-US" dirty="0"/>
              <a:t>Provide product purchase-related services</a:t>
            </a:r>
          </a:p>
          <a:p>
            <a:pPr lvl="1"/>
            <a:r>
              <a:rPr lang="en-US" altLang="en-US" dirty="0"/>
              <a:t>Advise tourism suppliers regarding consumer trends or product innovation ideas</a:t>
            </a:r>
          </a:p>
          <a:p>
            <a:pPr marL="0" indent="0">
              <a:buNone/>
            </a:pPr>
            <a:endParaRPr lang="en-US" altLang="en-US" dirty="0"/>
          </a:p>
        </p:txBody>
      </p:sp>
    </p:spTree>
    <p:extLst>
      <p:ext uri="{BB962C8B-B14F-4D97-AF65-F5344CB8AC3E}">
        <p14:creationId xmlns:p14="http://schemas.microsoft.com/office/powerpoint/2010/main" val="38499716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Tourist Boards and Other Intermediates</a:t>
            </a:r>
            <a:br>
              <a:rPr lang="en-US" altLang="en-US" dirty="0"/>
            </a:br>
            <a:r>
              <a:rPr lang="en-US" altLang="en-US" sz="2400" dirty="0"/>
              <a:t>(2 of 2)</a:t>
            </a:r>
            <a:endParaRPr lang="en-US" altLang="en-US" dirty="0"/>
          </a:p>
        </p:txBody>
      </p:sp>
      <p:sp>
        <p:nvSpPr>
          <p:cNvPr id="19458" name="Content Placeholder 2"/>
          <p:cNvSpPr>
            <a:spLocks noGrp="1"/>
          </p:cNvSpPr>
          <p:nvPr>
            <p:ph idx="1"/>
          </p:nvPr>
        </p:nvSpPr>
        <p:spPr/>
        <p:txBody>
          <a:bodyPr/>
          <a:lstStyle/>
          <a:p>
            <a:r>
              <a:rPr lang="en-US" altLang="en-US" dirty="0"/>
              <a:t>Large cities have convention and visitors bureaus; small cities use chambers of commerce; both funded at least in part by local tourism service suppliers</a:t>
            </a:r>
          </a:p>
          <a:p>
            <a:pPr lvl="1"/>
            <a:r>
              <a:rPr lang="en-US" altLang="en-US" dirty="0"/>
              <a:t>Lodging, restaurant, or other tourism-related use taxes</a:t>
            </a:r>
          </a:p>
          <a:p>
            <a:r>
              <a:rPr lang="en-US" altLang="en-US" dirty="0"/>
              <a:t>These information sources periodically offer familiarization ("fam") trips to tourism intermediaries, designed to promote sale of the area as a tourist destination</a:t>
            </a:r>
          </a:p>
        </p:txBody>
      </p:sp>
    </p:spTree>
    <p:extLst>
      <p:ext uri="{BB962C8B-B14F-4D97-AF65-F5344CB8AC3E}">
        <p14:creationId xmlns:p14="http://schemas.microsoft.com/office/powerpoint/2010/main" val="1947508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a:t>Selling Adds a Personal Touch</a:t>
            </a:r>
          </a:p>
        </p:txBody>
      </p:sp>
      <p:sp>
        <p:nvSpPr>
          <p:cNvPr id="20482" name="Content Placeholder 2"/>
          <p:cNvSpPr>
            <a:spLocks noGrp="1"/>
          </p:cNvSpPr>
          <p:nvPr>
            <p:ph idx="1"/>
          </p:nvPr>
        </p:nvSpPr>
        <p:spPr/>
        <p:txBody>
          <a:bodyPr/>
          <a:lstStyle/>
          <a:p>
            <a:r>
              <a:rPr lang="en-US" altLang="en-US" dirty="0"/>
              <a:t>Personal selling</a:t>
            </a:r>
          </a:p>
          <a:p>
            <a:pPr lvl="1"/>
            <a:r>
              <a:rPr lang="en-US" altLang="en-US" dirty="0"/>
              <a:t>A key ingredient to creating customer satisfaction</a:t>
            </a:r>
          </a:p>
          <a:p>
            <a:pPr lvl="1"/>
            <a:r>
              <a:rPr lang="en-US" altLang="en-US" dirty="0"/>
              <a:t>Extensively used by sales representatives of tourism suppliers, travel agents, and tour operators</a:t>
            </a:r>
          </a:p>
          <a:p>
            <a:pPr lvl="1"/>
            <a:r>
              <a:rPr lang="en-US" altLang="en-US" dirty="0"/>
              <a:t>A communication process</a:t>
            </a:r>
          </a:p>
          <a:p>
            <a:pPr lvl="2"/>
            <a:r>
              <a:rPr lang="en-US" altLang="en-US" dirty="0"/>
              <a:t>Discover customer needs</a:t>
            </a:r>
          </a:p>
          <a:p>
            <a:pPr lvl="2"/>
            <a:r>
              <a:rPr lang="en-US" altLang="en-US" dirty="0"/>
              <a:t>Find the appropriate services</a:t>
            </a:r>
          </a:p>
          <a:p>
            <a:pPr lvl="2"/>
            <a:r>
              <a:rPr lang="en-US" altLang="en-US" dirty="0"/>
              <a:t>Persuade the customer to purchase</a:t>
            </a:r>
          </a:p>
        </p:txBody>
      </p:sp>
    </p:spTree>
    <p:extLst>
      <p:ext uri="{BB962C8B-B14F-4D97-AF65-F5344CB8AC3E}">
        <p14:creationId xmlns:p14="http://schemas.microsoft.com/office/powerpoint/2010/main" val="417047623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p:txBody>
          <a:bodyPr/>
          <a:lstStyle/>
          <a:p>
            <a:r>
              <a:rPr lang="en-US" altLang="en-US" dirty="0"/>
              <a:t>Steps in the Selling Process </a:t>
            </a:r>
            <a:r>
              <a:rPr lang="en-US" altLang="en-US" sz="2400" dirty="0"/>
              <a:t>(1 of 2)</a:t>
            </a:r>
            <a:endParaRPr lang="en-US" altLang="en-US" dirty="0"/>
          </a:p>
        </p:txBody>
      </p:sp>
      <p:sp>
        <p:nvSpPr>
          <p:cNvPr id="21506" name="Rectangle 4"/>
          <p:cNvSpPr>
            <a:spLocks noGrp="1" noChangeArrowheads="1"/>
          </p:cNvSpPr>
          <p:nvPr>
            <p:ph idx="1"/>
          </p:nvPr>
        </p:nvSpPr>
        <p:spPr/>
        <p:txBody>
          <a:bodyPr/>
          <a:lstStyle/>
          <a:p>
            <a:r>
              <a:rPr lang="en-US" altLang="en-US" dirty="0"/>
              <a:t>Acquiring product knowledge: gather knowledge useful to clients</a:t>
            </a:r>
          </a:p>
          <a:p>
            <a:r>
              <a:rPr lang="en-US" altLang="en-US" dirty="0"/>
              <a:t>Approaching the client: first contact with potential client</a:t>
            </a:r>
          </a:p>
          <a:p>
            <a:r>
              <a:rPr lang="en-US" altLang="en-US" dirty="0"/>
              <a:t>Qualifying the client: determine client's needs and whether services are available to fulfill those needs</a:t>
            </a:r>
          </a:p>
          <a:p>
            <a:endParaRPr lang="en-US" altLang="en-US" dirty="0"/>
          </a:p>
        </p:txBody>
      </p:sp>
    </p:spTree>
    <p:extLst>
      <p:ext uri="{BB962C8B-B14F-4D97-AF65-F5344CB8AC3E}">
        <p14:creationId xmlns:p14="http://schemas.microsoft.com/office/powerpoint/2010/main" val="273417026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5"/>
          <p:cNvSpPr>
            <a:spLocks noGrp="1" noChangeArrowheads="1"/>
          </p:cNvSpPr>
          <p:nvPr>
            <p:ph type="title"/>
          </p:nvPr>
        </p:nvSpPr>
        <p:spPr/>
        <p:txBody>
          <a:bodyPr/>
          <a:lstStyle/>
          <a:p>
            <a:r>
              <a:rPr lang="en-US" altLang="en-US" dirty="0"/>
              <a:t>Steps in the Selling Process </a:t>
            </a:r>
            <a:r>
              <a:rPr lang="en-US" altLang="en-US" sz="2400" dirty="0"/>
              <a:t>(2 of 2)</a:t>
            </a:r>
            <a:endParaRPr lang="en-US" altLang="en-US" dirty="0"/>
          </a:p>
        </p:txBody>
      </p:sp>
      <p:sp>
        <p:nvSpPr>
          <p:cNvPr id="21506" name="Rectangle 4"/>
          <p:cNvSpPr>
            <a:spLocks noGrp="1" noChangeArrowheads="1"/>
          </p:cNvSpPr>
          <p:nvPr>
            <p:ph idx="1"/>
          </p:nvPr>
        </p:nvSpPr>
        <p:spPr/>
        <p:txBody>
          <a:bodyPr/>
          <a:lstStyle/>
          <a:p>
            <a:r>
              <a:rPr lang="en-US" altLang="en-US" dirty="0"/>
              <a:t>Making the sales presentation: present benefits of service that fulfills client's needs</a:t>
            </a:r>
          </a:p>
          <a:p>
            <a:r>
              <a:rPr lang="en-US" altLang="en-US" dirty="0"/>
              <a:t>Closing the sale: respond to objections and booking the sale</a:t>
            </a:r>
          </a:p>
          <a:p>
            <a:r>
              <a:rPr lang="en-US" altLang="en-US" dirty="0"/>
              <a:t>Following up: service after the sale builds client loyalty</a:t>
            </a:r>
          </a:p>
          <a:p>
            <a:r>
              <a:rPr lang="en-US" altLang="en-US" dirty="0"/>
              <a:t>Building relationships: consistently professional behaviors when dealing with clients</a:t>
            </a:r>
          </a:p>
        </p:txBody>
      </p:sp>
    </p:spTree>
    <p:extLst>
      <p:ext uri="{BB962C8B-B14F-4D97-AF65-F5344CB8AC3E}">
        <p14:creationId xmlns:p14="http://schemas.microsoft.com/office/powerpoint/2010/main" val="34971424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r>
              <a:rPr lang="en-US" altLang="en-US" dirty="0"/>
              <a:t>Serving Traveler Needs </a:t>
            </a:r>
            <a:r>
              <a:rPr lang="en-US" altLang="en-US" sz="2400" dirty="0"/>
              <a:t>(1 of 2)</a:t>
            </a:r>
            <a:endParaRPr lang="en-US" altLang="en-US" dirty="0"/>
          </a:p>
        </p:txBody>
      </p:sp>
      <p:sp>
        <p:nvSpPr>
          <p:cNvPr id="5123" name="Rectangle 4"/>
          <p:cNvSpPr>
            <a:spLocks noGrp="1" noChangeArrowheads="1"/>
          </p:cNvSpPr>
          <p:nvPr>
            <p:ph idx="1"/>
          </p:nvPr>
        </p:nvSpPr>
        <p:spPr/>
        <p:txBody>
          <a:bodyPr/>
          <a:lstStyle/>
          <a:p>
            <a:r>
              <a:rPr lang="en-US" altLang="en-US" dirty="0"/>
              <a:t>Travel necessitates a variety of services</a:t>
            </a:r>
          </a:p>
          <a:p>
            <a:r>
              <a:rPr lang="en-US" altLang="en-US" dirty="0"/>
              <a:t>Goal of service suppliers is reaching, serving, and satisfying travelers</a:t>
            </a:r>
          </a:p>
          <a:p>
            <a:r>
              <a:rPr lang="en-US" altLang="en-US" dirty="0"/>
              <a:t>Thomas Cook is credited with being the first tourism intermediary, packaging tourism services and then selling the package to tourists</a:t>
            </a:r>
          </a:p>
          <a:p>
            <a:endParaRPr lang="en-US" altLang="en-US" dirty="0"/>
          </a:p>
        </p:txBody>
      </p:sp>
    </p:spTree>
    <p:extLst>
      <p:ext uri="{BB962C8B-B14F-4D97-AF65-F5344CB8AC3E}">
        <p14:creationId xmlns:p14="http://schemas.microsoft.com/office/powerpoint/2010/main" val="41910011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r>
              <a:rPr lang="en-US" altLang="en-US" dirty="0"/>
              <a:t>Serving Traveler Needs </a:t>
            </a:r>
            <a:r>
              <a:rPr lang="en-US" altLang="en-US" sz="2400" dirty="0"/>
              <a:t>(2 of 2)</a:t>
            </a:r>
            <a:endParaRPr lang="en-US" altLang="en-US" dirty="0"/>
          </a:p>
        </p:txBody>
      </p:sp>
      <p:sp>
        <p:nvSpPr>
          <p:cNvPr id="5123" name="Rectangle 4"/>
          <p:cNvSpPr>
            <a:spLocks noGrp="1" noChangeArrowheads="1"/>
          </p:cNvSpPr>
          <p:nvPr>
            <p:ph idx="1"/>
          </p:nvPr>
        </p:nvSpPr>
        <p:spPr/>
        <p:txBody>
          <a:bodyPr/>
          <a:lstStyle/>
          <a:p>
            <a:r>
              <a:rPr lang="en-US" altLang="en-US" dirty="0"/>
              <a:t>To attract business, tourism suppliers must provide prospective customers with information on which they will base tourism choice decisions</a:t>
            </a:r>
          </a:p>
          <a:p>
            <a:r>
              <a:rPr lang="en-US" altLang="en-US" dirty="0"/>
              <a:t>There are many alternative ways to provide information and services to prospective guests</a:t>
            </a:r>
          </a:p>
        </p:txBody>
      </p:sp>
    </p:spTree>
    <p:extLst>
      <p:ext uri="{BB962C8B-B14F-4D97-AF65-F5344CB8AC3E}">
        <p14:creationId xmlns:p14="http://schemas.microsoft.com/office/powerpoint/2010/main" val="35313082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Figure 4.1</a:t>
            </a:r>
            <a:br>
              <a:rPr lang="en-US" altLang="en-US" dirty="0"/>
            </a:br>
            <a:r>
              <a:rPr lang="en-US" altLang="en-US" dirty="0"/>
              <a:t>Distribution Channels</a:t>
            </a:r>
          </a:p>
        </p:txBody>
      </p:sp>
      <p:pic>
        <p:nvPicPr>
          <p:cNvPr id="5" name="Content Placeholder 4"/>
          <p:cNvPicPr>
            <a:picLocks noGrp="1" noChangeAspect="1"/>
          </p:cNvPicPr>
          <p:nvPr>
            <p:ph idx="1"/>
          </p:nvPr>
        </p:nvPicPr>
        <p:blipFill>
          <a:blip r:embed="rId3"/>
          <a:stretch>
            <a:fillRect/>
          </a:stretch>
        </p:blipFill>
        <p:spPr>
          <a:xfrm>
            <a:off x="2564004" y="1600200"/>
            <a:ext cx="4015991" cy="4525963"/>
          </a:xfrm>
          <a:prstGeom prst="rect">
            <a:avLst/>
          </a:prstGeom>
        </p:spPr>
      </p:pic>
    </p:spTree>
    <p:extLst>
      <p:ext uri="{BB962C8B-B14F-4D97-AF65-F5344CB8AC3E}">
        <p14:creationId xmlns:p14="http://schemas.microsoft.com/office/powerpoint/2010/main" val="41250373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9"/>
          <p:cNvSpPr>
            <a:spLocks noGrp="1" noChangeArrowheads="1"/>
          </p:cNvSpPr>
          <p:nvPr>
            <p:ph type="title"/>
          </p:nvPr>
        </p:nvSpPr>
        <p:spPr/>
        <p:txBody>
          <a:bodyPr/>
          <a:lstStyle/>
          <a:p>
            <a:r>
              <a:rPr lang="en-US" altLang="en-US" dirty="0"/>
              <a:t>Why Use Intermediaries? </a:t>
            </a:r>
            <a:r>
              <a:rPr lang="en-US" altLang="en-US" sz="2400" dirty="0"/>
              <a:t>(1 of 3)</a:t>
            </a:r>
            <a:endParaRPr lang="en-US" altLang="en-US" dirty="0"/>
          </a:p>
        </p:txBody>
      </p:sp>
      <p:sp>
        <p:nvSpPr>
          <p:cNvPr id="8194" name="Rectangle 8"/>
          <p:cNvSpPr>
            <a:spLocks noGrp="1" noChangeArrowheads="1"/>
          </p:cNvSpPr>
          <p:nvPr>
            <p:ph idx="1"/>
          </p:nvPr>
        </p:nvSpPr>
        <p:spPr/>
        <p:txBody>
          <a:bodyPr/>
          <a:lstStyle/>
          <a:p>
            <a:r>
              <a:rPr lang="en-US" altLang="en-US" dirty="0"/>
              <a:t>Intermediaries make information and services widely available cost-effectively</a:t>
            </a:r>
          </a:p>
          <a:p>
            <a:r>
              <a:rPr lang="en-US" altLang="en-US" dirty="0"/>
              <a:t>They perform a variety of value-added functions such as:</a:t>
            </a:r>
          </a:p>
          <a:p>
            <a:pPr lvl="1"/>
            <a:r>
              <a:rPr lang="en-US" altLang="en-US" dirty="0"/>
              <a:t>Provide information about types and availability of services</a:t>
            </a:r>
          </a:p>
          <a:p>
            <a:pPr lvl="1"/>
            <a:r>
              <a:rPr lang="en-US" altLang="en-US" dirty="0"/>
              <a:t>Make reservations and other travel arrangements</a:t>
            </a:r>
          </a:p>
          <a:p>
            <a:pPr lvl="1"/>
            <a:r>
              <a:rPr lang="en-US" altLang="en-US" dirty="0"/>
              <a:t>Prepare tickets</a:t>
            </a:r>
          </a:p>
          <a:p>
            <a:pPr lvl="1"/>
            <a:r>
              <a:rPr lang="en-US" altLang="en-US" dirty="0"/>
              <a:t>Encourage repeat use of supplier channels</a:t>
            </a:r>
          </a:p>
        </p:txBody>
      </p:sp>
    </p:spTree>
    <p:extLst>
      <p:ext uri="{BB962C8B-B14F-4D97-AF65-F5344CB8AC3E}">
        <p14:creationId xmlns:p14="http://schemas.microsoft.com/office/powerpoint/2010/main" val="58890033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9"/>
          <p:cNvSpPr>
            <a:spLocks noGrp="1" noChangeArrowheads="1"/>
          </p:cNvSpPr>
          <p:nvPr>
            <p:ph type="title"/>
          </p:nvPr>
        </p:nvSpPr>
        <p:spPr/>
        <p:txBody>
          <a:bodyPr/>
          <a:lstStyle/>
          <a:p>
            <a:r>
              <a:rPr lang="en-US" altLang="en-US" dirty="0"/>
              <a:t>Why Use Intermediaries? </a:t>
            </a:r>
            <a:r>
              <a:rPr lang="en-US" altLang="en-US" sz="2400" dirty="0"/>
              <a:t>(2 of 3)</a:t>
            </a:r>
            <a:endParaRPr lang="en-US" altLang="en-US" dirty="0"/>
          </a:p>
        </p:txBody>
      </p:sp>
      <p:sp>
        <p:nvSpPr>
          <p:cNvPr id="8194" name="Rectangle 8"/>
          <p:cNvSpPr>
            <a:spLocks noGrp="1" noChangeArrowheads="1"/>
          </p:cNvSpPr>
          <p:nvPr>
            <p:ph idx="1"/>
          </p:nvPr>
        </p:nvSpPr>
        <p:spPr/>
        <p:txBody>
          <a:bodyPr/>
          <a:lstStyle/>
          <a:p>
            <a:r>
              <a:rPr lang="en-US" altLang="en-US" dirty="0"/>
              <a:t>They perform a variety of value-added functions such as (cont’d):</a:t>
            </a:r>
          </a:p>
          <a:p>
            <a:pPr lvl="1"/>
            <a:r>
              <a:rPr lang="en-US" altLang="en-US" dirty="0"/>
              <a:t>Contact current and potential customers</a:t>
            </a:r>
          </a:p>
          <a:p>
            <a:pPr lvl="1"/>
            <a:r>
              <a:rPr lang="en-US" altLang="en-US" dirty="0"/>
              <a:t>Reduce cost of acquiring new customers</a:t>
            </a:r>
          </a:p>
          <a:p>
            <a:pPr lvl="1"/>
            <a:r>
              <a:rPr lang="en-US" altLang="en-US" dirty="0"/>
              <a:t>Assemble services</a:t>
            </a:r>
          </a:p>
          <a:p>
            <a:pPr lvl="1"/>
            <a:r>
              <a:rPr lang="en-US" altLang="en-US" dirty="0"/>
              <a:t>Bear financial risk by buying services in bulk for resale to individuals/groups</a:t>
            </a:r>
          </a:p>
          <a:p>
            <a:pPr lvl="1"/>
            <a:r>
              <a:rPr lang="en-US" altLang="en-US" dirty="0"/>
              <a:t>Market excess inventories</a:t>
            </a:r>
          </a:p>
          <a:p>
            <a:pPr lvl="1"/>
            <a:r>
              <a:rPr lang="en-US" altLang="en-US" dirty="0"/>
              <a:t>Provide extensive marketing data</a:t>
            </a:r>
          </a:p>
        </p:txBody>
      </p:sp>
    </p:spTree>
    <p:extLst>
      <p:ext uri="{BB962C8B-B14F-4D97-AF65-F5344CB8AC3E}">
        <p14:creationId xmlns:p14="http://schemas.microsoft.com/office/powerpoint/2010/main" val="319786373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9"/>
          <p:cNvSpPr>
            <a:spLocks noGrp="1" noChangeArrowheads="1"/>
          </p:cNvSpPr>
          <p:nvPr>
            <p:ph type="title"/>
          </p:nvPr>
        </p:nvSpPr>
        <p:spPr/>
        <p:txBody>
          <a:bodyPr/>
          <a:lstStyle/>
          <a:p>
            <a:r>
              <a:rPr lang="en-US" altLang="en-US" dirty="0"/>
              <a:t>Why Use Intermediaries? </a:t>
            </a:r>
            <a:r>
              <a:rPr lang="en-US" altLang="en-US" sz="2400" dirty="0"/>
              <a:t>(3 of 3)</a:t>
            </a:r>
            <a:endParaRPr lang="en-US" altLang="en-US" dirty="0"/>
          </a:p>
        </p:txBody>
      </p:sp>
      <p:sp>
        <p:nvSpPr>
          <p:cNvPr id="8194" name="Rectangle 8"/>
          <p:cNvSpPr>
            <a:spLocks noGrp="1" noChangeArrowheads="1"/>
          </p:cNvSpPr>
          <p:nvPr>
            <p:ph idx="1"/>
          </p:nvPr>
        </p:nvSpPr>
        <p:spPr/>
        <p:txBody>
          <a:bodyPr/>
          <a:lstStyle/>
          <a:p>
            <a:r>
              <a:rPr lang="en-US" altLang="en-US" dirty="0"/>
              <a:t>Intermediaries are frequently paid on commission (earn a percentage of service price)</a:t>
            </a:r>
          </a:p>
          <a:p>
            <a:r>
              <a:rPr lang="en-US" altLang="en-US" dirty="0"/>
              <a:t>Service fee to compensate for the demise of commissions</a:t>
            </a:r>
          </a:p>
          <a:p>
            <a:r>
              <a:rPr lang="en-US" altLang="en-US" dirty="0"/>
              <a:t>The roles of intermediaries are changing with the advancement of technology</a:t>
            </a:r>
          </a:p>
          <a:p>
            <a:pPr lvl="1"/>
            <a:r>
              <a:rPr lang="en-US" altLang="en-US" dirty="0"/>
              <a:t>Not reduce the number of intermediaries</a:t>
            </a:r>
          </a:p>
          <a:p>
            <a:pPr lvl="1"/>
            <a:r>
              <a:rPr lang="en-US" altLang="en-US" dirty="0"/>
              <a:t>Transform into more complex networks</a:t>
            </a:r>
          </a:p>
        </p:txBody>
      </p:sp>
    </p:spTree>
    <p:extLst>
      <p:ext uri="{BB962C8B-B14F-4D97-AF65-F5344CB8AC3E}">
        <p14:creationId xmlns:p14="http://schemas.microsoft.com/office/powerpoint/2010/main" val="1462523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5398</TotalTime>
  <Words>5432</Words>
  <Application>Microsoft Office PowerPoint</Application>
  <PresentationFormat>On-screen Show (4:3)</PresentationFormat>
  <Paragraphs>323</Paragraphs>
  <Slides>39</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Lato Extended</vt:lpstr>
      <vt:lpstr>Arial</vt:lpstr>
      <vt:lpstr>Times New Roman</vt:lpstr>
      <vt:lpstr>Wingdings</vt:lpstr>
      <vt:lpstr>508 Lecture</vt:lpstr>
      <vt:lpstr>Tourism: The Business of Hospitality and Travel</vt:lpstr>
      <vt:lpstr>Learning Objectives (1 of 2)</vt:lpstr>
      <vt:lpstr>Learning Objectives (2 of 2)</vt:lpstr>
      <vt:lpstr>Serving Traveler Needs (1 of 2)</vt:lpstr>
      <vt:lpstr>Serving Traveler Needs (2 of 2)</vt:lpstr>
      <vt:lpstr>Figure 4.1 Distribution Channels</vt:lpstr>
      <vt:lpstr>Why Use Intermediaries? (1 of 3)</vt:lpstr>
      <vt:lpstr>Why Use Intermediaries? (2 of 3)</vt:lpstr>
      <vt:lpstr>Why Use Intermediaries? (3 of 3)</vt:lpstr>
      <vt:lpstr>One-Level (Direct) Distribution Channels</vt:lpstr>
      <vt:lpstr>Two-Level Distribution Channels</vt:lpstr>
      <vt:lpstr>Travel Agencies (1 of 2)</vt:lpstr>
      <vt:lpstr>Travel Agencies (2 of 2)</vt:lpstr>
      <vt:lpstr>Table 4.1   Travel Agents’ Changing Role</vt:lpstr>
      <vt:lpstr>Figure 4.2 Flow of Payments, Information, and Service Delivery</vt:lpstr>
      <vt:lpstr>Advantages of Travel Agencies</vt:lpstr>
      <vt:lpstr>Table 4.2    Travel Agency Types</vt:lpstr>
      <vt:lpstr>Table 4.3    Four Questions to Ask a Travel Agent</vt:lpstr>
      <vt:lpstr>Profitability of Travel Agencies (1 of 2)</vt:lpstr>
      <vt:lpstr>Profitability of Travel Agencies (2 of 2)</vt:lpstr>
      <vt:lpstr>Systems for Airline Ticketing</vt:lpstr>
      <vt:lpstr>Three-Level Distribution Channels</vt:lpstr>
      <vt:lpstr>Tour Operators</vt:lpstr>
      <vt:lpstr>Risks for Tour Operators</vt:lpstr>
      <vt:lpstr>Tours (1 of 2)</vt:lpstr>
      <vt:lpstr>Tours (2 of 2)</vt:lpstr>
      <vt:lpstr>Dynamic Packaging</vt:lpstr>
      <vt:lpstr>Consolidators and Travel Clubs</vt:lpstr>
      <vt:lpstr>Event Planners</vt:lpstr>
      <vt:lpstr>Meeting Planners</vt:lpstr>
      <vt:lpstr>Table 4.5 A Small Sample of Decisions Made by Meeting Planners (1 of 2)</vt:lpstr>
      <vt:lpstr>Table 4.5 A Small Sample of Decisions Made by Meeting Planners (2 of 2)</vt:lpstr>
      <vt:lpstr>Incentive Trip Planners</vt:lpstr>
      <vt:lpstr>Table 4.6 How Travel Awards are Purchased?</vt:lpstr>
      <vt:lpstr>Tourist Boards and Other Intermediates  (1 of 2)</vt:lpstr>
      <vt:lpstr>Tourist Boards and Other Intermediates (2 of 2)</vt:lpstr>
      <vt:lpstr>Selling Adds a Personal Touch</vt:lpstr>
      <vt:lpstr>Steps in the Selling Process (1 of 2)</vt:lpstr>
      <vt:lpstr>Steps in the Selling Process (2 of 2)</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Travelers and Tourism Service Suppliers Together</dc:title>
  <dc:subject>Tourism: The Business of Hospitality and Travel</dc:subject>
  <dc:creator>Cathy Hsu</dc:creator>
  <cp:keywords>Tourism</cp:keywords>
  <cp:lastModifiedBy>Seontaik Kim</cp:lastModifiedBy>
  <cp:revision>264</cp:revision>
  <dcterms:created xsi:type="dcterms:W3CDTF">2014-07-14T20:04:21Z</dcterms:created>
  <dcterms:modified xsi:type="dcterms:W3CDTF">2021-03-01T19:41:38Z</dcterms:modified>
</cp:coreProperties>
</file>