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8" r:id="rId2"/>
    <p:sldId id="319" r:id="rId3"/>
    <p:sldId id="320" r:id="rId4"/>
    <p:sldId id="321" r:id="rId5"/>
    <p:sldId id="322" r:id="rId6"/>
    <p:sldId id="323" r:id="rId7"/>
    <p:sldId id="327" r:id="rId8"/>
    <p:sldId id="324" r:id="rId9"/>
    <p:sldId id="325" r:id="rId10"/>
    <p:sldId id="326" r:id="rId11"/>
    <p:sldId id="355" r:id="rId12"/>
    <p:sldId id="328" r:id="rId13"/>
    <p:sldId id="356" r:id="rId14"/>
    <p:sldId id="329" r:id="rId15"/>
    <p:sldId id="331" r:id="rId16"/>
    <p:sldId id="330" r:id="rId17"/>
    <p:sldId id="332" r:id="rId18"/>
    <p:sldId id="333" r:id="rId19"/>
    <p:sldId id="334" r:id="rId20"/>
    <p:sldId id="335" r:id="rId21"/>
    <p:sldId id="336" r:id="rId22"/>
    <p:sldId id="357" r:id="rId23"/>
    <p:sldId id="337" r:id="rId24"/>
    <p:sldId id="339" r:id="rId25"/>
    <p:sldId id="340" r:id="rId26"/>
    <p:sldId id="342" r:id="rId27"/>
    <p:sldId id="341" r:id="rId28"/>
    <p:sldId id="343" r:id="rId29"/>
    <p:sldId id="344" r:id="rId30"/>
    <p:sldId id="345" r:id="rId31"/>
    <p:sldId id="346" r:id="rId32"/>
    <p:sldId id="347" r:id="rId33"/>
    <p:sldId id="348" r:id="rId34"/>
    <p:sldId id="349" r:id="rId35"/>
    <p:sldId id="350" r:id="rId36"/>
    <p:sldId id="351" r:id="rId37"/>
    <p:sldId id="352" r:id="rId38"/>
    <p:sldId id="35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64097" autoAdjust="0"/>
  </p:normalViewPr>
  <p:slideViewPr>
    <p:cSldViewPr>
      <p:cViewPr varScale="1">
        <p:scale>
          <a:sx n="104" d="100"/>
          <a:sy n="104" d="100"/>
        </p:scale>
        <p:origin x="3474" y="108"/>
      </p:cViewPr>
      <p:guideLst>
        <p:guide orient="horz" pos="2160"/>
        <p:guide pos="2880"/>
      </p:guideLst>
    </p:cSldViewPr>
  </p:slideViewPr>
  <p:outlineViewPr>
    <p:cViewPr>
      <p:scale>
        <a:sx n="33" d="100"/>
        <a:sy n="33" d="100"/>
      </p:scale>
      <p:origin x="0" y="-12690"/>
    </p:cViewPr>
  </p:outlineViewPr>
  <p:notesTextViewPr>
    <p:cViewPr>
      <p:scale>
        <a:sx n="150" d="100"/>
        <a:sy n="15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2/10/2021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2/10/2021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872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Chapter 1, you learned that humans have traveled away from their homes through-out history.</a:t>
            </a:r>
          </a:p>
          <a:p>
            <a:r>
              <a:rPr lang="en-US" dirty="0"/>
              <a:t>- We will consider what psychological reasons compel </a:t>
            </a:r>
            <a:r>
              <a:rPr lang="en-US" dirty="0" err="1"/>
              <a:t>indi-viduals</a:t>
            </a:r>
            <a:r>
              <a:rPr lang="en-US" dirty="0"/>
              <a:t> to travel. Psychologists have long studied motivations for a variety of human behaviors including the drive to travel. We will discuss four of the most well-accepted models of tourist motivations: push and pull motivations, Maslow’s hierarchy of needs, Pearce’s travel career patterns (TCPs), and </a:t>
            </a:r>
            <a:r>
              <a:rPr lang="en-US" dirty="0" err="1"/>
              <a:t>Plog’s</a:t>
            </a:r>
            <a:r>
              <a:rPr lang="en-US" dirty="0"/>
              <a:t> psychocentric–allocentric continuum.</a:t>
            </a:r>
          </a:p>
        </p:txBody>
      </p:sp>
      <p:sp>
        <p:nvSpPr>
          <p:cNvPr id="4" name="Slide Number Placeholder 3"/>
          <p:cNvSpPr>
            <a:spLocks noGrp="1"/>
          </p:cNvSpPr>
          <p:nvPr>
            <p:ph type="sldNum" sz="quarter" idx="5"/>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79598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Tourism researchers have grouped tourist motivations as push or pull factors.</a:t>
            </a:r>
          </a:p>
          <a:p>
            <a:pPr marL="171450" indent="-171450">
              <a:buFontTx/>
              <a:buChar char="-"/>
            </a:pPr>
            <a:r>
              <a:rPr lang="en-US" dirty="0"/>
              <a:t>The notion is that travelers are both “pushed” to travel by personality traits or individual needs and wants, and “pulled” to travel by appealing attributes of travel destinations. Generally, the push motivations are useful for explaining the desire for travel while the pull motivations are useful for explaining the actual destination choice.</a:t>
            </a:r>
          </a:p>
          <a:p>
            <a:pPr marL="171450" indent="-171450">
              <a:buFontTx/>
              <a:buChar char="-"/>
            </a:pPr>
            <a:r>
              <a:rPr lang="en-US" dirty="0"/>
              <a:t>Tourists are pushed (motivated) to travel by many factors simultaneously, and destinations pull (attract) visitors with a combination of resources.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403833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2.1 lists many of the push and pull factors proposed and examined by tourism motivation researchers. </a:t>
            </a:r>
          </a:p>
          <a:p>
            <a:r>
              <a:rPr lang="en-US" dirty="0"/>
              <a:t>An additional and particularly appropriate personality trait theory that relates to tourism is optimal arousal theory. Briefly, the core of this theory is that each of us has some optimal level of arousal at which we feel most comfortable. For some, that level is quite low, leading to a relaxed, slower-paced lifestyle, whereas for many, the optimal arousal level is very high, driving individuals constantly to seek new and challenging activities. A person who is stressed out by work may desire to reduce arousal by seeking a quiet seaside resort to spend some quiet time with a loved one. Another who is bored by the routine of his job and life may instead decide to travel to Europe and test his mettle on the ski slopes of the Alps.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50841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Maslow provided a good general framework for describing human needs in his classic model depicting the hierarchy of need</a:t>
            </a:r>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417775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hierarchy, as can be seen in Figure 2.2, begins at the bottom with basic physiological needs and progresses upward through safety, belongingness, esteem, and self-actualization needs. Maslow further grouped these needs into two broader categories: lower-order and higher-order needs.</a:t>
            </a:r>
          </a:p>
          <a:p>
            <a:pPr marL="171450" indent="-171450">
              <a:buFontTx/>
              <a:buChar char="-"/>
            </a:pPr>
            <a:r>
              <a:rPr lang="en-US" dirty="0"/>
              <a:t>To understand an individual’s behavior, we begin at the bottom of the hierarchy and move upward. As each level of needs is satisfied, individuals move up to the next level of needs. At the lowest levels are basic physiological and safety needs.</a:t>
            </a:r>
          </a:p>
          <a:p>
            <a:pPr marL="171450" indent="-171450">
              <a:buFontTx/>
              <a:buChar char="-"/>
            </a:pPr>
            <a:r>
              <a:rPr lang="en-US" dirty="0"/>
              <a:t>physiological needs consist of food, water, clothing, shelter, and sleep. Next are safety needs, which consist of protection, security, and the comfort we seek from familiar surroundings. In the advanced economies of developed countries such as Australia, Canada, Great Britain, Japan, and the United States, most consumers’ lower-order physiological and safety needs have been met. Because these needs have been satisfied, they are no longer motivators. Individuals often strive to fulfill their higher-order needs through travel. </a:t>
            </a:r>
          </a:p>
          <a:p>
            <a:pPr marL="171450" indent="-171450">
              <a:buFontTx/>
              <a:buChar char="-"/>
            </a:pPr>
            <a:r>
              <a:rPr lang="en-US" dirty="0"/>
              <a:t>Travelers may be seeking to fulfill more than one need when they participate in a tourism activity. Let’s put the ideas in Maslow’s hierarchy of needs into practice by looking at specific examples in the tourism industry.</a:t>
            </a:r>
          </a:p>
          <a:p>
            <a:pPr marL="171450" indent="-171450">
              <a:buFontTx/>
              <a:buChar char="-"/>
            </a:pPr>
            <a:r>
              <a:rPr lang="en-US" dirty="0"/>
              <a:t>Physiological • Tour packages that offer frequent rest stops • Easily accessible food outlets in theme parks • Sleeping shelters strategically located along the Appalachian Trail for overnight visitors</a:t>
            </a:r>
          </a:p>
          <a:p>
            <a:pPr marL="171450" indent="-171450">
              <a:buFontTx/>
              <a:buChar char="-"/>
            </a:pPr>
            <a:r>
              <a:rPr lang="en-US" dirty="0"/>
              <a:t>Safety • Reservation service provided at government-approved agencies or locations • Cruise ship lines providing medical facilities and doctors as part of their standard services • Tour guide services provided in exotic or unfamiliar locations</a:t>
            </a:r>
          </a:p>
          <a:p>
            <a:pPr marL="171450" indent="-171450">
              <a:buFontTx/>
              <a:buChar char="-"/>
            </a:pPr>
            <a:r>
              <a:rPr lang="en-US" dirty="0"/>
              <a:t>Belongingness • Group tours with people having similar interests and/or background / Group recognition gained by belonging to frequent-user programs provided by airlines, hotels, restaurants, and car rental companies • Trips made to explore one’s ancestral roots</a:t>
            </a:r>
          </a:p>
          <a:p>
            <a:pPr marL="171450" indent="-171450">
              <a:buFontTx/>
              <a:buChar char="-"/>
            </a:pPr>
            <a:r>
              <a:rPr lang="en-US" dirty="0"/>
              <a:t>Esteem • Elite status in frequent-user programs such as diamond, gold, or silver “memberships” • Incentive travel awards for superior company performance • Flowers, champagne, and other tokens provided to guests in recognition of special occasions</a:t>
            </a:r>
          </a:p>
          <a:p>
            <a:pPr marL="171450" indent="-171450">
              <a:buFontTx/>
              <a:buChar char="-"/>
            </a:pPr>
            <a:r>
              <a:rPr lang="en-US" dirty="0"/>
              <a:t>Self-Actualization • Educational tours and cruises • Trekking through Nepal, a personal challenge to one’s physical limits • Learning the language and culture before traveling to another country and then practicing on arrival</a:t>
            </a:r>
          </a:p>
          <a:p>
            <a:pPr marL="0" indent="0">
              <a:buFontTx/>
              <a:buNone/>
            </a:pPr>
            <a:endParaRPr lang="en-US" dirty="0"/>
          </a:p>
          <a:p>
            <a:pPr marL="0" indent="0">
              <a:buFontTx/>
              <a:buNone/>
            </a:pPr>
            <a:r>
              <a:rPr lang="en-US" dirty="0"/>
              <a:t>The hierarchy of needs model provides a good foundation as well as a brief glimpse into the fundamentals of motivation. Can you think of other examples?</a:t>
            </a:r>
          </a:p>
        </p:txBody>
      </p:sp>
      <p:sp>
        <p:nvSpPr>
          <p:cNvPr id="4" name="Slide Number Placeholder 3"/>
          <p:cNvSpPr>
            <a:spLocks noGrp="1"/>
          </p:cNvSpPr>
          <p:nvPr>
            <p:ph type="sldNum" sz="quarter" idx="5"/>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53813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TCP model attempts to explain individual behaviors on the basis of stages in a tourist’s life cycle. Just as a person tentatively enters a career and eventually becomes more proficient and effective based on experience, so do tourists as they venture into leisure activities. </a:t>
            </a:r>
          </a:p>
          <a:p>
            <a:pPr marL="171450" indent="-171450">
              <a:buFontTx/>
              <a:buChar char="-"/>
            </a:pPr>
            <a:r>
              <a:rPr lang="en-US" dirty="0"/>
              <a:t> Tourist motivations can be illustrated as three layers, where each layer consists of different travel motives.</a:t>
            </a:r>
          </a:p>
        </p:txBody>
      </p:sp>
      <p:sp>
        <p:nvSpPr>
          <p:cNvPr id="4" name="Slide Number Placeholder 3"/>
          <p:cNvSpPr>
            <a:spLocks noGrp="1"/>
          </p:cNvSpPr>
          <p:nvPr>
            <p:ph type="sldNum" sz="quarter" idx="5"/>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05154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most important common motives (e.g., novelty, escape/relax, and enhancing relationships) are found at the center in the core layer. </a:t>
            </a:r>
          </a:p>
          <a:p>
            <a:pPr marL="171450" indent="-171450">
              <a:buFontTx/>
              <a:buChar char="-"/>
            </a:pPr>
            <a:r>
              <a:rPr lang="en-US" dirty="0"/>
              <a:t>The next layer, surrounding the core, includes the moderately important travel motives, which include internally oriented travel motives (e.g., self-actualization) and externally oriented motives (e.g., nature and host-site involvement). </a:t>
            </a:r>
          </a:p>
          <a:p>
            <a:pPr marL="171450" indent="-171450">
              <a:buFontTx/>
              <a:buChar char="-"/>
            </a:pPr>
            <a:r>
              <a:rPr lang="en-US" dirty="0"/>
              <a:t>The outer layer consists of common, relatively stable, and less important travel motives (e.g., nostalgia, isolation, or social status). </a:t>
            </a:r>
          </a:p>
          <a:p>
            <a:pPr marL="171450" indent="-171450">
              <a:buFontTx/>
              <a:buChar char="-"/>
            </a:pPr>
            <a:r>
              <a:rPr lang="en-US" dirty="0"/>
              <a:t>pleasure travelers at all stages of the TCP are influenced by the most important and central travel motives as well as by less important motives. However, as their travel career develops—in other words, as they grow older, pass through the stages of their life span, and gain more travel experience—pleasure travelers’ moderately important travel motives shift from internally oriented needs to externally oriented needs</a:t>
            </a:r>
          </a:p>
        </p:txBody>
      </p:sp>
      <p:sp>
        <p:nvSpPr>
          <p:cNvPr id="4" name="Slide Number Placeholder 3"/>
          <p:cNvSpPr>
            <a:spLocks noGrp="1"/>
          </p:cNvSpPr>
          <p:nvPr>
            <p:ph type="sldNum" sz="quarter" idx="5"/>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35228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Based on observable and consistent patterns of behavior, it is possible to use personality </a:t>
            </a:r>
            <a:r>
              <a:rPr lang="en-US" dirty="0" err="1"/>
              <a:t>charac-teristics</a:t>
            </a:r>
            <a:r>
              <a:rPr lang="en-US" dirty="0"/>
              <a:t> to understand tourists’ behavior patterns further</a:t>
            </a:r>
          </a:p>
          <a:p>
            <a:pPr marL="171450" indent="-171450">
              <a:buFontTx/>
              <a:buChar char="-"/>
            </a:pPr>
            <a:r>
              <a:rPr lang="en-US" dirty="0" err="1"/>
              <a:t>Plog</a:t>
            </a:r>
            <a:r>
              <a:rPr lang="en-US" dirty="0"/>
              <a:t> accomplished this task by originally classifying tourists along a continuum with </a:t>
            </a:r>
            <a:r>
              <a:rPr lang="en-US" dirty="0" err="1"/>
              <a:t>allocentrics</a:t>
            </a:r>
            <a:r>
              <a:rPr lang="en-US" dirty="0"/>
              <a:t> anchoring one end and </a:t>
            </a:r>
            <a:r>
              <a:rPr lang="en-US" dirty="0" err="1"/>
              <a:t>psychocentrics</a:t>
            </a:r>
            <a:r>
              <a:rPr lang="en-US" dirty="0"/>
              <a:t> anchoring the other. In an update, </a:t>
            </a:r>
            <a:r>
              <a:rPr lang="en-US" dirty="0" err="1"/>
              <a:t>Plog</a:t>
            </a:r>
            <a:r>
              <a:rPr lang="en-US" dirty="0"/>
              <a:t> suggested the terms venturers and </a:t>
            </a:r>
            <a:r>
              <a:rPr lang="en-US" dirty="0" err="1"/>
              <a:t>dependables</a:t>
            </a:r>
            <a:r>
              <a:rPr lang="en-US" dirty="0"/>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01834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t>
            </a:r>
            <a:r>
              <a:rPr lang="en-US" dirty="0" err="1"/>
              <a:t>venturers</a:t>
            </a:r>
            <a:r>
              <a:rPr lang="en-US" dirty="0"/>
              <a:t> are seeking adventure through travel, whereas </a:t>
            </a:r>
            <a:r>
              <a:rPr lang="en-US" dirty="0" err="1"/>
              <a:t>dependables</a:t>
            </a:r>
            <a:r>
              <a:rPr lang="en-US" dirty="0"/>
              <a:t> are seeking the comforts of familiar surroundings in their tourism experiences. However, as the model shows, most travelers fall between these two extremes and would be </a:t>
            </a:r>
            <a:r>
              <a:rPr lang="en-US" dirty="0" err="1"/>
              <a:t>clas-sified</a:t>
            </a:r>
            <a:r>
              <a:rPr lang="en-US" dirty="0"/>
              <a:t> as near-</a:t>
            </a:r>
            <a:r>
              <a:rPr lang="en-US" dirty="0" err="1"/>
              <a:t>venturers</a:t>
            </a:r>
            <a:r>
              <a:rPr lang="en-US" dirty="0"/>
              <a:t>, </a:t>
            </a:r>
            <a:r>
              <a:rPr lang="en-US" dirty="0" err="1"/>
              <a:t>midcentrics</a:t>
            </a:r>
            <a:r>
              <a:rPr lang="en-US" dirty="0"/>
              <a:t>, and near-</a:t>
            </a:r>
            <a:r>
              <a:rPr lang="en-US" dirty="0" err="1"/>
              <a:t>dependables</a:t>
            </a:r>
            <a:r>
              <a:rPr lang="en-US" dirty="0"/>
              <a:t>. Research has shown that while </a:t>
            </a:r>
            <a:r>
              <a:rPr lang="en-US" dirty="0" err="1"/>
              <a:t>Plog’s</a:t>
            </a:r>
            <a:r>
              <a:rPr lang="en-US" dirty="0"/>
              <a:t> model may not provide a perfect picture of an individual’s actual travel patterns, it can be useful to marketers as it appears to be effective in providing an understanding of their travel aspirations.</a:t>
            </a:r>
          </a:p>
          <a:p>
            <a:endParaRPr lang="en-US" dirty="0"/>
          </a:p>
          <a:p>
            <a:r>
              <a:rPr lang="en-US" dirty="0"/>
              <a:t>- </a:t>
            </a:r>
            <a:r>
              <a:rPr lang="en-US" dirty="0" err="1"/>
              <a:t>Psychocentrics</a:t>
            </a:r>
            <a:r>
              <a:rPr lang="en-US" dirty="0"/>
              <a:t>/</a:t>
            </a:r>
            <a:r>
              <a:rPr lang="en-US" dirty="0" err="1"/>
              <a:t>Dependables</a:t>
            </a:r>
            <a:endParaRPr lang="en-US" dirty="0"/>
          </a:p>
          <a:p>
            <a:r>
              <a:rPr lang="en-US" dirty="0"/>
              <a:t>Like commonplace activities at destinations</a:t>
            </a:r>
          </a:p>
          <a:p>
            <a:r>
              <a:rPr lang="en-US" dirty="0"/>
              <a:t>Prefer relaxing sun-and-fun spots Prefer low activity levels</a:t>
            </a:r>
          </a:p>
          <a:p>
            <a:r>
              <a:rPr lang="en-US" dirty="0"/>
              <a:t>Prefer driving to destinations</a:t>
            </a:r>
          </a:p>
          <a:p>
            <a:r>
              <a:rPr lang="en-US" dirty="0"/>
              <a:t>Prefer heavy tourist accommodations, such as hotel development, family-style restaurants, and souvenir shops</a:t>
            </a:r>
          </a:p>
          <a:p>
            <a:r>
              <a:rPr lang="en-US" dirty="0"/>
              <a:t>Prefer familiar rather than foreign featuring a full schedule of activities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Allocentric/</a:t>
            </a:r>
            <a:r>
              <a:rPr lang="en-US" dirty="0" err="1"/>
              <a:t>Venturers</a:t>
            </a:r>
            <a:r>
              <a:rPr lang="en-US" dirty="0"/>
              <a:t> Prefer familiar travel destinations</a:t>
            </a:r>
          </a:p>
          <a:p>
            <a:r>
              <a:rPr lang="en-US" dirty="0"/>
              <a:t>Prefer non-“touristy” destinations</a:t>
            </a:r>
          </a:p>
          <a:p>
            <a:r>
              <a:rPr lang="en-US" dirty="0"/>
              <a:t>Enjoy discovering new destinations before others have visited them</a:t>
            </a:r>
          </a:p>
          <a:p>
            <a:r>
              <a:rPr lang="en-US" dirty="0"/>
              <a:t>Prefer unusual destinations Prefer high activity levels</a:t>
            </a:r>
          </a:p>
          <a:p>
            <a:r>
              <a:rPr lang="en-US" dirty="0"/>
              <a:t>Prefer flying to destinations</a:t>
            </a:r>
          </a:p>
          <a:p>
            <a:r>
              <a:rPr lang="en-US" dirty="0"/>
              <a:t>Prefer services such as adequate to good accommodations and food, and few developed tourist attractions</a:t>
            </a:r>
          </a:p>
          <a:p>
            <a:r>
              <a:rPr lang="en-US" dirty="0"/>
              <a:t>Enjoy interacting with people from different cultures</a:t>
            </a:r>
          </a:p>
          <a:p>
            <a:r>
              <a:rPr lang="en-US" dirty="0"/>
              <a:t>Prefer purchasing complete tour packages Prefer tour arrangements that include basics (transportation and accommodations) and allow for considerable flexibility</a:t>
            </a:r>
          </a:p>
        </p:txBody>
      </p:sp>
      <p:sp>
        <p:nvSpPr>
          <p:cNvPr id="4" name="Slide Number Placeholder 3"/>
          <p:cNvSpPr>
            <a:spLocks noGrp="1"/>
          </p:cNvSpPr>
          <p:nvPr>
            <p:ph type="sldNum" sz="quarter" idx="5"/>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734786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 can’t please all the people all the time” certainly holds true for tourism service suppliers</a:t>
            </a:r>
            <a:r>
              <a:rPr lang="en-US" baseline="0" dirty="0"/>
              <a:t> - </a:t>
            </a:r>
            <a:r>
              <a:rPr lang="en-US" dirty="0"/>
              <a:t>Because you can’t please everyone, whom should you please?</a:t>
            </a:r>
          </a:p>
          <a:p>
            <a:pPr marL="171450" indent="-171450">
              <a:buFontTx/>
              <a:buChar char="-"/>
            </a:pPr>
            <a:r>
              <a:rPr lang="en-US" dirty="0"/>
              <a:t>One common approach to answering this question is to focus marketing efforts by segmenting potential customers into groups with fairly similar wants and needs</a:t>
            </a:r>
          </a:p>
          <a:p>
            <a:pPr marL="171450" indent="-171450">
              <a:buFontTx/>
              <a:buChar char="-"/>
            </a:pPr>
            <a:r>
              <a:rPr lang="en-US" dirty="0"/>
              <a:t>Identifying tourism customers and deciding how to meet their wants and needs</a:t>
            </a:r>
          </a:p>
          <a:p>
            <a:pPr marL="171450" indent="-171450">
              <a:buFontTx/>
              <a:buChar char="-"/>
            </a:pPr>
            <a:r>
              <a:rPr lang="en-US" dirty="0"/>
              <a:t>In large organizations, this task is often given to marketing professionals. For example, according to the vice president for Revenue Management at MGM Brands, “The finer we can segment our market, the better we can target and get the right product in front of the right customer in the right channel at the right price.”13</a:t>
            </a:r>
            <a:r>
              <a:rPr lang="en-US" baseline="0" dirty="0"/>
              <a:t> </a:t>
            </a:r>
            <a:r>
              <a:rPr lang="en-US" dirty="0"/>
              <a:t>(p. 112) </a:t>
            </a:r>
          </a:p>
          <a:p>
            <a:pPr marL="171450" indent="-171450">
              <a:buFontTx/>
              <a:buChar char="-"/>
            </a:pPr>
            <a:r>
              <a:rPr lang="en-US" dirty="0"/>
              <a:t> As we discussed in Chapter 1, the marketing concept creates a customer-oriented philosophy that is essential to meeting visitors’ wants and needs. </a:t>
            </a:r>
          </a:p>
          <a:p>
            <a:pPr marL="171450" indent="-171450">
              <a:buFontTx/>
              <a:buChar char="-"/>
            </a:pPr>
            <a:r>
              <a:rPr lang="en-US" dirty="0"/>
              <a:t>First</a:t>
            </a:r>
            <a:r>
              <a:rPr lang="en-US" baseline="0" dirty="0"/>
              <a:t> question to be answered - who are these customers?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428557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learning objectives. Upon completion of this chapter, you should be able to achieve the following learning objectives.</a:t>
            </a:r>
          </a:p>
        </p:txBody>
      </p:sp>
      <p:sp>
        <p:nvSpPr>
          <p:cNvPr id="4" name="Slide Number Placeholder 3"/>
          <p:cNvSpPr>
            <a:spLocks noGrp="1"/>
          </p:cNvSpPr>
          <p:nvPr>
            <p:ph type="sldNum" sz="quarter" idx="5"/>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13592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422544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Geographic segmentation, grouping potential tourism customers based on their </a:t>
            </a:r>
            <a:r>
              <a:rPr lang="en-US" dirty="0" err="1"/>
              <a:t>loca-tion</a:t>
            </a:r>
            <a:r>
              <a:rPr lang="en-US" dirty="0"/>
              <a:t>, is the oldest and simplest basis for market segmentation. </a:t>
            </a:r>
          </a:p>
          <a:p>
            <a:pPr marL="171450" indent="-171450">
              <a:buFontTx/>
              <a:buChar char="-"/>
            </a:pPr>
            <a:r>
              <a:rPr lang="en-US" dirty="0"/>
              <a:t>For example, the Walt Disney Company advertises Disneyland, located in California, heavily in the western United States and the Pacific Rim countries (such as Japan), whereas it markets Walt Disney World, located in Florida, more heavily in the eastern United States and Europe</a:t>
            </a:r>
          </a:p>
        </p:txBody>
      </p:sp>
      <p:sp>
        <p:nvSpPr>
          <p:cNvPr id="4" name="Slide Number Placeholder 3"/>
          <p:cNvSpPr>
            <a:spLocks noGrp="1"/>
          </p:cNvSpPr>
          <p:nvPr>
            <p:ph type="sldNum" sz="quarter" idx="5"/>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87174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Demographics are frequently used by marketers because information about people’s objective characteristics is routinely collected and widely available.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467425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Personality refers to a person’s unique psychological composite that compels a person to react in consistent ways to his or her environment.</a:t>
            </a:r>
          </a:p>
          <a:p>
            <a:pPr marL="171450" indent="-171450">
              <a:buFontTx/>
              <a:buChar char="-"/>
            </a:pPr>
            <a:r>
              <a:rPr lang="en-US" dirty="0"/>
              <a:t> Examples of personality traits that are commonly measured by psychologists are introversion/extroversion (outgoingness), need for cognition (think and puzzle things out), and innovativeness (degree to which a person likes to try new things).</a:t>
            </a:r>
          </a:p>
          <a:p>
            <a:pPr marL="171450" indent="-171450">
              <a:buFontTx/>
              <a:buChar char="-"/>
            </a:pPr>
            <a:r>
              <a:rPr lang="en-US" dirty="0"/>
              <a:t>Psychographic segmentation involves grouping people on how they live, their priorities, and their interests.</a:t>
            </a:r>
          </a:p>
          <a:p>
            <a:pPr marL="171450" indent="-171450">
              <a:buFontTx/>
              <a:buChar char="-"/>
            </a:pPr>
            <a:r>
              <a:rPr lang="en-US" dirty="0"/>
              <a:t>Psychographic segmentation has been used by cruise lines and resorts to target individuals with similar hobbies, sports preferences, and musical interests.</a:t>
            </a:r>
          </a:p>
          <a:p>
            <a:pPr marL="171450" indent="-171450">
              <a:buFontTx/>
              <a:buChar char="-"/>
            </a:pPr>
            <a:r>
              <a:rPr lang="en-US" dirty="0"/>
              <a:t>psychographic segmentation is called lifestyle segmentation. A lifestyle is broadly defined as a way of living identified by how people spend their time (activities), what they consider important (interests), and what they think of themselves and the world around them (opinions). </a:t>
            </a:r>
          </a:p>
          <a:p>
            <a:pPr marL="171450" indent="-171450">
              <a:buFontTx/>
              <a:buChar char="-"/>
            </a:pPr>
            <a:r>
              <a:rPr lang="en-US" b="0" i="0" cap="all" dirty="0">
                <a:solidFill>
                  <a:srgbClr val="263238"/>
                </a:solidFill>
                <a:effectLst/>
                <a:latin typeface="Open Sans"/>
              </a:rPr>
              <a:t>LIFESTYLE, TO ME, IS ABOUT EXPERIENCES. IT’S ABOUT FEELING A SENSE OF PLACE. IT’S WHAT TRAVELLERS WANT MORE AND MORE, AND IT’S EXPERIENCES THAT THEY CAN’T GET.”</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983479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examples of activities, interests, and opinions that might be important to those working in the tourism industry are included in Table 2.3.</a:t>
            </a:r>
          </a:p>
          <a:p>
            <a:pPr marL="171450" indent="-171450">
              <a:buFontTx/>
              <a:buChar char="-"/>
            </a:pPr>
            <a:r>
              <a:rPr lang="en-US" dirty="0"/>
              <a:t>Do you see yourself fitting into any of these categories?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2621634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benefits people seek in the good or service (e.g., the ability to guarantee the availability of a room at a hotel).</a:t>
            </a:r>
          </a:p>
          <a:p>
            <a:r>
              <a:rPr lang="en-US" dirty="0"/>
              <a:t>2. The amount of good or service used (light users such as occasional leisure travelers versus heavy users such as business travelers).</a:t>
            </a:r>
          </a:p>
          <a:p>
            <a:r>
              <a:rPr lang="en-US" dirty="0"/>
              <a:t>3. The degree of company loyalty shown by the consumer in relation to the specific good or service (participation in frequent-user programs).</a:t>
            </a:r>
          </a:p>
        </p:txBody>
      </p:sp>
      <p:sp>
        <p:nvSpPr>
          <p:cNvPr id="4" name="Slide Number Placeholder 3"/>
          <p:cNvSpPr>
            <a:spLocks noGrp="1"/>
          </p:cNvSpPr>
          <p:nvPr>
            <p:ph type="sldNum" sz="quarter" idx="5"/>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4098470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that you know some of the basic approaches to market segmentation, you are faced with yet another challenge: when and how to segment.</a:t>
            </a:r>
          </a:p>
        </p:txBody>
      </p:sp>
      <p:sp>
        <p:nvSpPr>
          <p:cNvPr id="4" name="Slide Number Placeholder 3"/>
          <p:cNvSpPr>
            <a:spLocks noGrp="1"/>
          </p:cNvSpPr>
          <p:nvPr>
            <p:ph type="sldNum" sz="quarter" idx="5"/>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615200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 n Step 1, choose one or more of the segmentation approaches we have previously described for grouping individuals.</a:t>
            </a:r>
          </a:p>
          <a:p>
            <a:pPr marL="228600" indent="-228600">
              <a:buAutoNum type="arabicPeriod"/>
            </a:pPr>
            <a:r>
              <a:rPr lang="en-US" dirty="0"/>
              <a:t>In Step 2, each segment is profiled in as much detail as is cost-effective</a:t>
            </a:r>
          </a:p>
          <a:p>
            <a:pPr marL="228600" indent="-228600">
              <a:buAutoNum type="arabicPeriod"/>
            </a:pPr>
            <a:r>
              <a:rPr lang="en-US" dirty="0"/>
              <a:t>In Step 3, forecasts are developed for the market potential of each segment being considered. All segments will not be the same in terms of number of potential buyers and amount of purchasing power, nor will they be equally likely to desire the good or service.</a:t>
            </a:r>
          </a:p>
          <a:p>
            <a:pPr marL="228600" indent="-228600">
              <a:buAutoNum type="arabicPeriod"/>
            </a:pPr>
            <a:r>
              <a:rPr lang="en-US" dirty="0"/>
              <a:t>In Step 4, an “educated guess” about the share of each segment’s business that the organization is likely to be able to achieve is prepared. Some segments are likely to find the organization’s offerings more appealing than are other segments.</a:t>
            </a:r>
          </a:p>
          <a:p>
            <a:pPr marL="228600" indent="-228600">
              <a:buAutoNum type="arabicPeriod"/>
            </a:pPr>
            <a:r>
              <a:rPr lang="en-US" dirty="0"/>
              <a:t>In Step 5, the decision is made as to which segment or segments will be targeted, that is, for which segments a specific marketing mix will be developed. These segments then become the organization’s target markets.</a:t>
            </a:r>
          </a:p>
        </p:txBody>
      </p:sp>
      <p:sp>
        <p:nvSpPr>
          <p:cNvPr id="4" name="Slide Number Placeholder 3"/>
          <p:cNvSpPr>
            <a:spLocks noGrp="1"/>
          </p:cNvSpPr>
          <p:nvPr>
            <p:ph type="sldNum" sz="quarter" idx="5"/>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970581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Business travel is considered to be the backbone or “bread and butter” of the tourism industry because businesspeople are often required to travel as a part of their day-to-day activities. </a:t>
            </a:r>
          </a:p>
          <a:p>
            <a:pPr marL="171450" indent="-171450">
              <a:buFontTx/>
              <a:buChar char="-"/>
            </a:pPr>
            <a:r>
              <a:rPr lang="en-US" dirty="0"/>
              <a:t>One of the faster-growing segments of the tourism industry is incentive travel, which is a sub-segment of the broader MICE (meetings, incentive travel, conventions, and events) segment generating about $13 billion a year in the United States alone.19 Employee productivity and motivation are a concern for all organizations, and </a:t>
            </a:r>
            <a:r>
              <a:rPr lang="en-US" dirty="0" err="1"/>
              <a:t>incen-tive</a:t>
            </a:r>
            <a:r>
              <a:rPr lang="en-US" dirty="0"/>
              <a:t> travel awards are an attempt to achieve higher levels of both. Incentive programs are designed to create competition, with the winner(s) receiving many different types of awards, including complete holiday getaway packages. The good news for the tour-ism industry is that, in general, if properly planned, people will work harder to receive an incentive trip than any other type of reward, including cash.20</a:t>
            </a:r>
          </a:p>
          <a:p>
            <a:pPr marL="171450" indent="-171450">
              <a:buFontTx/>
              <a:buChar char="-"/>
            </a:pPr>
            <a:r>
              <a:rPr lang="en-US" dirty="0"/>
              <a:t>MERF stands for Social, Military, Education, Religious, and Fraternal. Even though these groups are hard to define and reach, their </a:t>
            </a:r>
            <a:r>
              <a:rPr lang="en-US" dirty="0" err="1"/>
              <a:t>impor-tance</a:t>
            </a:r>
            <a:r>
              <a:rPr lang="en-US" dirty="0"/>
              <a:t> to the tourism industry cannot be overlooked. They are a large market in terms of potential revenue; they tend to hold events on weekends that create traffic when</a:t>
            </a:r>
          </a:p>
          <a:p>
            <a:pPr marL="171450" indent="-171450">
              <a:buFontTx/>
              <a:buChar char="-"/>
            </a:pPr>
            <a:r>
              <a:rPr lang="en-US" dirty="0"/>
              <a:t>Another large and growing segment of tourism consumers is mature travelers. The face of the industrialized world’s population is changing. Although it is probably a mistake to lump all mature travelers together into a single market, it is important to understand the immense size of this market. The U.S. Census Bureau estimates that the number of senior citizens aged 65 and over in the year 2040 will be 1.3 billion worldwide, </a:t>
            </a:r>
            <a:r>
              <a:rPr lang="en-US" dirty="0" err="1"/>
              <a:t>repre-senting</a:t>
            </a:r>
            <a:r>
              <a:rPr lang="en-US" dirty="0"/>
              <a:t> 14% of the world population.23</a:t>
            </a:r>
          </a:p>
          <a:p>
            <a:pPr marL="171450" indent="-171450">
              <a:buFontTx/>
              <a:buChar char="-"/>
            </a:pPr>
            <a:r>
              <a:rPr lang="en-US" dirty="0"/>
              <a:t>Today, more and more travelers are focusing their vacation attention on experience and are selecting a destination based on the ability to participate in one or more of their favorite pastimes. This selective form of tourism is now called special-interest tourism (SIT). SIT is “defined as tourism undertaken for a distinct and specific reason; thereby indicating that the special inter-</a:t>
            </a:r>
            <a:r>
              <a:rPr lang="en-US" dirty="0" err="1"/>
              <a:t>est</a:t>
            </a:r>
            <a:r>
              <a:rPr lang="en-US" dirty="0"/>
              <a:t> tourist has a specific interest-based motivation for his/her travel to another destina-tion.”32</a:t>
            </a:r>
          </a:p>
          <a:p>
            <a:pPr marL="171450" indent="-171450">
              <a:buFontTx/>
              <a:buChar char="-"/>
            </a:pPr>
            <a:r>
              <a:rPr lang="en-US" dirty="0"/>
              <a:t>(p. 12) Table 2.7 shows the evolution of this tourism transition.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745422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Today, more and more travelers are focusing their vacation attention on experience and are selecting a destination based on the ability to participate in one or more of their favorite pastimes. This selective form of tourism is now called special-interest tourism (SIT). </a:t>
            </a:r>
          </a:p>
          <a:p>
            <a:pPr marL="171450" indent="-171450">
              <a:buFontTx/>
              <a:buChar char="-"/>
            </a:pPr>
            <a:r>
              <a:rPr lang="en-US" dirty="0"/>
              <a:t>SIT is “defined as tourism undertaken for a distinct and specific reason; thereby indicating that the special inter-</a:t>
            </a:r>
            <a:r>
              <a:rPr lang="en-US" dirty="0" err="1"/>
              <a:t>est</a:t>
            </a:r>
            <a:r>
              <a:rPr lang="en-US" dirty="0"/>
              <a:t> tourist has a specific interest-based motivation for his/her travel to another destina-tion.”32</a:t>
            </a:r>
          </a:p>
          <a:p>
            <a:pPr marL="171450" indent="-171450">
              <a:buFontTx/>
              <a:buChar char="-"/>
            </a:pPr>
            <a:r>
              <a:rPr lang="en-US" dirty="0"/>
              <a:t>(p. 12) Table 2.7 shows the evolution of this tourism transition</a:t>
            </a:r>
          </a:p>
        </p:txBody>
      </p:sp>
      <p:sp>
        <p:nvSpPr>
          <p:cNvPr id="4" name="Slide Number Placeholder 3"/>
          <p:cNvSpPr>
            <a:spLocks noGrp="1"/>
          </p:cNvSpPr>
          <p:nvPr>
            <p:ph type="sldNum" sz="quarter" idx="5"/>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304836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a:t>In chapter 1, we discussed the tourism model, which involves many stakeholders, but the center of the model is travelers/tourist. How we can plan to meet their wants and needs successfully.  In this chapter, we will discuss about these travelers (tourists) and how we can plan to meet their wants and needs successfully.</a:t>
            </a:r>
          </a:p>
          <a:p>
            <a:pPr marL="171450" indent="-171450">
              <a:buFontTx/>
              <a:buChar char="-"/>
            </a:pPr>
            <a:r>
              <a:rPr lang="en-US" sz="1200" dirty="0"/>
              <a:t>Take a moment to look around and notice all the different types of people here .The diversity of this group may be similar in many ways to the diversity of guests being served in the tourism industry. Because these tourists are at the heart of the industry, we need to know more about who they are, why they travel, and what they expect during their travels.</a:t>
            </a:r>
          </a:p>
          <a:p>
            <a:r>
              <a:rPr lang="en-US" sz="1200" dirty="0"/>
              <a:t>- As consumers of these tourism services, we have sometimes similar, as well as different, needs. In response to the tasks of under-standing consumers, their needs, and the actions they take to satisfy these needs, a whole branch of marketing, consumer behavior, has developed</a:t>
            </a:r>
          </a:p>
          <a:p>
            <a:endParaRPr lang="en-US" sz="1200" dirty="0"/>
          </a:p>
          <a:p>
            <a:r>
              <a:rPr lang="en-US" sz="1200" dirty="0"/>
              <a:t>Important to understand consumer behavior</a:t>
            </a:r>
          </a:p>
          <a:p>
            <a:r>
              <a:rPr lang="en-US" sz="1200" dirty="0"/>
              <a:t>1. Definition: The study of consumer characteristics and the processes involved when</a:t>
            </a:r>
          </a:p>
          <a:p>
            <a:r>
              <a:rPr lang="en-US" sz="1200" dirty="0"/>
              <a:t>individuals or groups select, purchase, and use goods and services to satisfy wants</a:t>
            </a:r>
          </a:p>
          <a:p>
            <a:r>
              <a:rPr lang="en-US" sz="1200" dirty="0"/>
              <a:t>and needs.</a:t>
            </a:r>
          </a:p>
          <a:p>
            <a:r>
              <a:rPr lang="en-US" sz="1200" dirty="0"/>
              <a:t>2. Consumer Behavior a function of two major factors</a:t>
            </a:r>
          </a:p>
          <a:p>
            <a:r>
              <a:rPr lang="en-US" sz="1200" dirty="0"/>
              <a:t>a. interpersonal influences, e.g., family</a:t>
            </a:r>
          </a:p>
          <a:p>
            <a:r>
              <a:rPr lang="en-US" sz="1200" dirty="0"/>
              <a:t>b. personal characteristics, e.g., age, gender, personality</a:t>
            </a:r>
          </a:p>
        </p:txBody>
      </p:sp>
      <p:sp>
        <p:nvSpPr>
          <p:cNvPr id="4" name="Slide Number Placeholder 3"/>
          <p:cNvSpPr>
            <a:spLocks noGrp="1"/>
          </p:cNvSpPr>
          <p:nvPr>
            <p:ph type="sldNum" sz="quarter" idx="5"/>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316538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Table 2.8 for a sampling of some typical special-interest trips often taken with tour groups. Have you ever taken an SIT trip? One of the larger and faster-growing special-interest groups of travelers is sports tourism visitors, so we will take a closer look at this group.</a:t>
            </a:r>
          </a:p>
        </p:txBody>
      </p:sp>
      <p:sp>
        <p:nvSpPr>
          <p:cNvPr id="4" name="Slide Number Placeholder 3"/>
          <p:cNvSpPr>
            <a:spLocks noGrp="1"/>
          </p:cNvSpPr>
          <p:nvPr>
            <p:ph type="sldNum" sz="quarter" idx="5"/>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1456301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Sports tourists are primarily of two types, participatory sport tourists and </a:t>
            </a:r>
            <a:r>
              <a:rPr lang="en-US" dirty="0" err="1"/>
              <a:t>specta</a:t>
            </a:r>
            <a:r>
              <a:rPr lang="en-US" dirty="0"/>
              <a:t>-tor sport tourists, and these two types can be further grouped (see Table 2.9). </a:t>
            </a:r>
            <a:r>
              <a:rPr lang="en-US" dirty="0" err="1"/>
              <a:t>Partici-patory</a:t>
            </a:r>
            <a:r>
              <a:rPr lang="en-US" dirty="0"/>
              <a:t> sport tourists tend to be physically active, college educated, relatively affluent, and young (18–44 years old). This type of traveler also tends to participate in more than one activity; for example, a skier by winter may be a golfer by summer. However, even the least physically active among us can be a sport tourist.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494995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Simply identifying and attracting targeted customers is not enough. Tourism </a:t>
            </a:r>
            <a:r>
              <a:rPr lang="en-US" dirty="0" err="1"/>
              <a:t>organi-zations</a:t>
            </a:r>
            <a:r>
              <a:rPr lang="en-US" dirty="0"/>
              <a:t> must then meet customer expectations by satisfying their wants and needs. Every component of the tourism industry is service oriented. Therefore, providing consistently high-quality service is the key to establishing and maintaining a successful operation.</a:t>
            </a:r>
          </a:p>
          <a:p>
            <a:pPr marL="171450" indent="-171450">
              <a:buFontTx/>
              <a:buChar char="-"/>
            </a:pPr>
            <a:r>
              <a:rPr lang="en-US" dirty="0"/>
              <a:t>Because the tourism market has become more competitive, service quality has become critical for tourism suppliers. It is no longer good enough simply to provide today’s demanding travelers with adequate service. Travelers now expect consistency in service, if not superior service. Delivery of superior service requires understanding travelers’ needs and expectations.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36725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Important to understand consumer behavior</a:t>
            </a:r>
          </a:p>
          <a:p>
            <a:pPr marL="228600" indent="-228600">
              <a:buAutoNum type="arabicPeriod"/>
            </a:pPr>
            <a:r>
              <a:rPr lang="en-US" sz="1200" dirty="0"/>
              <a:t>Definition: The study of consumer characteristics and the processes involved when individuals or groups select, purchase, and use goods and services to satisfy wants and needs.</a:t>
            </a:r>
          </a:p>
          <a:p>
            <a:pPr marL="228600" indent="-228600">
              <a:buAutoNum type="arabicPeriod"/>
            </a:pPr>
            <a:r>
              <a:rPr lang="en-US" sz="1200" dirty="0"/>
              <a:t>How we behave as consumers is determined by a variety of interpersonal influences (e.g., we learn how to make shopping decisions from our parents) and by our </a:t>
            </a:r>
            <a:r>
              <a:rPr lang="en-US" sz="1200" dirty="0" err="1"/>
              <a:t>indi-vidual</a:t>
            </a:r>
            <a:r>
              <a:rPr lang="en-US" sz="1200" dirty="0"/>
              <a:t> characteristics (gender, age, personality, etc.).</a:t>
            </a:r>
          </a:p>
          <a:p>
            <a:pPr marL="228600" indent="-228600">
              <a:buAutoNum type="arabicPeriod"/>
            </a:pPr>
            <a:r>
              <a:rPr lang="en-US" sz="1200" dirty="0"/>
              <a:t>Consumer Behavior a function of two major factors</a:t>
            </a:r>
          </a:p>
          <a:p>
            <a:r>
              <a:rPr lang="en-US" sz="1200" dirty="0"/>
              <a:t> a. interpersonal influences, e.g., family – sometimes, we learn how to make shopping from our parents </a:t>
            </a:r>
          </a:p>
          <a:p>
            <a:r>
              <a:rPr lang="en-US" sz="1200" dirty="0"/>
              <a:t> b. personal characteristics, e.g., age, gender, personality</a:t>
            </a:r>
          </a:p>
          <a:p>
            <a:r>
              <a:rPr lang="en-US" sz="1200" dirty="0"/>
              <a:t>Therefore, we need to understand who our customers are and what they need and want.</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37654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Suppose you plan to travel during a winter vacation. Think of the decisions that you would need to make to go into a vacation?</a:t>
            </a:r>
          </a:p>
          <a:p>
            <a:pPr marL="228600" indent="-228600">
              <a:buAutoNum type="arabicPeriod"/>
            </a:pPr>
            <a:r>
              <a:rPr lang="en-US" dirty="0"/>
              <a:t>First, you have to consider where you might want to go, your destination – how many days will you travel? Will you travel to a single destination?</a:t>
            </a:r>
          </a:p>
          <a:p>
            <a:pPr marL="228600" indent="-228600">
              <a:buAutoNum type="arabicPeriod"/>
            </a:pPr>
            <a:r>
              <a:rPr lang="en-US" dirty="0"/>
              <a:t> Will you rely on a travel professional to help in your planning, or will you do all the travel planning yourself? </a:t>
            </a:r>
          </a:p>
          <a:p>
            <a:pPr marL="228600" indent="-228600">
              <a:buAutoNum type="arabicPeriod"/>
            </a:pPr>
            <a:r>
              <a:rPr lang="en-US" dirty="0"/>
              <a:t>Will you make hotel reservations and buy attraction tickets in advance?</a:t>
            </a:r>
          </a:p>
          <a:p>
            <a:pPr marL="228600" indent="-228600">
              <a:buAutoNum type="arabicPeriod"/>
            </a:pPr>
            <a:r>
              <a:rPr lang="en-US" dirty="0"/>
              <a:t>Will you stick to your original plans and choices, or will you make modifications as your trip progresses?</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42537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2.1. shows the travel decision-making process including four stages:</a:t>
            </a:r>
          </a:p>
          <a:p>
            <a:pPr marL="171450" indent="-171450">
              <a:buFontTx/>
              <a:buChar char="-"/>
            </a:pPr>
            <a:r>
              <a:rPr lang="en-US" dirty="0"/>
              <a:t>The dreaming (first decision), researching (second and third decisions), booking (fourth decision), experiencing (fifth decision), and then finally the sharing cycle.</a:t>
            </a:r>
          </a:p>
          <a:p>
            <a:pPr marL="171450" indent="-171450">
              <a:buFontTx/>
              <a:buChar char="-"/>
            </a:pPr>
            <a:r>
              <a:rPr lang="en-US" dirty="0"/>
              <a:t>the endless number of decisions leisure travelers need to make</a:t>
            </a:r>
          </a:p>
          <a:p>
            <a:pPr marL="171450" indent="-171450">
              <a:buFontTx/>
              <a:buChar char="-"/>
            </a:pPr>
            <a:r>
              <a:rPr lang="en-US" dirty="0"/>
              <a:t>How and when do travelers make decisions? How much information do they gather prior to selecting their choice? The depth of information search conducted and the timing of that information gathering are of substantial importance to tourism suppliers. </a:t>
            </a:r>
          </a:p>
          <a:p>
            <a:pPr marL="171450" indent="-171450">
              <a:buFontTx/>
              <a:buChar char="-"/>
            </a:pPr>
            <a:r>
              <a:rPr lang="en-US" dirty="0"/>
              <a:t>Social media made this process even more personal for many travelers as it creates the opportunity to share experiences real-time.</a:t>
            </a:r>
          </a:p>
          <a:p>
            <a:pPr marL="171450" indent="-171450">
              <a:buFontTx/>
              <a:buChar char="-"/>
            </a:pPr>
            <a:r>
              <a:rPr lang="en-US" dirty="0"/>
              <a:t>They want to provide the information that tourists desire at the time they most desire it. Consumer research has proven that we will most notice and remember </a:t>
            </a:r>
            <a:r>
              <a:rPr lang="en-US" dirty="0" err="1"/>
              <a:t>advertis-ing</a:t>
            </a:r>
            <a:r>
              <a:rPr lang="en-US" dirty="0"/>
              <a:t> messages and other forms of information when we are actively seeking information to make a certain decision. This information receptive mode is called selective attention.</a:t>
            </a:r>
          </a:p>
        </p:txBody>
      </p:sp>
      <p:sp>
        <p:nvSpPr>
          <p:cNvPr id="4" name="Slide Number Placeholder 3"/>
          <p:cNvSpPr>
            <a:spLocks noGrp="1"/>
          </p:cNvSpPr>
          <p:nvPr>
            <p:ph type="sldNum" sz="quarter" idx="5"/>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75942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we have a variety of information sources available. First, we have our own memory, including our existing base of knowledge and experiences. </a:t>
            </a:r>
          </a:p>
          <a:p>
            <a:pPr marL="171450" indent="-171450">
              <a:buFontTx/>
              <a:buChar char="-"/>
            </a:pPr>
            <a:r>
              <a:rPr lang="en-US" b="0" dirty="0"/>
              <a:t>1. we have our own memory, including our existing base of knowledge and experiences. This form of memory reliance is called internal information search.</a:t>
            </a:r>
          </a:p>
          <a:p>
            <a:pPr marL="171450" indent="-171450">
              <a:buFontTx/>
              <a:buChar char="-"/>
            </a:pPr>
            <a:r>
              <a:rPr lang="en-US" b="0" dirty="0"/>
              <a:t>Often times, we feel the need to gather additional information; this is termed external information search</a:t>
            </a:r>
          </a:p>
          <a:p>
            <a:pPr marL="171450" indent="-171450">
              <a:buFontTx/>
              <a:buChar char="-"/>
            </a:pPr>
            <a:r>
              <a:rPr lang="en-US" b="0" dirty="0"/>
              <a:t> These external sources are grouped into two types, personal sources and nonpersonal sources. Personal sources are individuals who provide us with information. </a:t>
            </a:r>
          </a:p>
          <a:p>
            <a:pPr marL="171450" indent="-171450">
              <a:buFontTx/>
              <a:buChar char="-"/>
            </a:pPr>
            <a:r>
              <a:rPr lang="en-US" b="0" dirty="0"/>
              <a:t>Nonpersonal sources of information are all other forms of information available to you, from travel magazine ads to resort brochures to billboards along your trip route. Tourism suppliers can control to a large extent the information in nonpersonal sources, such as websites and pop-up ads. Messaging that is controlled by the supplier is called induced information. Travelers may also gather information from organic sources that are not controlled by the tourism supplier.</a:t>
            </a:r>
          </a:p>
        </p:txBody>
      </p:sp>
      <p:sp>
        <p:nvSpPr>
          <p:cNvPr id="4" name="Slide Number Placeholder 3"/>
          <p:cNvSpPr>
            <a:spLocks noGrp="1"/>
          </p:cNvSpPr>
          <p:nvPr>
            <p:ph type="sldNum" sz="quarter" idx="5"/>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419904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Messaging that is controlled by the supplier is called induced information. </a:t>
            </a:r>
          </a:p>
          <a:p>
            <a:pPr marL="171450" indent="-171450">
              <a:buFontTx/>
              <a:buChar char="-"/>
            </a:pPr>
            <a:r>
              <a:rPr lang="en-US" dirty="0"/>
              <a:t>Travelers may also gather information from “organic sources” that are not controlled by the tourism supplier. </a:t>
            </a:r>
          </a:p>
          <a:p>
            <a:pPr marL="171450" indent="-171450">
              <a:buFontTx/>
              <a:buChar char="-"/>
            </a:pPr>
            <a:r>
              <a:rPr lang="en-US" dirty="0"/>
              <a:t>Examples of organic sources include travel guides, blogs, and travel review sites such as tripadvisor.com</a:t>
            </a:r>
          </a:p>
          <a:p>
            <a:pPr marL="171450" indent="-171450">
              <a:buFontTx/>
              <a:buChar char="-"/>
            </a:pPr>
            <a:r>
              <a:rPr lang="en-US" dirty="0"/>
              <a:t> Many travelers are also turning to blogs and review sites, which may or may not contain reliable and unbiased information</a:t>
            </a:r>
          </a:p>
          <a:p>
            <a:pPr marL="171450" indent="-171450">
              <a:buFontTx/>
              <a:buChar char="-"/>
            </a:pPr>
            <a:r>
              <a:rPr lang="en-US" dirty="0"/>
              <a:t>Consider the fact that there are also opportunities to post induced information on organic sources that can mislead travelers. We will explore the impact of blogs and user-generated content on the tourism industry when we turn our attention to technology issues in Chapter 5.</a:t>
            </a:r>
          </a:p>
        </p:txBody>
      </p:sp>
      <p:sp>
        <p:nvSpPr>
          <p:cNvPr id="4" name="Slide Number Placeholder 3"/>
          <p:cNvSpPr>
            <a:spLocks noGrp="1"/>
          </p:cNvSpPr>
          <p:nvPr>
            <p:ph type="sldNum" sz="quarter" idx="5"/>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09143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Although business and professional travelers will have a set plan and reservations for almost all components of their trips, leisure travelers have a full range of planning options. </a:t>
            </a:r>
          </a:p>
          <a:p>
            <a:pPr marL="171450" indent="-171450">
              <a:buFontTx/>
              <a:buChar char="-"/>
            </a:pPr>
            <a:r>
              <a:rPr lang="en-US" dirty="0"/>
              <a:t>As suggested earlier, after deciding to travel, the next decision a traveler faces is where to go. </a:t>
            </a:r>
          </a:p>
          <a:p>
            <a:pPr marL="171450" indent="-171450">
              <a:buFontTx/>
              <a:buChar char="-"/>
            </a:pPr>
            <a:r>
              <a:rPr lang="en-US" dirty="0"/>
              <a:t>The conclusion to the destination decision may be very specific—“I’m going to Disney World!”—or it may be very general, such as Southeast Asia.</a:t>
            </a:r>
          </a:p>
          <a:p>
            <a:pPr marL="171450" indent="-171450">
              <a:buFontTx/>
              <a:buChar char="-"/>
            </a:pPr>
            <a:r>
              <a:rPr lang="en-US" dirty="0"/>
              <a:t> After the decision of “where” is made, travelers will differ on how much </a:t>
            </a:r>
            <a:r>
              <a:rPr lang="en-US" dirty="0" err="1"/>
              <a:t>infor-mation</a:t>
            </a:r>
            <a:r>
              <a:rPr lang="en-US" dirty="0"/>
              <a:t> they collect before making other decision.</a:t>
            </a:r>
          </a:p>
          <a:p>
            <a:pPr marL="171450" indent="-171450">
              <a:buFontTx/>
              <a:buChar char="-"/>
            </a:pPr>
            <a:r>
              <a:rPr lang="en-US" dirty="0"/>
              <a:t>Most experienced travelers are independent travelers, those who do not leave the planning to someone else. Specifically, independent travelers do not book all-inclusive packages that include transportation, accommodations, and activities at the destination. These travelers have many decisions to make, both before (pre-trip planning) and during their trip. Independent travelers tend to have more flexibility in their itineraries, in terms of where they go, how long they spend at any one place, where they stay, and what they do at each locale. </a:t>
            </a:r>
          </a:p>
          <a:p>
            <a:pPr marL="171450" indent="-171450">
              <a:buFontTx/>
              <a:buChar char="-"/>
            </a:pPr>
            <a:r>
              <a:rPr lang="en-US" dirty="0"/>
              <a:t>You realize that travel decision making involves a series of choices con-</a:t>
            </a:r>
            <a:r>
              <a:rPr lang="en-US" dirty="0" err="1"/>
              <a:t>cerning</a:t>
            </a:r>
            <a:r>
              <a:rPr lang="en-US" dirty="0"/>
              <a:t> many facets of a trip</a:t>
            </a:r>
          </a:p>
          <a:p>
            <a:pPr marL="171450" indent="-171450">
              <a:buFontTx/>
              <a:buChar char="-"/>
            </a:pPr>
            <a:r>
              <a:rPr lang="en-US" dirty="0"/>
              <a:t>Compared to most other examples of consumer decision making, vacation decision making is a particularly complex and multifaceted matter, involving a series of decisions on multiple elements of the vacation itinerary</a:t>
            </a:r>
          </a:p>
          <a:p>
            <a:pPr marL="171450" indent="-171450">
              <a:buFontTx/>
              <a:buChar char="-"/>
            </a:pPr>
            <a:r>
              <a:rPr lang="en-US" dirty="0"/>
              <a:t>Research conducted in a variety of countries indicates that certain characteristics of a trip lead to greater information search by leisure travel consumers. These characteristics are lack of </a:t>
            </a:r>
            <a:r>
              <a:rPr lang="en-US" dirty="0" err="1"/>
              <a:t>expe-rience</a:t>
            </a:r>
            <a:r>
              <a:rPr lang="en-US" dirty="0"/>
              <a:t> with the destination, longer duration of trip, farther away from home (</a:t>
            </a:r>
            <a:r>
              <a:rPr lang="en-US" dirty="0" err="1"/>
              <a:t>espe-cially</a:t>
            </a:r>
            <a:r>
              <a:rPr lang="en-US" dirty="0"/>
              <a:t> international), commercial accommodations (rather than staying with friends or relatives), larger group size, and multiple destinations.</a:t>
            </a:r>
          </a:p>
          <a:p>
            <a:pPr marL="171450" indent="-171450">
              <a:buFontTx/>
              <a:buChar char="-"/>
            </a:pPr>
            <a:r>
              <a:rPr lang="en-US" dirty="0"/>
              <a:t>Trips of longer duration allow travelers the opportunity to have multiple </a:t>
            </a:r>
            <a:r>
              <a:rPr lang="en-US" dirty="0" err="1"/>
              <a:t>desti</a:t>
            </a:r>
            <a:r>
              <a:rPr lang="en-US" dirty="0"/>
              <a:t>-nations. Multi-destination trips tend to be less rigidly planned and allow for more spontaneity</a:t>
            </a:r>
          </a:p>
          <a:p>
            <a:pPr marL="171450" indent="-171450">
              <a:buFontTx/>
              <a:buChar char="-"/>
            </a:pPr>
            <a:r>
              <a:rPr lang="en-US" dirty="0"/>
              <a:t>Personality type and demographics also impact how much information search and trip planning a traveler will perform. One is a planner, a clock-watcher, and a deliberate thinker. The other is spontaneous, ready to drop everything and go where the wind blows him.</a:t>
            </a:r>
          </a:p>
          <a:p>
            <a:pPr marL="171450" indent="-171450">
              <a:buFontTx/>
              <a:buChar char="-"/>
            </a:pPr>
            <a:r>
              <a:rPr lang="en-US" dirty="0"/>
              <a:t>Tourism suppliers therefore vary in the type of information they need to provide prospective customers. At the macro level, destination marketing organizations, such as Tourism British Columbia (using the slogan “Super Natural British Columbia”), need to entice visitors to their region by providing general information in an appealing format. At the micro level, individual hotels need to have websites that can be accessed directly or that are linked to the destination marketing site or will be listed when a traveler conducts a Web search.</a:t>
            </a:r>
          </a:p>
        </p:txBody>
      </p:sp>
      <p:sp>
        <p:nvSpPr>
          <p:cNvPr id="4" name="Slide Number Placeholder 3"/>
          <p:cNvSpPr>
            <a:spLocks noGrp="1"/>
          </p:cNvSpPr>
          <p:nvPr>
            <p:ph type="sldNum" sz="quarter" idx="5"/>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35663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2/10/2021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2/10/2021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2/10/2021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2/10/2021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2/10/2021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2/10/2021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2/10/2021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Tourism: The Business of Hospitality and Travel</a:t>
            </a:r>
          </a:p>
        </p:txBody>
      </p:sp>
      <p:sp>
        <p:nvSpPr>
          <p:cNvPr id="3" name="Text Placeholder 2"/>
          <p:cNvSpPr>
            <a:spLocks noGrp="1"/>
          </p:cNvSpPr>
          <p:nvPr>
            <p:ph type="body" sz="quarter" idx="13"/>
          </p:nvPr>
        </p:nvSpPr>
        <p:spPr/>
        <p:txBody>
          <a:bodyPr/>
          <a:lstStyle/>
          <a:p>
            <a:r>
              <a:rPr lang="en-US" sz="2000" b="1" dirty="0"/>
              <a:t>Sixth Edition</a:t>
            </a:r>
          </a:p>
        </p:txBody>
      </p:sp>
      <p:sp>
        <p:nvSpPr>
          <p:cNvPr id="4" name="Text Placeholder 3"/>
          <p:cNvSpPr>
            <a:spLocks noGrp="1"/>
          </p:cNvSpPr>
          <p:nvPr>
            <p:ph type="body" sz="quarter" idx="14"/>
          </p:nvPr>
        </p:nvSpPr>
        <p:spPr/>
        <p:txBody>
          <a:bodyPr/>
          <a:lstStyle/>
          <a:p>
            <a:r>
              <a:rPr lang="en-US" dirty="0"/>
              <a:t>Chapter 2</a:t>
            </a:r>
          </a:p>
        </p:txBody>
      </p:sp>
      <p:sp>
        <p:nvSpPr>
          <p:cNvPr id="5" name="Text Placeholder 4"/>
          <p:cNvSpPr>
            <a:spLocks noGrp="1"/>
          </p:cNvSpPr>
          <p:nvPr>
            <p:ph type="body" sz="quarter" idx="15"/>
          </p:nvPr>
        </p:nvSpPr>
        <p:spPr/>
        <p:txBody>
          <a:bodyPr/>
          <a:lstStyle/>
          <a:p>
            <a:r>
              <a:rPr lang="en-US" dirty="0"/>
              <a:t>Marketing to the Traveling Public</a:t>
            </a:r>
          </a:p>
        </p:txBody>
      </p:sp>
      <p:pic>
        <p:nvPicPr>
          <p:cNvPr id="6" name="Book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27095"/>
            <a:ext cx="3576712" cy="4578192"/>
          </a:xfrm>
          <a:prstGeom prst="rect">
            <a:avLst/>
          </a:prstGeom>
          <a:ln>
            <a:solidFill>
              <a:schemeClr val="tx1">
                <a:lumMod val="50000"/>
                <a:lumOff val="50000"/>
              </a:schemeClr>
            </a:solidFill>
          </a:ln>
          <a:effectLst>
            <a:outerShdw blurRad="50800" dist="76200" dir="2700000" algn="tl" rotWithShape="0">
              <a:srgbClr val="000000">
                <a:alpha val="56000"/>
              </a:srgbClr>
            </a:outerShdw>
          </a:effectLst>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a:lstStyle/>
          <a:p>
            <a:r>
              <a:rPr lang="en-US" altLang="en-US" dirty="0"/>
              <a:t>Information Seeking </a:t>
            </a:r>
            <a:r>
              <a:rPr lang="en-US" altLang="en-US" sz="2400" dirty="0"/>
              <a:t>(3 of 3)</a:t>
            </a:r>
            <a:endParaRPr lang="en-US" altLang="en-US" dirty="0"/>
          </a:p>
        </p:txBody>
      </p:sp>
      <p:sp>
        <p:nvSpPr>
          <p:cNvPr id="20482" name="Rectangle 6"/>
          <p:cNvSpPr>
            <a:spLocks noGrp="1" noChangeArrowheads="1"/>
          </p:cNvSpPr>
          <p:nvPr>
            <p:ph idx="1"/>
          </p:nvPr>
        </p:nvSpPr>
        <p:spPr/>
        <p:txBody>
          <a:bodyPr/>
          <a:lstStyle/>
          <a:p>
            <a:r>
              <a:rPr lang="en-US" altLang="en-US" dirty="0"/>
              <a:t>Information seeking </a:t>
            </a:r>
          </a:p>
          <a:p>
            <a:pPr lvl="1"/>
            <a:r>
              <a:rPr lang="en-US" altLang="en-US" dirty="0"/>
              <a:t>Business travelers and tour package travelers often have decisions made for them</a:t>
            </a:r>
          </a:p>
          <a:p>
            <a:pPr lvl="1"/>
            <a:r>
              <a:rPr lang="en-US" altLang="en-US" dirty="0"/>
              <a:t>Independent travelers may make all decisions prior to trip or be completely spontaneous en route</a:t>
            </a:r>
          </a:p>
        </p:txBody>
      </p:sp>
    </p:spTree>
    <p:extLst>
      <p:ext uri="{BB962C8B-B14F-4D97-AF65-F5344CB8AC3E}">
        <p14:creationId xmlns:p14="http://schemas.microsoft.com/office/powerpoint/2010/main" val="37677725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7"/>
          <p:cNvSpPr>
            <a:spLocks noGrp="1" noChangeArrowheads="1"/>
          </p:cNvSpPr>
          <p:nvPr>
            <p:ph type="title"/>
          </p:nvPr>
        </p:nvSpPr>
        <p:spPr/>
        <p:txBody>
          <a:bodyPr/>
          <a:lstStyle/>
          <a:p>
            <a:r>
              <a:rPr lang="en-US" altLang="en-US" dirty="0"/>
              <a:t>Foundations for Understanding Tourist Motivations</a:t>
            </a:r>
          </a:p>
        </p:txBody>
      </p:sp>
      <p:sp>
        <p:nvSpPr>
          <p:cNvPr id="22530" name="Rectangle 6"/>
          <p:cNvSpPr>
            <a:spLocks noGrp="1" noChangeArrowheads="1"/>
          </p:cNvSpPr>
          <p:nvPr>
            <p:ph idx="1"/>
          </p:nvPr>
        </p:nvSpPr>
        <p:spPr/>
        <p:txBody>
          <a:bodyPr/>
          <a:lstStyle/>
          <a:p>
            <a:r>
              <a:rPr lang="en-US" altLang="en-US" dirty="0"/>
              <a:t>Push and Pull Motivations</a:t>
            </a:r>
          </a:p>
          <a:p>
            <a:r>
              <a:rPr lang="en-US" altLang="en-US" dirty="0"/>
              <a:t>Maslow’s Hierarchy of Needs</a:t>
            </a:r>
          </a:p>
          <a:p>
            <a:r>
              <a:rPr lang="en-US" altLang="en-US" dirty="0"/>
              <a:t>The Travel Career Patterns</a:t>
            </a:r>
          </a:p>
          <a:p>
            <a:r>
              <a:rPr lang="en-US" altLang="en-US" dirty="0"/>
              <a:t>The Psychocentric-Allocentric Model</a:t>
            </a:r>
          </a:p>
        </p:txBody>
      </p:sp>
    </p:spTree>
    <p:extLst>
      <p:ext uri="{BB962C8B-B14F-4D97-AF65-F5344CB8AC3E}">
        <p14:creationId xmlns:p14="http://schemas.microsoft.com/office/powerpoint/2010/main" val="40380372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7"/>
          <p:cNvSpPr>
            <a:spLocks noGrp="1" noChangeArrowheads="1"/>
          </p:cNvSpPr>
          <p:nvPr>
            <p:ph type="title"/>
          </p:nvPr>
        </p:nvSpPr>
        <p:spPr/>
        <p:txBody>
          <a:bodyPr/>
          <a:lstStyle/>
          <a:p>
            <a:r>
              <a:rPr lang="en-US" altLang="en-US" dirty="0"/>
              <a:t>Push and Pull Motivations</a:t>
            </a:r>
          </a:p>
        </p:txBody>
      </p:sp>
      <p:sp>
        <p:nvSpPr>
          <p:cNvPr id="22530" name="Rectangle 6"/>
          <p:cNvSpPr>
            <a:spLocks noGrp="1" noChangeArrowheads="1"/>
          </p:cNvSpPr>
          <p:nvPr>
            <p:ph idx="1"/>
          </p:nvPr>
        </p:nvSpPr>
        <p:spPr/>
        <p:txBody>
          <a:bodyPr/>
          <a:lstStyle/>
          <a:p>
            <a:r>
              <a:rPr lang="en-US" altLang="en-US" dirty="0"/>
              <a:t>Push to travel by individual personality traits or individual needs and wants</a:t>
            </a:r>
          </a:p>
          <a:p>
            <a:r>
              <a:rPr lang="en-US" altLang="en-US" dirty="0"/>
              <a:t>Pull to travel from appealing attributes of travel destinations</a:t>
            </a:r>
          </a:p>
          <a:p>
            <a:r>
              <a:rPr lang="en-US" altLang="en-US" dirty="0"/>
              <a:t>Inhibitors to travel: lack of time, money, health, or security</a:t>
            </a:r>
          </a:p>
        </p:txBody>
      </p:sp>
    </p:spTree>
    <p:extLst>
      <p:ext uri="{BB962C8B-B14F-4D97-AF65-F5344CB8AC3E}">
        <p14:creationId xmlns:p14="http://schemas.microsoft.com/office/powerpoint/2010/main" val="42827485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2.1</a:t>
            </a:r>
            <a:br>
              <a:rPr lang="en-US" dirty="0"/>
            </a:br>
            <a:r>
              <a:rPr lang="en-US" dirty="0"/>
              <a:t>Push and Pull Travel Motivations</a:t>
            </a:r>
          </a:p>
        </p:txBody>
      </p:sp>
      <p:pic>
        <p:nvPicPr>
          <p:cNvPr id="4" name="Content Placeholder 3" descr="Table 2.1&#10;Push and Pull Travel Motivations"/>
          <p:cNvPicPr>
            <a:picLocks noGrp="1" noChangeAspect="1"/>
          </p:cNvPicPr>
          <p:nvPr>
            <p:ph idx="1"/>
          </p:nvPr>
        </p:nvPicPr>
        <p:blipFill>
          <a:blip r:embed="rId3"/>
          <a:stretch>
            <a:fillRect/>
          </a:stretch>
        </p:blipFill>
        <p:spPr>
          <a:xfrm>
            <a:off x="1094651" y="1600200"/>
            <a:ext cx="6954697" cy="4525963"/>
          </a:xfrm>
          <a:prstGeom prst="rect">
            <a:avLst/>
          </a:prstGeom>
        </p:spPr>
      </p:pic>
    </p:spTree>
    <p:extLst>
      <p:ext uri="{BB962C8B-B14F-4D97-AF65-F5344CB8AC3E}">
        <p14:creationId xmlns:p14="http://schemas.microsoft.com/office/powerpoint/2010/main" val="404464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Maslow's Hierarchy of Needs</a:t>
            </a:r>
          </a:p>
        </p:txBody>
      </p:sp>
      <p:sp>
        <p:nvSpPr>
          <p:cNvPr id="23555" name="Content Placeholder 3"/>
          <p:cNvSpPr>
            <a:spLocks noGrp="1"/>
          </p:cNvSpPr>
          <p:nvPr>
            <p:ph idx="1"/>
          </p:nvPr>
        </p:nvSpPr>
        <p:spPr/>
        <p:txBody>
          <a:bodyPr/>
          <a:lstStyle/>
          <a:p>
            <a:r>
              <a:rPr lang="en-US" altLang="en-US" dirty="0"/>
              <a:t>Physiological to self-actualization</a:t>
            </a:r>
          </a:p>
          <a:p>
            <a:pPr lvl="1"/>
            <a:r>
              <a:rPr lang="en-US" altLang="en-US" dirty="0"/>
              <a:t>Higher order (top three) vs. lower order (bottom two) needs</a:t>
            </a:r>
          </a:p>
          <a:p>
            <a:pPr lvl="1"/>
            <a:r>
              <a:rPr lang="en-US" altLang="en-US" dirty="0"/>
              <a:t>Lower needs must be satisfied before higher needs become important</a:t>
            </a:r>
          </a:p>
          <a:p>
            <a:pPr lvl="1"/>
            <a:r>
              <a:rPr lang="en-US" altLang="en-US" dirty="0"/>
              <a:t>Lower-order needs of most consumers in advanced economies have been met</a:t>
            </a:r>
          </a:p>
          <a:p>
            <a:pPr lvl="1"/>
            <a:r>
              <a:rPr lang="en-US" altLang="en-US" dirty="0"/>
              <a:t>Travelers may seek satisfaction of any/all levels of needs when they travel</a:t>
            </a:r>
          </a:p>
        </p:txBody>
      </p:sp>
    </p:spTree>
    <p:extLst>
      <p:ext uri="{BB962C8B-B14F-4D97-AF65-F5344CB8AC3E}">
        <p14:creationId xmlns:p14="http://schemas.microsoft.com/office/powerpoint/2010/main" val="7708946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Figure 2.2</a:t>
            </a:r>
            <a:br>
              <a:rPr lang="en-US" altLang="en-US" dirty="0"/>
            </a:br>
            <a:r>
              <a:rPr lang="en-US" altLang="en-US" dirty="0"/>
              <a:t>Maslow's Hierarchy of Needs</a:t>
            </a:r>
          </a:p>
        </p:txBody>
      </p:sp>
      <p:pic>
        <p:nvPicPr>
          <p:cNvPr id="3" name="Content Placeholder 2" descr="Figure 2.2&#10;Maslow's Hierarchy of Needs"/>
          <p:cNvPicPr>
            <a:picLocks noGrp="1" noChangeAspect="1"/>
          </p:cNvPicPr>
          <p:nvPr>
            <p:ph idx="1"/>
          </p:nvPr>
        </p:nvPicPr>
        <p:blipFill>
          <a:blip r:embed="rId3"/>
          <a:stretch>
            <a:fillRect/>
          </a:stretch>
        </p:blipFill>
        <p:spPr>
          <a:xfrm>
            <a:off x="1445732" y="1600200"/>
            <a:ext cx="6252536" cy="4525963"/>
          </a:xfrm>
          <a:prstGeom prst="rect">
            <a:avLst/>
          </a:prstGeom>
        </p:spPr>
      </p:pic>
    </p:spTree>
    <p:extLst>
      <p:ext uri="{BB962C8B-B14F-4D97-AF65-F5344CB8AC3E}">
        <p14:creationId xmlns:p14="http://schemas.microsoft.com/office/powerpoint/2010/main" val="14994273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Travel Career Patterns (TCPs)</a:t>
            </a:r>
          </a:p>
        </p:txBody>
      </p:sp>
      <p:sp>
        <p:nvSpPr>
          <p:cNvPr id="23555" name="Content Placeholder 3"/>
          <p:cNvSpPr>
            <a:spLocks noGrp="1"/>
          </p:cNvSpPr>
          <p:nvPr>
            <p:ph idx="1"/>
          </p:nvPr>
        </p:nvSpPr>
        <p:spPr/>
        <p:txBody>
          <a:bodyPr/>
          <a:lstStyle/>
          <a:p>
            <a:r>
              <a:rPr lang="en-US" altLang="en-US" dirty="0"/>
              <a:t>Explaining individual behaviors on the basis of stages in a tourist's life cycle</a:t>
            </a:r>
          </a:p>
          <a:p>
            <a:r>
              <a:rPr lang="en-US" altLang="en-US" dirty="0"/>
              <a:t>Three layers of travel needs, the core being the most important</a:t>
            </a:r>
          </a:p>
        </p:txBody>
      </p:sp>
    </p:spTree>
    <p:extLst>
      <p:ext uri="{BB962C8B-B14F-4D97-AF65-F5344CB8AC3E}">
        <p14:creationId xmlns:p14="http://schemas.microsoft.com/office/powerpoint/2010/main" val="16058712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Figure 2.3</a:t>
            </a:r>
            <a:br>
              <a:rPr lang="en-US" dirty="0"/>
            </a:br>
            <a:r>
              <a:rPr lang="en-US" dirty="0"/>
              <a:t>Travel Career Patterns (TCPs)</a:t>
            </a:r>
          </a:p>
        </p:txBody>
      </p:sp>
      <p:pic>
        <p:nvPicPr>
          <p:cNvPr id="3" name="Content Placeholder 2" descr="FIGURE 2.3&#10;Travel Career Patterns (TCPs). Source:&#10;Based on Lee, U., and Pearce, P. L.&#10;(2003). Travel career patterns: Further&#10;conceptual adjustment of travel career&#10;ladder. Proceedings of Second Asia&#10;Pacific Forum for Graduate Students&#10;Research in Tourism, 65–78."/>
          <p:cNvPicPr>
            <a:picLocks noGrp="1" noChangeAspect="1"/>
          </p:cNvPicPr>
          <p:nvPr>
            <p:ph idx="1"/>
          </p:nvPr>
        </p:nvPicPr>
        <p:blipFill>
          <a:blip r:embed="rId3"/>
          <a:stretch>
            <a:fillRect/>
          </a:stretch>
        </p:blipFill>
        <p:spPr>
          <a:xfrm>
            <a:off x="1330897" y="1600200"/>
            <a:ext cx="6482206" cy="4525963"/>
          </a:xfrm>
          <a:prstGeom prst="rect">
            <a:avLst/>
          </a:prstGeom>
        </p:spPr>
      </p:pic>
    </p:spTree>
    <p:extLst>
      <p:ext uri="{BB962C8B-B14F-4D97-AF65-F5344CB8AC3E}">
        <p14:creationId xmlns:p14="http://schemas.microsoft.com/office/powerpoint/2010/main" val="26501937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altLang="en-US" dirty="0"/>
              <a:t>The Psychocentric-Allocentric Model: Plog's Model</a:t>
            </a:r>
          </a:p>
        </p:txBody>
      </p:sp>
      <p:sp>
        <p:nvSpPr>
          <p:cNvPr id="26626" name="Rectangle 4"/>
          <p:cNvSpPr>
            <a:spLocks noGrp="1" noChangeArrowheads="1"/>
          </p:cNvSpPr>
          <p:nvPr>
            <p:ph idx="1"/>
          </p:nvPr>
        </p:nvSpPr>
        <p:spPr/>
        <p:txBody>
          <a:bodyPr/>
          <a:lstStyle/>
          <a:p>
            <a:r>
              <a:rPr lang="en-US" altLang="en-US" dirty="0"/>
              <a:t>Use of personality characteristics to understand tourist travel patterns</a:t>
            </a:r>
          </a:p>
          <a:p>
            <a:r>
              <a:rPr lang="en-US" altLang="en-US" dirty="0"/>
              <a:t>Continuum from </a:t>
            </a:r>
            <a:r>
              <a:rPr lang="en-US" altLang="en-US" dirty="0" err="1"/>
              <a:t>psychocentrics</a:t>
            </a:r>
            <a:r>
              <a:rPr lang="en-US" altLang="en-US" dirty="0"/>
              <a:t> to </a:t>
            </a:r>
            <a:r>
              <a:rPr lang="en-US" altLang="en-US" dirty="0" err="1"/>
              <a:t>allocentrics</a:t>
            </a:r>
            <a:endParaRPr lang="en-US" altLang="en-US" dirty="0"/>
          </a:p>
          <a:p>
            <a:pPr lvl="1"/>
            <a:r>
              <a:rPr lang="en-US" altLang="en-US" dirty="0" err="1"/>
              <a:t>Psychocentrics</a:t>
            </a:r>
            <a:r>
              <a:rPr lang="en-US" altLang="en-US" dirty="0"/>
              <a:t>/</a:t>
            </a:r>
            <a:r>
              <a:rPr lang="en-US" altLang="en-US" dirty="0" err="1"/>
              <a:t>Dependables</a:t>
            </a:r>
            <a:r>
              <a:rPr lang="en-US" altLang="en-US" dirty="0"/>
              <a:t>: Tradition-bound travelers who prefer traditionally popular locations and experiencing commonplace activities; desire predictability in their travels </a:t>
            </a:r>
          </a:p>
        </p:txBody>
      </p:sp>
    </p:spTree>
    <p:extLst>
      <p:ext uri="{BB962C8B-B14F-4D97-AF65-F5344CB8AC3E}">
        <p14:creationId xmlns:p14="http://schemas.microsoft.com/office/powerpoint/2010/main" val="26439303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altLang="en-US" dirty="0"/>
              <a:t>The Psychocentric-Allocentric Model: Plog's Model</a:t>
            </a:r>
          </a:p>
        </p:txBody>
      </p:sp>
      <p:sp>
        <p:nvSpPr>
          <p:cNvPr id="26626" name="Rectangle 4"/>
          <p:cNvSpPr>
            <a:spLocks noGrp="1" noChangeArrowheads="1"/>
          </p:cNvSpPr>
          <p:nvPr>
            <p:ph idx="1"/>
          </p:nvPr>
        </p:nvSpPr>
        <p:spPr/>
        <p:txBody>
          <a:bodyPr/>
          <a:lstStyle/>
          <a:p>
            <a:r>
              <a:rPr lang="en-US" altLang="en-US" dirty="0"/>
              <a:t>Continuum from </a:t>
            </a:r>
            <a:r>
              <a:rPr lang="en-US" altLang="en-US" dirty="0" err="1"/>
              <a:t>psychocentrics</a:t>
            </a:r>
            <a:r>
              <a:rPr lang="en-US" altLang="en-US" dirty="0"/>
              <a:t> to </a:t>
            </a:r>
            <a:r>
              <a:rPr lang="en-US" altLang="en-US" dirty="0" err="1"/>
              <a:t>allocentrics</a:t>
            </a:r>
            <a:r>
              <a:rPr lang="en-US" altLang="en-US" dirty="0"/>
              <a:t> </a:t>
            </a:r>
          </a:p>
          <a:p>
            <a:pPr lvl="1"/>
            <a:r>
              <a:rPr lang="en-US" altLang="en-US" dirty="0" err="1"/>
              <a:t>Allocentrics</a:t>
            </a:r>
            <a:r>
              <a:rPr lang="en-US" altLang="en-US" dirty="0"/>
              <a:t>/</a:t>
            </a:r>
            <a:r>
              <a:rPr lang="en-US" altLang="en-US" dirty="0" err="1"/>
              <a:t>Venturers</a:t>
            </a:r>
            <a:r>
              <a:rPr lang="en-US" altLang="en-US" dirty="0"/>
              <a:t>: Innovators who seek out new locations and activities</a:t>
            </a:r>
          </a:p>
          <a:p>
            <a:pPr lvl="1"/>
            <a:r>
              <a:rPr lang="en-US" altLang="en-US" dirty="0"/>
              <a:t>Most travelers are somewhere in between venturers and </a:t>
            </a:r>
            <a:r>
              <a:rPr lang="en-US" altLang="en-US" dirty="0" err="1"/>
              <a:t>dependables</a:t>
            </a:r>
            <a:endParaRPr lang="en-US" altLang="en-US" dirty="0"/>
          </a:p>
        </p:txBody>
      </p:sp>
    </p:spTree>
    <p:extLst>
      <p:ext uri="{BB962C8B-B14F-4D97-AF65-F5344CB8AC3E}">
        <p14:creationId xmlns:p14="http://schemas.microsoft.com/office/powerpoint/2010/main" val="12790467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t>(1 of 2)</a:t>
            </a:r>
            <a:endParaRPr lang="en-US" altLang="en-US" dirty="0"/>
          </a:p>
        </p:txBody>
      </p:sp>
      <p:sp>
        <p:nvSpPr>
          <p:cNvPr id="17410" name="Rectangle 5"/>
          <p:cNvSpPr>
            <a:spLocks noGrp="1" noChangeArrowheads="1"/>
          </p:cNvSpPr>
          <p:nvPr>
            <p:ph idx="1"/>
          </p:nvPr>
        </p:nvSpPr>
        <p:spPr/>
        <p:txBody>
          <a:bodyPr/>
          <a:lstStyle/>
          <a:p>
            <a:pPr marL="514350" indent="-514350">
              <a:buFont typeface="+mj-lt"/>
              <a:buAutoNum type="arabicPeriod"/>
            </a:pPr>
            <a:r>
              <a:rPr lang="en-US" altLang="en-US" dirty="0"/>
              <a:t>Explain the importance of segmenting the tourism market</a:t>
            </a:r>
          </a:p>
          <a:p>
            <a:pPr marL="514350" indent="-514350">
              <a:buFont typeface="+mj-lt"/>
              <a:buAutoNum type="arabicPeriod"/>
            </a:pPr>
            <a:r>
              <a:rPr lang="en-US" altLang="en-US" dirty="0"/>
              <a:t>Identify the four major models of tourist motivations</a:t>
            </a:r>
          </a:p>
          <a:p>
            <a:pPr marL="514350" indent="-514350">
              <a:buFont typeface="+mj-lt"/>
              <a:buAutoNum type="arabicPeriod"/>
            </a:pPr>
            <a:r>
              <a:rPr lang="en-US" altLang="en-US" dirty="0"/>
              <a:t>List and describe the steps involved in segmenting a market</a:t>
            </a:r>
          </a:p>
          <a:p>
            <a:pPr marL="514350" indent="-514350">
              <a:buFont typeface="+mj-lt"/>
              <a:buAutoNum type="arabicPeriod"/>
            </a:pPr>
            <a:r>
              <a:rPr lang="en-US" altLang="en-US" dirty="0"/>
              <a:t>Describe the major approaches that are used to segment the tourism market</a:t>
            </a:r>
          </a:p>
        </p:txBody>
      </p:sp>
    </p:spTree>
    <p:extLst>
      <p:ext uri="{BB962C8B-B14F-4D97-AF65-F5344CB8AC3E}">
        <p14:creationId xmlns:p14="http://schemas.microsoft.com/office/powerpoint/2010/main" val="16925809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Figure 2.4</a:t>
            </a:r>
            <a:br>
              <a:rPr lang="en-US" altLang="en-US" dirty="0"/>
            </a:br>
            <a:r>
              <a:rPr lang="en-US" altLang="en-US" dirty="0"/>
              <a:t>Psychographic Positions of Destinations</a:t>
            </a:r>
          </a:p>
        </p:txBody>
      </p:sp>
      <p:pic>
        <p:nvPicPr>
          <p:cNvPr id="3" name="Content Placeholder 2" descr="Figure 2.4&#10;Psychographic Positions of Destinations"/>
          <p:cNvPicPr>
            <a:picLocks noGrp="1" noChangeAspect="1"/>
          </p:cNvPicPr>
          <p:nvPr>
            <p:ph idx="1"/>
          </p:nvPr>
        </p:nvPicPr>
        <p:blipFill>
          <a:blip r:embed="rId3"/>
          <a:stretch>
            <a:fillRect/>
          </a:stretch>
        </p:blipFill>
        <p:spPr>
          <a:xfrm>
            <a:off x="1004783" y="1600200"/>
            <a:ext cx="7134433" cy="4525963"/>
          </a:xfrm>
          <a:prstGeom prst="rect">
            <a:avLst/>
          </a:prstGeom>
        </p:spPr>
      </p:pic>
    </p:spTree>
    <p:extLst>
      <p:ext uri="{BB962C8B-B14F-4D97-AF65-F5344CB8AC3E}">
        <p14:creationId xmlns:p14="http://schemas.microsoft.com/office/powerpoint/2010/main" val="36180666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Segmenting the Tourism Market</a:t>
            </a:r>
          </a:p>
        </p:txBody>
      </p:sp>
      <p:sp>
        <p:nvSpPr>
          <p:cNvPr id="28675" name="Content Placeholder 2"/>
          <p:cNvSpPr>
            <a:spLocks noGrp="1"/>
          </p:cNvSpPr>
          <p:nvPr>
            <p:ph idx="1"/>
          </p:nvPr>
        </p:nvSpPr>
        <p:spPr/>
        <p:txBody>
          <a:bodyPr/>
          <a:lstStyle/>
          <a:p>
            <a:r>
              <a:rPr lang="en-US" altLang="en-US" dirty="0"/>
              <a:t>Marketing principles can be used to find out what different types of tourists want and need</a:t>
            </a:r>
          </a:p>
          <a:p>
            <a:r>
              <a:rPr lang="en-US" altLang="en-US" dirty="0"/>
              <a:t>Market segmentation is the process of dividing a large heterogeneous market into two or more smaller more homogeneous market segments; consumers with similar needs</a:t>
            </a:r>
          </a:p>
          <a:p>
            <a:pPr lvl="1"/>
            <a:r>
              <a:rPr lang="en-US" altLang="en-US" dirty="0"/>
              <a:t>Heterogeneous market: One composed of people having differing characteristics and needs</a:t>
            </a:r>
          </a:p>
          <a:p>
            <a:pPr lvl="1"/>
            <a:r>
              <a:rPr lang="en-US" altLang="en-US" dirty="0"/>
              <a:t>Homogeneous market: One with people of similar characteristics and needs</a:t>
            </a:r>
          </a:p>
        </p:txBody>
      </p:sp>
    </p:spTree>
    <p:extLst>
      <p:ext uri="{BB962C8B-B14F-4D97-AF65-F5344CB8AC3E}">
        <p14:creationId xmlns:p14="http://schemas.microsoft.com/office/powerpoint/2010/main" val="26668896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Approaches to Segmenting Markets</a:t>
            </a:r>
          </a:p>
        </p:txBody>
      </p:sp>
      <p:sp>
        <p:nvSpPr>
          <p:cNvPr id="29699" name="Content Placeholder 2"/>
          <p:cNvSpPr>
            <a:spLocks noGrp="1"/>
          </p:cNvSpPr>
          <p:nvPr>
            <p:ph idx="1"/>
          </p:nvPr>
        </p:nvSpPr>
        <p:spPr/>
        <p:txBody>
          <a:bodyPr/>
          <a:lstStyle/>
          <a:p>
            <a:r>
              <a:rPr lang="en-US" altLang="en-US" dirty="0"/>
              <a:t>Geographic segmentation</a:t>
            </a:r>
          </a:p>
          <a:p>
            <a:r>
              <a:rPr lang="en-US" altLang="en-US" dirty="0"/>
              <a:t>Demographic segmentation</a:t>
            </a:r>
          </a:p>
          <a:p>
            <a:r>
              <a:rPr lang="en-US" altLang="en-US" dirty="0"/>
              <a:t>Psychographic segmentation</a:t>
            </a:r>
          </a:p>
          <a:p>
            <a:r>
              <a:rPr lang="en-US" altLang="en-US" dirty="0"/>
              <a:t>Product-related segmentation</a:t>
            </a:r>
          </a:p>
        </p:txBody>
      </p:sp>
    </p:spTree>
    <p:extLst>
      <p:ext uri="{BB962C8B-B14F-4D97-AF65-F5344CB8AC3E}">
        <p14:creationId xmlns:p14="http://schemas.microsoft.com/office/powerpoint/2010/main" val="34842665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Geographic Segmentation</a:t>
            </a:r>
          </a:p>
        </p:txBody>
      </p:sp>
      <p:sp>
        <p:nvSpPr>
          <p:cNvPr id="29699" name="Content Placeholder 2"/>
          <p:cNvSpPr>
            <a:spLocks noGrp="1"/>
          </p:cNvSpPr>
          <p:nvPr>
            <p:ph idx="1"/>
          </p:nvPr>
        </p:nvSpPr>
        <p:spPr/>
        <p:txBody>
          <a:bodyPr/>
          <a:lstStyle/>
          <a:p>
            <a:r>
              <a:rPr lang="en-US" altLang="en-US" dirty="0"/>
              <a:t>Grouping potential tourism customers based on their location</a:t>
            </a:r>
          </a:p>
          <a:p>
            <a:r>
              <a:rPr lang="en-US" altLang="en-US" dirty="0"/>
              <a:t>Oldest and simplest basis for market segmentation</a:t>
            </a:r>
          </a:p>
          <a:p>
            <a:r>
              <a:rPr lang="en-US" altLang="en-US" dirty="0"/>
              <a:t>Group by nation, region, state/province, county/parish, city, neighborhood</a:t>
            </a:r>
          </a:p>
          <a:p>
            <a:r>
              <a:rPr lang="en-US" altLang="en-US" dirty="0"/>
              <a:t>Common for tourism suppliers to market to a limited region: Time and money involved in traveling often a factor in travel decision making</a:t>
            </a:r>
          </a:p>
          <a:p>
            <a:endParaRPr lang="en-US" altLang="en-US" dirty="0"/>
          </a:p>
        </p:txBody>
      </p:sp>
    </p:spTree>
    <p:extLst>
      <p:ext uri="{BB962C8B-B14F-4D97-AF65-F5344CB8AC3E}">
        <p14:creationId xmlns:p14="http://schemas.microsoft.com/office/powerpoint/2010/main" val="41184766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Demographic Segmentation</a:t>
            </a:r>
          </a:p>
        </p:txBody>
      </p:sp>
      <p:sp>
        <p:nvSpPr>
          <p:cNvPr id="29699" name="Content Placeholder 2"/>
          <p:cNvSpPr>
            <a:spLocks noGrp="1"/>
          </p:cNvSpPr>
          <p:nvPr>
            <p:ph idx="1"/>
          </p:nvPr>
        </p:nvSpPr>
        <p:spPr/>
        <p:txBody>
          <a:bodyPr/>
          <a:lstStyle/>
          <a:p>
            <a:r>
              <a:rPr lang="en-US" altLang="en-US" dirty="0"/>
              <a:t>Grouping potential tourism customers based on objective characteristics</a:t>
            </a:r>
          </a:p>
          <a:p>
            <a:pPr lvl="1"/>
            <a:r>
              <a:rPr lang="en-US" dirty="0"/>
              <a:t>gender, age, ethnicity, occupation, education level, income, household size, and family situation</a:t>
            </a:r>
            <a:endParaRPr lang="en-US" altLang="en-US" dirty="0"/>
          </a:p>
          <a:p>
            <a:r>
              <a:rPr lang="en-US" altLang="en-US" dirty="0"/>
              <a:t>Most popular basis of segmentation</a:t>
            </a:r>
          </a:p>
          <a:p>
            <a:r>
              <a:rPr lang="en-US" altLang="en-US" dirty="0"/>
              <a:t>Demographic information routinely collected and widely available</a:t>
            </a:r>
          </a:p>
        </p:txBody>
      </p:sp>
    </p:spTree>
    <p:extLst>
      <p:ext uri="{BB962C8B-B14F-4D97-AF65-F5344CB8AC3E}">
        <p14:creationId xmlns:p14="http://schemas.microsoft.com/office/powerpoint/2010/main" val="2417930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Psychographic Segmentation</a:t>
            </a:r>
          </a:p>
        </p:txBody>
      </p:sp>
      <p:sp>
        <p:nvSpPr>
          <p:cNvPr id="30723" name="Content Placeholder 2"/>
          <p:cNvSpPr>
            <a:spLocks noGrp="1"/>
          </p:cNvSpPr>
          <p:nvPr>
            <p:ph idx="1"/>
          </p:nvPr>
        </p:nvSpPr>
        <p:spPr/>
        <p:txBody>
          <a:bodyPr/>
          <a:lstStyle/>
          <a:p>
            <a:r>
              <a:rPr lang="en-US" altLang="en-US" dirty="0"/>
              <a:t>Grouping potential tourism customers on their lifestyle and personality</a:t>
            </a:r>
          </a:p>
          <a:p>
            <a:r>
              <a:rPr lang="en-US" altLang="en-US" dirty="0"/>
              <a:t>Lifestyle is the way people live identified by their activities, interests, and opinions (AIOs)</a:t>
            </a:r>
          </a:p>
        </p:txBody>
      </p:sp>
    </p:spTree>
    <p:extLst>
      <p:ext uri="{BB962C8B-B14F-4D97-AF65-F5344CB8AC3E}">
        <p14:creationId xmlns:p14="http://schemas.microsoft.com/office/powerpoint/2010/main" val="41195530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r>
              <a:rPr lang="en-US" altLang="en-US" dirty="0"/>
              <a:t>Table 2.3    </a:t>
            </a:r>
            <a:br>
              <a:rPr lang="en-US" altLang="en-US" dirty="0"/>
            </a:br>
            <a:r>
              <a:rPr lang="en-US" altLang="en-US" dirty="0"/>
              <a:t>Psychographic Lifestyle Dimensions</a:t>
            </a:r>
          </a:p>
        </p:txBody>
      </p:sp>
      <p:pic>
        <p:nvPicPr>
          <p:cNvPr id="3" name="Content Placeholder 2" descr="Table 2.3    &#10;Psychographic Lifestyle Dimensions"/>
          <p:cNvPicPr>
            <a:picLocks noGrp="1" noChangeAspect="1"/>
          </p:cNvPicPr>
          <p:nvPr>
            <p:ph idx="1"/>
          </p:nvPr>
        </p:nvPicPr>
        <p:blipFill>
          <a:blip r:embed="rId3"/>
          <a:stretch>
            <a:fillRect/>
          </a:stretch>
        </p:blipFill>
        <p:spPr>
          <a:xfrm>
            <a:off x="457200" y="1865716"/>
            <a:ext cx="8229600" cy="3994930"/>
          </a:xfrm>
          <a:prstGeom prst="rect">
            <a:avLst/>
          </a:prstGeom>
        </p:spPr>
      </p:pic>
    </p:spTree>
    <p:extLst>
      <p:ext uri="{BB962C8B-B14F-4D97-AF65-F5344CB8AC3E}">
        <p14:creationId xmlns:p14="http://schemas.microsoft.com/office/powerpoint/2010/main" val="13721781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Product-related Segmentation</a:t>
            </a:r>
          </a:p>
        </p:txBody>
      </p:sp>
      <p:sp>
        <p:nvSpPr>
          <p:cNvPr id="30723" name="Content Placeholder 2"/>
          <p:cNvSpPr>
            <a:spLocks noGrp="1"/>
          </p:cNvSpPr>
          <p:nvPr>
            <p:ph idx="1"/>
          </p:nvPr>
        </p:nvSpPr>
        <p:spPr/>
        <p:txBody>
          <a:bodyPr/>
          <a:lstStyle/>
          <a:p>
            <a:r>
              <a:rPr lang="en-US" altLang="en-US" dirty="0"/>
              <a:t>Group potential buyers directly from what people indicate they need or want in a particular good or service</a:t>
            </a:r>
          </a:p>
          <a:p>
            <a:pPr lvl="1"/>
            <a:r>
              <a:rPr lang="en-US" altLang="en-US" dirty="0"/>
              <a:t>The benefits people seek in the good or service</a:t>
            </a:r>
          </a:p>
          <a:p>
            <a:pPr lvl="1"/>
            <a:r>
              <a:rPr lang="en-US" altLang="en-US" dirty="0"/>
              <a:t>The amount of good or service used</a:t>
            </a:r>
          </a:p>
          <a:p>
            <a:pPr lvl="1"/>
            <a:r>
              <a:rPr lang="en-US" altLang="en-US" dirty="0"/>
              <a:t>The degree of company loyalty shown by the consumer in relation to the specific good or service</a:t>
            </a:r>
          </a:p>
        </p:txBody>
      </p:sp>
    </p:spTree>
    <p:extLst>
      <p:ext uri="{BB962C8B-B14F-4D97-AF65-F5344CB8AC3E}">
        <p14:creationId xmlns:p14="http://schemas.microsoft.com/office/powerpoint/2010/main" val="4600834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p:txBody>
          <a:bodyPr/>
          <a:lstStyle/>
          <a:p>
            <a:r>
              <a:rPr lang="en-US" altLang="en-US" dirty="0"/>
              <a:t>Putting Segmentation Knowledge to Work </a:t>
            </a:r>
            <a:br>
              <a:rPr lang="en-US" altLang="en-US" dirty="0"/>
            </a:br>
            <a:r>
              <a:rPr lang="en-US" altLang="en-US" sz="2400" dirty="0"/>
              <a:t>(1 of 3)</a:t>
            </a:r>
            <a:endParaRPr lang="en-US" altLang="en-US" dirty="0"/>
          </a:p>
        </p:txBody>
      </p:sp>
      <p:sp>
        <p:nvSpPr>
          <p:cNvPr id="32770" name="Rectangle 4"/>
          <p:cNvSpPr>
            <a:spLocks noGrp="1" noChangeArrowheads="1"/>
          </p:cNvSpPr>
          <p:nvPr>
            <p:ph idx="1"/>
          </p:nvPr>
        </p:nvSpPr>
        <p:spPr/>
        <p:txBody>
          <a:bodyPr/>
          <a:lstStyle/>
          <a:p>
            <a:r>
              <a:rPr lang="en-US" altLang="en-US" dirty="0"/>
              <a:t>There are almost as many potential market segments as there are groups of people</a:t>
            </a:r>
          </a:p>
          <a:p>
            <a:r>
              <a:rPr lang="en-US" altLang="en-US" dirty="0"/>
              <a:t>Most important reason for segmenting is to better meet customer needs</a:t>
            </a:r>
          </a:p>
        </p:txBody>
      </p:sp>
    </p:spTree>
    <p:extLst>
      <p:ext uri="{BB962C8B-B14F-4D97-AF65-F5344CB8AC3E}">
        <p14:creationId xmlns:p14="http://schemas.microsoft.com/office/powerpoint/2010/main" val="24745347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p:txBody>
          <a:bodyPr/>
          <a:lstStyle/>
          <a:p>
            <a:r>
              <a:rPr lang="en-US" altLang="en-US" dirty="0"/>
              <a:t>Putting Segmentation Knowledge to Work</a:t>
            </a:r>
            <a:br>
              <a:rPr lang="en-US" altLang="en-US" dirty="0"/>
            </a:br>
            <a:r>
              <a:rPr lang="en-US" altLang="en-US" sz="2400" dirty="0"/>
              <a:t>(2 of 3)</a:t>
            </a:r>
            <a:endParaRPr lang="en-US" altLang="en-US" dirty="0"/>
          </a:p>
        </p:txBody>
      </p:sp>
      <p:sp>
        <p:nvSpPr>
          <p:cNvPr id="32770" name="Rectangle 4"/>
          <p:cNvSpPr>
            <a:spLocks noGrp="1" noChangeArrowheads="1"/>
          </p:cNvSpPr>
          <p:nvPr>
            <p:ph idx="1"/>
          </p:nvPr>
        </p:nvSpPr>
        <p:spPr/>
        <p:txBody>
          <a:bodyPr/>
          <a:lstStyle/>
          <a:p>
            <a:r>
              <a:rPr lang="en-US" altLang="en-US" dirty="0"/>
              <a:t>The task of deciding when and how to segment can be clarified by addressing the following questions:</a:t>
            </a:r>
          </a:p>
          <a:p>
            <a:pPr lvl="1"/>
            <a:r>
              <a:rPr lang="en-US" altLang="en-US" dirty="0"/>
              <a:t>Can the market segment be easily identified and measured in terms of both purchasing power and size?</a:t>
            </a:r>
          </a:p>
          <a:p>
            <a:pPr lvl="1"/>
            <a:r>
              <a:rPr lang="en-US" altLang="en-US" dirty="0"/>
              <a:t>Is the segment large enough to be potentially profitable?</a:t>
            </a:r>
          </a:p>
          <a:p>
            <a:pPr lvl="1"/>
            <a:r>
              <a:rPr lang="en-US" altLang="en-US" dirty="0"/>
              <a:t>Can the segment be reached efficiently and effectively through advertising/promotions?</a:t>
            </a:r>
          </a:p>
        </p:txBody>
      </p:sp>
    </p:spTree>
    <p:extLst>
      <p:ext uri="{BB962C8B-B14F-4D97-AF65-F5344CB8AC3E}">
        <p14:creationId xmlns:p14="http://schemas.microsoft.com/office/powerpoint/2010/main" val="7042184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t>(2 of 2)</a:t>
            </a:r>
            <a:endParaRPr lang="en-US" altLang="en-US" dirty="0"/>
          </a:p>
        </p:txBody>
      </p:sp>
      <p:sp>
        <p:nvSpPr>
          <p:cNvPr id="17410" name="Rectangle 5"/>
          <p:cNvSpPr>
            <a:spLocks noGrp="1" noChangeArrowheads="1"/>
          </p:cNvSpPr>
          <p:nvPr>
            <p:ph idx="1"/>
          </p:nvPr>
        </p:nvSpPr>
        <p:spPr/>
        <p:txBody>
          <a:bodyPr/>
          <a:lstStyle/>
          <a:p>
            <a:pPr marL="514350" indent="-514350">
              <a:buFont typeface="+mj-lt"/>
              <a:buAutoNum type="arabicPeriod" startAt="5"/>
            </a:pPr>
            <a:r>
              <a:rPr lang="en-US" altLang="en-US" dirty="0"/>
              <a:t>Discuss the importance of business and professional, incentive, SMERF, mature, and special-interest travelers</a:t>
            </a:r>
          </a:p>
          <a:p>
            <a:pPr marL="514350" indent="-514350">
              <a:buFont typeface="+mj-lt"/>
              <a:buAutoNum type="arabicPeriod" startAt="5"/>
            </a:pPr>
            <a:r>
              <a:rPr lang="en-US" altLang="en-US" dirty="0"/>
              <a:t>Describe how information gained from segmenting the tourism market can be used to target and meet the wants, needs, and expectations of the traveling public</a:t>
            </a:r>
          </a:p>
        </p:txBody>
      </p:sp>
    </p:spTree>
    <p:extLst>
      <p:ext uri="{BB962C8B-B14F-4D97-AF65-F5344CB8AC3E}">
        <p14:creationId xmlns:p14="http://schemas.microsoft.com/office/powerpoint/2010/main" val="20284276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p:txBody>
          <a:bodyPr/>
          <a:lstStyle/>
          <a:p>
            <a:r>
              <a:rPr lang="en-US" altLang="en-US" dirty="0"/>
              <a:t>Putting Segmentation Knowledge to Work</a:t>
            </a:r>
            <a:br>
              <a:rPr lang="en-US" altLang="en-US" dirty="0"/>
            </a:br>
            <a:r>
              <a:rPr lang="en-US" altLang="en-US" sz="2400" dirty="0"/>
              <a:t>(3 of 3)</a:t>
            </a:r>
            <a:endParaRPr lang="en-US" altLang="en-US" dirty="0"/>
          </a:p>
        </p:txBody>
      </p:sp>
      <p:sp>
        <p:nvSpPr>
          <p:cNvPr id="32770" name="Rectangle 4"/>
          <p:cNvSpPr>
            <a:spLocks noGrp="1" noChangeArrowheads="1"/>
          </p:cNvSpPr>
          <p:nvPr>
            <p:ph idx="1"/>
          </p:nvPr>
        </p:nvSpPr>
        <p:spPr/>
        <p:txBody>
          <a:bodyPr/>
          <a:lstStyle/>
          <a:p>
            <a:r>
              <a:rPr lang="en-US" altLang="en-US" dirty="0"/>
              <a:t>The task of deciding when and how to segment can be clarified by addressing the following questions (cont’d):</a:t>
            </a:r>
          </a:p>
          <a:p>
            <a:pPr lvl="1"/>
            <a:r>
              <a:rPr lang="en-US" altLang="en-US" dirty="0"/>
              <a:t>Is the segment interested in the service offered?</a:t>
            </a:r>
          </a:p>
          <a:p>
            <a:pPr lvl="1"/>
            <a:r>
              <a:rPr lang="en-US" altLang="en-US" dirty="0"/>
              <a:t>Is the segment expected to be long term and will it grow or shrink in size?</a:t>
            </a:r>
          </a:p>
        </p:txBody>
      </p:sp>
    </p:spTree>
    <p:extLst>
      <p:ext uri="{BB962C8B-B14F-4D97-AF65-F5344CB8AC3E}">
        <p14:creationId xmlns:p14="http://schemas.microsoft.com/office/powerpoint/2010/main" val="1224351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US" altLang="en-US" dirty="0"/>
              <a:t>Table 2.4   </a:t>
            </a:r>
            <a:br>
              <a:rPr lang="en-US" altLang="en-US" dirty="0"/>
            </a:br>
            <a:r>
              <a:rPr lang="en-US" altLang="en-US" dirty="0"/>
              <a:t>The Segmentation Process</a:t>
            </a:r>
          </a:p>
        </p:txBody>
      </p:sp>
      <p:pic>
        <p:nvPicPr>
          <p:cNvPr id="3" name="Content Placeholder 2" descr="Table 2.4   &#10;The Segmentation Process"/>
          <p:cNvPicPr>
            <a:picLocks noGrp="1" noChangeAspect="1"/>
          </p:cNvPicPr>
          <p:nvPr>
            <p:ph idx="1"/>
          </p:nvPr>
        </p:nvPicPr>
        <p:blipFill>
          <a:blip r:embed="rId3"/>
          <a:stretch>
            <a:fillRect/>
          </a:stretch>
        </p:blipFill>
        <p:spPr>
          <a:xfrm>
            <a:off x="457200" y="2699521"/>
            <a:ext cx="8229600" cy="2327320"/>
          </a:xfrm>
          <a:prstGeom prst="rect">
            <a:avLst/>
          </a:prstGeom>
        </p:spPr>
      </p:pic>
    </p:spTree>
    <p:extLst>
      <p:ext uri="{BB962C8B-B14F-4D97-AF65-F5344CB8AC3E}">
        <p14:creationId xmlns:p14="http://schemas.microsoft.com/office/powerpoint/2010/main" val="7410696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7"/>
          <p:cNvSpPr>
            <a:spLocks noGrp="1" noChangeArrowheads="1"/>
          </p:cNvSpPr>
          <p:nvPr>
            <p:ph type="title"/>
          </p:nvPr>
        </p:nvSpPr>
        <p:spPr/>
        <p:txBody>
          <a:bodyPr/>
          <a:lstStyle/>
          <a:p>
            <a:r>
              <a:rPr lang="en-US" altLang="en-US" dirty="0"/>
              <a:t>Specialized Tourist Segments</a:t>
            </a:r>
          </a:p>
        </p:txBody>
      </p:sp>
      <p:sp>
        <p:nvSpPr>
          <p:cNvPr id="34818" name="Rectangle 6"/>
          <p:cNvSpPr>
            <a:spLocks noGrp="1" noChangeArrowheads="1"/>
          </p:cNvSpPr>
          <p:nvPr>
            <p:ph idx="1"/>
          </p:nvPr>
        </p:nvSpPr>
        <p:spPr/>
        <p:txBody>
          <a:bodyPr/>
          <a:lstStyle/>
          <a:p>
            <a:r>
              <a:rPr lang="en-US" altLang="en-US" dirty="0"/>
              <a:t>Business and professional travelers</a:t>
            </a:r>
          </a:p>
          <a:p>
            <a:r>
              <a:rPr lang="en-US" altLang="en-US" dirty="0"/>
              <a:t>Incentive travelers</a:t>
            </a:r>
          </a:p>
          <a:p>
            <a:r>
              <a:rPr lang="en-US" altLang="en-US" dirty="0"/>
              <a:t>SMERFs (Social, Military, Education, Religious, and/or Fraternal Groups)</a:t>
            </a:r>
          </a:p>
          <a:p>
            <a:r>
              <a:rPr lang="en-US" altLang="en-US" dirty="0"/>
              <a:t>Mature travelers</a:t>
            </a:r>
          </a:p>
          <a:p>
            <a:r>
              <a:rPr lang="en-US" altLang="en-US" dirty="0"/>
              <a:t>Special-Interest Travelers</a:t>
            </a:r>
          </a:p>
        </p:txBody>
      </p:sp>
    </p:spTree>
    <p:extLst>
      <p:ext uri="{BB962C8B-B14F-4D97-AF65-F5344CB8AC3E}">
        <p14:creationId xmlns:p14="http://schemas.microsoft.com/office/powerpoint/2010/main" val="357792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dirty="0"/>
              <a:t>Table 2.5   </a:t>
            </a:r>
            <a:br>
              <a:rPr lang="en-US" altLang="en-US" dirty="0"/>
            </a:br>
            <a:r>
              <a:rPr lang="en-US" altLang="en-US" dirty="0"/>
              <a:t>Business Traveler Profile</a:t>
            </a:r>
          </a:p>
        </p:txBody>
      </p:sp>
      <p:pic>
        <p:nvPicPr>
          <p:cNvPr id="3" name="Content Placeholder 2" descr="Table 2.5   &#10;Business Traveler Profile"/>
          <p:cNvPicPr>
            <a:picLocks noGrp="1" noChangeAspect="1"/>
          </p:cNvPicPr>
          <p:nvPr>
            <p:ph idx="1"/>
          </p:nvPr>
        </p:nvPicPr>
        <p:blipFill>
          <a:blip r:embed="rId2"/>
          <a:stretch>
            <a:fillRect/>
          </a:stretch>
        </p:blipFill>
        <p:spPr>
          <a:xfrm>
            <a:off x="457200" y="1701697"/>
            <a:ext cx="8229600" cy="4322968"/>
          </a:xfrm>
          <a:prstGeom prst="rect">
            <a:avLst/>
          </a:prstGeom>
        </p:spPr>
      </p:pic>
    </p:spTree>
    <p:extLst>
      <p:ext uri="{BB962C8B-B14F-4D97-AF65-F5344CB8AC3E}">
        <p14:creationId xmlns:p14="http://schemas.microsoft.com/office/powerpoint/2010/main" val="425218426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dirty="0"/>
              <a:t>Table 2.6</a:t>
            </a:r>
            <a:br>
              <a:rPr lang="en-US" altLang="en-US" dirty="0"/>
            </a:br>
            <a:r>
              <a:rPr lang="en-US" altLang="en-US" dirty="0"/>
              <a:t>Profile of Mature Travelers</a:t>
            </a:r>
          </a:p>
        </p:txBody>
      </p:sp>
      <p:pic>
        <p:nvPicPr>
          <p:cNvPr id="4" name="Content Placeholder 3" descr="Table 2.6&#10;Profile of Mature Travelers"/>
          <p:cNvPicPr>
            <a:picLocks noGrp="1" noChangeAspect="1"/>
          </p:cNvPicPr>
          <p:nvPr>
            <p:ph idx="1"/>
          </p:nvPr>
        </p:nvPicPr>
        <p:blipFill>
          <a:blip r:embed="rId2"/>
          <a:stretch>
            <a:fillRect/>
          </a:stretch>
        </p:blipFill>
        <p:spPr>
          <a:xfrm>
            <a:off x="833983" y="1600200"/>
            <a:ext cx="7476033" cy="4525963"/>
          </a:xfrm>
          <a:prstGeom prst="rect">
            <a:avLst/>
          </a:prstGeom>
        </p:spPr>
      </p:pic>
    </p:spTree>
    <p:extLst>
      <p:ext uri="{BB962C8B-B14F-4D97-AF65-F5344CB8AC3E}">
        <p14:creationId xmlns:p14="http://schemas.microsoft.com/office/powerpoint/2010/main" val="36251392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altLang="en-US" dirty="0"/>
              <a:t>Table 2.7</a:t>
            </a:r>
            <a:br>
              <a:rPr lang="en-US" altLang="en-US" dirty="0"/>
            </a:br>
            <a:r>
              <a:rPr lang="en-US" altLang="en-US" dirty="0"/>
              <a:t>Evolution of Special-Interest Tourism</a:t>
            </a:r>
          </a:p>
        </p:txBody>
      </p:sp>
      <p:pic>
        <p:nvPicPr>
          <p:cNvPr id="3" name="Content Placeholder 2" descr="Table 2.7&#10;Evolution of Special-Interest Tourism"/>
          <p:cNvPicPr>
            <a:picLocks noGrp="1" noChangeAspect="1"/>
          </p:cNvPicPr>
          <p:nvPr>
            <p:ph idx="1"/>
          </p:nvPr>
        </p:nvPicPr>
        <p:blipFill>
          <a:blip r:embed="rId3"/>
          <a:stretch>
            <a:fillRect/>
          </a:stretch>
        </p:blipFill>
        <p:spPr>
          <a:xfrm>
            <a:off x="64924" y="3048000"/>
            <a:ext cx="9014151" cy="1499825"/>
          </a:xfrm>
          <a:prstGeom prst="rect">
            <a:avLst/>
          </a:prstGeom>
        </p:spPr>
      </p:pic>
    </p:spTree>
    <p:extLst>
      <p:ext uri="{BB962C8B-B14F-4D97-AF65-F5344CB8AC3E}">
        <p14:creationId xmlns:p14="http://schemas.microsoft.com/office/powerpoint/2010/main" val="20992672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altLang="en-US" dirty="0"/>
              <a:t>Table 2.8</a:t>
            </a:r>
            <a:br>
              <a:rPr lang="en-US" altLang="en-US" dirty="0"/>
            </a:br>
            <a:r>
              <a:rPr lang="en-US" altLang="en-US" dirty="0"/>
              <a:t>Examples of Special-Interest Trips</a:t>
            </a:r>
          </a:p>
        </p:txBody>
      </p:sp>
      <p:pic>
        <p:nvPicPr>
          <p:cNvPr id="3" name="Content Placeholder 2" descr="Table 2.8&#10;Examples of Special-Interest Trips"/>
          <p:cNvPicPr>
            <a:picLocks noGrp="1" noChangeAspect="1"/>
          </p:cNvPicPr>
          <p:nvPr>
            <p:ph idx="1"/>
          </p:nvPr>
        </p:nvPicPr>
        <p:blipFill>
          <a:blip r:embed="rId3"/>
          <a:stretch>
            <a:fillRect/>
          </a:stretch>
        </p:blipFill>
        <p:spPr>
          <a:xfrm>
            <a:off x="457200" y="2287564"/>
            <a:ext cx="8229600" cy="3151235"/>
          </a:xfrm>
          <a:prstGeom prst="rect">
            <a:avLst/>
          </a:prstGeom>
        </p:spPr>
      </p:pic>
    </p:spTree>
    <p:extLst>
      <p:ext uri="{BB962C8B-B14F-4D97-AF65-F5344CB8AC3E}">
        <p14:creationId xmlns:p14="http://schemas.microsoft.com/office/powerpoint/2010/main" val="35144391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altLang="en-US" dirty="0"/>
              <a:t>Table 2.9</a:t>
            </a:r>
            <a:br>
              <a:rPr lang="en-US" altLang="en-US" dirty="0"/>
            </a:br>
            <a:r>
              <a:rPr lang="en-US" altLang="en-US" dirty="0"/>
              <a:t>Types of Sport Tourists</a:t>
            </a:r>
          </a:p>
        </p:txBody>
      </p:sp>
      <p:pic>
        <p:nvPicPr>
          <p:cNvPr id="3" name="Content Placeholder 2" descr="Table 2.9&#10;Types of Sport Tourists"/>
          <p:cNvPicPr>
            <a:picLocks noGrp="1" noChangeAspect="1"/>
          </p:cNvPicPr>
          <p:nvPr>
            <p:ph idx="1"/>
          </p:nvPr>
        </p:nvPicPr>
        <p:blipFill>
          <a:blip r:embed="rId3"/>
          <a:stretch>
            <a:fillRect/>
          </a:stretch>
        </p:blipFill>
        <p:spPr>
          <a:xfrm>
            <a:off x="617289" y="1600200"/>
            <a:ext cx="7909422" cy="4525963"/>
          </a:xfrm>
          <a:prstGeom prst="rect">
            <a:avLst/>
          </a:prstGeom>
        </p:spPr>
      </p:pic>
    </p:spTree>
    <p:extLst>
      <p:ext uri="{BB962C8B-B14F-4D97-AF65-F5344CB8AC3E}">
        <p14:creationId xmlns:p14="http://schemas.microsoft.com/office/powerpoint/2010/main" val="31992871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Delivering High-Quality Service</a:t>
            </a:r>
          </a:p>
        </p:txBody>
      </p:sp>
      <p:sp>
        <p:nvSpPr>
          <p:cNvPr id="57347" name="Content Placeholder 7"/>
          <p:cNvSpPr>
            <a:spLocks noGrp="1"/>
          </p:cNvSpPr>
          <p:nvPr>
            <p:ph idx="1"/>
          </p:nvPr>
        </p:nvSpPr>
        <p:spPr/>
        <p:txBody>
          <a:bodyPr/>
          <a:lstStyle/>
          <a:p>
            <a:r>
              <a:rPr lang="en-US" altLang="en-US" dirty="0"/>
              <a:t>Must meet customer expectations by satisfying their wants and needs</a:t>
            </a:r>
          </a:p>
          <a:p>
            <a:r>
              <a:rPr lang="en-US" altLang="en-US" dirty="0"/>
              <a:t>Need to provide consistently high-quality service</a:t>
            </a:r>
          </a:p>
          <a:p>
            <a:r>
              <a:rPr lang="en-US" altLang="en-US" dirty="0"/>
              <a:t>As market becomes more competitive, service quality becomes more critical for success</a:t>
            </a:r>
          </a:p>
        </p:txBody>
      </p:sp>
    </p:spTree>
    <p:extLst>
      <p:ext uri="{BB962C8B-B14F-4D97-AF65-F5344CB8AC3E}">
        <p14:creationId xmlns:p14="http://schemas.microsoft.com/office/powerpoint/2010/main" val="18138636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ltLang="en-US" dirty="0"/>
              <a:t>Center of the Tourism Model</a:t>
            </a:r>
          </a:p>
        </p:txBody>
      </p:sp>
      <p:sp>
        <p:nvSpPr>
          <p:cNvPr id="18434" name="Rectangle 4"/>
          <p:cNvSpPr>
            <a:spLocks noGrp="1" noChangeArrowheads="1"/>
          </p:cNvSpPr>
          <p:nvPr>
            <p:ph idx="1"/>
          </p:nvPr>
        </p:nvSpPr>
        <p:spPr/>
        <p:txBody>
          <a:bodyPr/>
          <a:lstStyle/>
          <a:p>
            <a:r>
              <a:rPr lang="en-US" altLang="en-US" dirty="0"/>
              <a:t>The center of the tourism model is travelers/tourists</a:t>
            </a:r>
          </a:p>
          <a:p>
            <a:r>
              <a:rPr lang="en-US" altLang="en-US" dirty="0"/>
              <a:t>Highly diverse groups with some same and some different needs</a:t>
            </a:r>
          </a:p>
          <a:p>
            <a:r>
              <a:rPr lang="en-US" altLang="en-US" dirty="0"/>
              <a:t>Important to understand consumer behavior</a:t>
            </a:r>
          </a:p>
        </p:txBody>
      </p:sp>
    </p:spTree>
    <p:extLst>
      <p:ext uri="{BB962C8B-B14F-4D97-AF65-F5344CB8AC3E}">
        <p14:creationId xmlns:p14="http://schemas.microsoft.com/office/powerpoint/2010/main" val="15691028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ltLang="en-US" dirty="0"/>
              <a:t>Consumer Behavior</a:t>
            </a:r>
          </a:p>
        </p:txBody>
      </p:sp>
      <p:sp>
        <p:nvSpPr>
          <p:cNvPr id="18434" name="Rectangle 4"/>
          <p:cNvSpPr>
            <a:spLocks noGrp="1" noChangeArrowheads="1"/>
          </p:cNvSpPr>
          <p:nvPr>
            <p:ph idx="1"/>
          </p:nvPr>
        </p:nvSpPr>
        <p:spPr/>
        <p:txBody>
          <a:bodyPr/>
          <a:lstStyle/>
          <a:p>
            <a:r>
              <a:rPr lang="en-US" altLang="en-US" dirty="0"/>
              <a:t>Consumer behavior is the study of consumer characteristics and the processes involved when individuals or groups select, purchase, and use goods and services to satisfy wants and needs</a:t>
            </a:r>
          </a:p>
          <a:p>
            <a:r>
              <a:rPr lang="en-US" altLang="en-US" dirty="0"/>
              <a:t>Consumers are likely to return to buy the same products when their needs are met</a:t>
            </a:r>
          </a:p>
        </p:txBody>
      </p:sp>
    </p:spTree>
    <p:extLst>
      <p:ext uri="{BB962C8B-B14F-4D97-AF65-F5344CB8AC3E}">
        <p14:creationId xmlns:p14="http://schemas.microsoft.com/office/powerpoint/2010/main" val="19838793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9"/>
          <p:cNvSpPr>
            <a:spLocks noGrp="1" noChangeArrowheads="1"/>
          </p:cNvSpPr>
          <p:nvPr>
            <p:ph type="title"/>
          </p:nvPr>
        </p:nvSpPr>
        <p:spPr/>
        <p:txBody>
          <a:bodyPr/>
          <a:lstStyle/>
          <a:p>
            <a:r>
              <a:rPr lang="en-US" altLang="en-US" dirty="0"/>
              <a:t>Travel Decisions</a:t>
            </a:r>
          </a:p>
        </p:txBody>
      </p:sp>
      <p:sp>
        <p:nvSpPr>
          <p:cNvPr id="19458" name="Rectangle 8"/>
          <p:cNvSpPr>
            <a:spLocks noGrp="1" noChangeArrowheads="1"/>
          </p:cNvSpPr>
          <p:nvPr>
            <p:ph idx="1"/>
          </p:nvPr>
        </p:nvSpPr>
        <p:spPr/>
        <p:txBody>
          <a:bodyPr/>
          <a:lstStyle/>
          <a:p>
            <a:r>
              <a:rPr lang="en-US" altLang="en-US" dirty="0"/>
              <a:t>Large number and variety of decisions go into a vacation or any trip away from home</a:t>
            </a:r>
          </a:p>
          <a:p>
            <a:pPr lvl="1"/>
            <a:r>
              <a:rPr lang="en-US" altLang="en-US" dirty="0"/>
              <a:t>General decision to travel away from home</a:t>
            </a:r>
          </a:p>
          <a:p>
            <a:pPr lvl="1"/>
            <a:r>
              <a:rPr lang="en-US" altLang="en-US" dirty="0"/>
              <a:t>Length of trip; time period</a:t>
            </a:r>
          </a:p>
          <a:p>
            <a:pPr lvl="1"/>
            <a:r>
              <a:rPr lang="en-US" altLang="en-US" dirty="0"/>
              <a:t>Destination choice; single or multiple</a:t>
            </a:r>
          </a:p>
          <a:p>
            <a:pPr lvl="1"/>
            <a:r>
              <a:rPr lang="en-US" altLang="en-US" dirty="0"/>
              <a:t>Use travel agent to help</a:t>
            </a:r>
          </a:p>
          <a:p>
            <a:pPr lvl="1"/>
            <a:r>
              <a:rPr lang="en-US" altLang="en-US" dirty="0"/>
              <a:t>Book in advance or "wing it"</a:t>
            </a:r>
          </a:p>
          <a:p>
            <a:pPr lvl="1"/>
            <a:r>
              <a:rPr lang="en-US" altLang="en-US" dirty="0"/>
              <a:t>Stick to the plan or modify during the trip</a:t>
            </a:r>
          </a:p>
        </p:txBody>
      </p:sp>
    </p:spTree>
    <p:extLst>
      <p:ext uri="{BB962C8B-B14F-4D97-AF65-F5344CB8AC3E}">
        <p14:creationId xmlns:p14="http://schemas.microsoft.com/office/powerpoint/2010/main" val="59246465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Figure 2.1</a:t>
            </a:r>
            <a:br>
              <a:rPr lang="en-US" altLang="en-US" dirty="0"/>
            </a:br>
            <a:r>
              <a:rPr lang="en-US" altLang="en-US" dirty="0"/>
              <a:t>The Travel Decision-Making Process</a:t>
            </a:r>
          </a:p>
        </p:txBody>
      </p:sp>
      <p:pic>
        <p:nvPicPr>
          <p:cNvPr id="30723" name="Content Placeholder 8" descr="Figure 2.1&#10;The Travel Decision-Making Process"/>
          <p:cNvPicPr>
            <a:picLocks noGrp="1" noChangeAspect="1"/>
          </p:cNvPicPr>
          <p:nvPr>
            <p:ph idx="1"/>
          </p:nvPr>
        </p:nvPicPr>
        <p:blipFill>
          <a:blip r:embed="rId3" cstate="print">
            <a:extLst>
              <a:ext uri="{28A0092B-C50C-407E-A947-70E740481C1C}">
                <a14:useLocalDpi xmlns:a14="http://schemas.microsoft.com/office/drawing/2010/main" val="0"/>
              </a:ext>
            </a:extLst>
          </a:blip>
          <a:srcRect l="-67711" r="-67711"/>
          <a:stretch>
            <a:fillRect/>
          </a:stretch>
        </p:blipFill>
        <p:spPr>
          <a:xfrm>
            <a:off x="462303" y="1602119"/>
            <a:ext cx="8219394" cy="4522124"/>
          </a:xfrm>
        </p:spPr>
      </p:pic>
    </p:spTree>
    <p:extLst>
      <p:ext uri="{BB962C8B-B14F-4D97-AF65-F5344CB8AC3E}">
        <p14:creationId xmlns:p14="http://schemas.microsoft.com/office/powerpoint/2010/main" val="12549889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a:lstStyle/>
          <a:p>
            <a:r>
              <a:rPr lang="en-US" altLang="en-US" dirty="0"/>
              <a:t>Information Seeking </a:t>
            </a:r>
            <a:r>
              <a:rPr lang="en-US" altLang="en-US" sz="2400" dirty="0"/>
              <a:t>(1 of 3)</a:t>
            </a:r>
            <a:endParaRPr lang="en-US" altLang="en-US" dirty="0"/>
          </a:p>
        </p:txBody>
      </p:sp>
      <p:sp>
        <p:nvSpPr>
          <p:cNvPr id="20482" name="Rectangle 6"/>
          <p:cNvSpPr>
            <a:spLocks noGrp="1" noChangeArrowheads="1"/>
          </p:cNvSpPr>
          <p:nvPr>
            <p:ph idx="1"/>
          </p:nvPr>
        </p:nvSpPr>
        <p:spPr/>
        <p:txBody>
          <a:bodyPr/>
          <a:lstStyle/>
          <a:p>
            <a:r>
              <a:rPr lang="en-US" altLang="en-US" dirty="0"/>
              <a:t>Existing base of knowledge and experiences</a:t>
            </a:r>
          </a:p>
          <a:p>
            <a:pPr lvl="1"/>
            <a:r>
              <a:rPr lang="en-US" altLang="en-US" dirty="0"/>
              <a:t>This form of memory reliance is called internal information search</a:t>
            </a:r>
          </a:p>
          <a:p>
            <a:r>
              <a:rPr lang="en-US" altLang="en-US" dirty="0"/>
              <a:t>Information seeking </a:t>
            </a:r>
          </a:p>
          <a:p>
            <a:pPr lvl="1"/>
            <a:r>
              <a:rPr lang="en-US" altLang="en-US" dirty="0"/>
              <a:t>External search of two types, personal sources and non-personal sources</a:t>
            </a:r>
          </a:p>
          <a:p>
            <a:pPr lvl="2"/>
            <a:r>
              <a:rPr lang="en-US" altLang="en-US" dirty="0"/>
              <a:t>Personal sources – friends, relatives, salespeople</a:t>
            </a:r>
          </a:p>
          <a:p>
            <a:pPr lvl="2"/>
            <a:r>
              <a:rPr lang="en-US" altLang="en-US" dirty="0"/>
              <a:t>Non-personal sources – print media, advertising, etc.</a:t>
            </a:r>
          </a:p>
        </p:txBody>
      </p:sp>
    </p:spTree>
    <p:extLst>
      <p:ext uri="{BB962C8B-B14F-4D97-AF65-F5344CB8AC3E}">
        <p14:creationId xmlns:p14="http://schemas.microsoft.com/office/powerpoint/2010/main" val="31890893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a:lstStyle/>
          <a:p>
            <a:r>
              <a:rPr lang="en-US" altLang="en-US" dirty="0"/>
              <a:t>Information Seeking </a:t>
            </a:r>
            <a:r>
              <a:rPr lang="en-US" altLang="en-US" sz="2400" dirty="0"/>
              <a:t>(2 of 3)</a:t>
            </a:r>
            <a:endParaRPr lang="en-US" altLang="en-US" dirty="0"/>
          </a:p>
        </p:txBody>
      </p:sp>
      <p:sp>
        <p:nvSpPr>
          <p:cNvPr id="20482" name="Rectangle 6"/>
          <p:cNvSpPr>
            <a:spLocks noGrp="1" noChangeArrowheads="1"/>
          </p:cNvSpPr>
          <p:nvPr>
            <p:ph idx="1"/>
          </p:nvPr>
        </p:nvSpPr>
        <p:spPr/>
        <p:txBody>
          <a:bodyPr/>
          <a:lstStyle/>
          <a:p>
            <a:r>
              <a:rPr lang="en-US" altLang="en-US" dirty="0"/>
              <a:t>Information seeking </a:t>
            </a:r>
          </a:p>
          <a:p>
            <a:pPr lvl="1"/>
            <a:r>
              <a:rPr lang="en-US" altLang="en-US" dirty="0"/>
              <a:t>Tourism suppliers often control the content of non-personal sources, e.g., website and advertising, but not travel guides</a:t>
            </a:r>
          </a:p>
          <a:p>
            <a:pPr lvl="1"/>
            <a:r>
              <a:rPr lang="en-US" altLang="en-US" dirty="0"/>
              <a:t>Induced information: messaging that is controlled by the supplier</a:t>
            </a:r>
          </a:p>
        </p:txBody>
      </p:sp>
    </p:spTree>
    <p:extLst>
      <p:ext uri="{BB962C8B-B14F-4D97-AF65-F5344CB8AC3E}">
        <p14:creationId xmlns:p14="http://schemas.microsoft.com/office/powerpoint/2010/main" val="31517537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4578</TotalTime>
  <Words>5534</Words>
  <Application>Microsoft Office PowerPoint</Application>
  <PresentationFormat>On-screen Show (4:3)</PresentationFormat>
  <Paragraphs>297</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Open Sans</vt:lpstr>
      <vt:lpstr>Arial</vt:lpstr>
      <vt:lpstr>Times New Roman</vt:lpstr>
      <vt:lpstr>Wingdings</vt:lpstr>
      <vt:lpstr>508 Lecture</vt:lpstr>
      <vt:lpstr>Tourism: The Business of Hospitality and Travel</vt:lpstr>
      <vt:lpstr>Learning Objectives (1 of 2)</vt:lpstr>
      <vt:lpstr>Learning Objectives (2 of 2)</vt:lpstr>
      <vt:lpstr>Center of the Tourism Model</vt:lpstr>
      <vt:lpstr>Consumer Behavior</vt:lpstr>
      <vt:lpstr>Travel Decisions</vt:lpstr>
      <vt:lpstr>Figure 2.1 The Travel Decision-Making Process</vt:lpstr>
      <vt:lpstr>Information Seeking (1 of 3)</vt:lpstr>
      <vt:lpstr>Information Seeking (2 of 3)</vt:lpstr>
      <vt:lpstr>Information Seeking (3 of 3)</vt:lpstr>
      <vt:lpstr>Foundations for Understanding Tourist Motivations</vt:lpstr>
      <vt:lpstr>Push and Pull Motivations</vt:lpstr>
      <vt:lpstr>Table 2.1 Push and Pull Travel Motivations</vt:lpstr>
      <vt:lpstr>Maslow's Hierarchy of Needs</vt:lpstr>
      <vt:lpstr>Figure 2.2 Maslow's Hierarchy of Needs</vt:lpstr>
      <vt:lpstr>Travel Career Patterns (TCPs)</vt:lpstr>
      <vt:lpstr>Figure 2.3 Travel Career Patterns (TCPs)</vt:lpstr>
      <vt:lpstr>The Psychocentric-Allocentric Model: Plog's Model</vt:lpstr>
      <vt:lpstr>The Psychocentric-Allocentric Model: Plog's Model</vt:lpstr>
      <vt:lpstr>Figure 2.4 Psychographic Positions of Destinations</vt:lpstr>
      <vt:lpstr>Segmenting the Tourism Market</vt:lpstr>
      <vt:lpstr>Approaches to Segmenting Markets</vt:lpstr>
      <vt:lpstr>Geographic Segmentation</vt:lpstr>
      <vt:lpstr>Demographic Segmentation</vt:lpstr>
      <vt:lpstr>Psychographic Segmentation</vt:lpstr>
      <vt:lpstr>Table 2.3     Psychographic Lifestyle Dimensions</vt:lpstr>
      <vt:lpstr>Product-related Segmentation</vt:lpstr>
      <vt:lpstr>Putting Segmentation Knowledge to Work  (1 of 3)</vt:lpstr>
      <vt:lpstr>Putting Segmentation Knowledge to Work (2 of 3)</vt:lpstr>
      <vt:lpstr>Putting Segmentation Knowledge to Work (3 of 3)</vt:lpstr>
      <vt:lpstr>Table 2.4    The Segmentation Process</vt:lpstr>
      <vt:lpstr>Specialized Tourist Segments</vt:lpstr>
      <vt:lpstr>Table 2.5    Business Traveler Profile</vt:lpstr>
      <vt:lpstr>Table 2.6 Profile of Mature Travelers</vt:lpstr>
      <vt:lpstr>Table 2.7 Evolution of Special-Interest Tourism</vt:lpstr>
      <vt:lpstr>Table 2.8 Examples of Special-Interest Trips</vt:lpstr>
      <vt:lpstr>Table 2.9 Types of Sport Tourists</vt:lpstr>
      <vt:lpstr>Delivering High-Quality Service</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to the Traveling Public</dc:title>
  <dc:subject>Tourism: The Business of Hospitality and Travel</dc:subject>
  <dc:creator>Cathy Hsu</dc:creator>
  <cp:keywords>Tourism</cp:keywords>
  <cp:lastModifiedBy>Seontaik Kim</cp:lastModifiedBy>
  <cp:revision>241</cp:revision>
  <dcterms:created xsi:type="dcterms:W3CDTF">2014-07-14T20:04:21Z</dcterms:created>
  <dcterms:modified xsi:type="dcterms:W3CDTF">2021-02-10T22:00:52Z</dcterms:modified>
</cp:coreProperties>
</file>