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8" r:id="rId2"/>
    <p:sldId id="350" r:id="rId3"/>
    <p:sldId id="351" r:id="rId4"/>
    <p:sldId id="353" r:id="rId5"/>
    <p:sldId id="354" r:id="rId6"/>
    <p:sldId id="355" r:id="rId7"/>
    <p:sldId id="356" r:id="rId8"/>
    <p:sldId id="376" r:id="rId9"/>
    <p:sldId id="357" r:id="rId10"/>
    <p:sldId id="358" r:id="rId11"/>
    <p:sldId id="359" r:id="rId12"/>
    <p:sldId id="360" r:id="rId13"/>
    <p:sldId id="361" r:id="rId14"/>
    <p:sldId id="378" r:id="rId15"/>
    <p:sldId id="379" r:id="rId16"/>
    <p:sldId id="362" r:id="rId17"/>
    <p:sldId id="380" r:id="rId18"/>
    <p:sldId id="381" r:id="rId19"/>
    <p:sldId id="382" r:id="rId20"/>
    <p:sldId id="383" r:id="rId21"/>
    <p:sldId id="363" r:id="rId22"/>
    <p:sldId id="377" r:id="rId23"/>
    <p:sldId id="364" r:id="rId24"/>
    <p:sldId id="365" r:id="rId25"/>
    <p:sldId id="366" r:id="rId26"/>
    <p:sldId id="367" r:id="rId27"/>
    <p:sldId id="368" r:id="rId28"/>
    <p:sldId id="369" r:id="rId29"/>
    <p:sldId id="370" r:id="rId30"/>
    <p:sldId id="371" r:id="rId31"/>
    <p:sldId id="372" r:id="rId32"/>
    <p:sldId id="373" r:id="rId33"/>
    <p:sldId id="37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63982" autoAdjust="0"/>
  </p:normalViewPr>
  <p:slideViewPr>
    <p:cSldViewPr>
      <p:cViewPr varScale="1">
        <p:scale>
          <a:sx n="104" d="100"/>
          <a:sy n="104" d="100"/>
        </p:scale>
        <p:origin x="3474" y="102"/>
      </p:cViewPr>
      <p:guideLst>
        <p:guide orient="horz" pos="2160"/>
        <p:guide pos="2880"/>
      </p:guideLst>
    </p:cSldViewPr>
  </p:slideViewPr>
  <p:outlineViewPr>
    <p:cViewPr>
      <p:scale>
        <a:sx n="33" d="100"/>
        <a:sy n="33" d="100"/>
      </p:scale>
      <p:origin x="0" y="-10728"/>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ndeed.com/career-advice/career-development/management-skill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corporatefinanceinstitute.com/resources/knowledge/finance/public-finance/" TargetMode="External"/><Relationship Id="rId5" Type="http://schemas.openxmlformats.org/officeDocument/2006/relationships/hyperlink" Target="https://corporatefinanceinstitute.com/resources/knowledge/finance/corporate-finance-industry/" TargetMode="External"/><Relationship Id="rId4" Type="http://schemas.openxmlformats.org/officeDocument/2006/relationships/hyperlink" Target="https://corporatefinanceinstitute.com/resources/knowledge/finance/personal-financ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ndeed.com/career-advice/career-development/management-skill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rporatefinanceinstitute.com/resources/knowledge/finance/personal-finance/"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corporatefinanceinstitute.com/resources/knowledge/finance/public-finance/" TargetMode="External"/><Relationship Id="rId4" Type="http://schemas.openxmlformats.org/officeDocument/2006/relationships/hyperlink" Target="https://corporatefinanceinstitute.com/resources/knowledge/finance/corporate-finance-industr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238727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Table 1.2 lists some of the milestones in the development of tourism.</a:t>
            </a:r>
          </a:p>
          <a:p>
            <a:pPr marL="171450" indent="-171450">
              <a:buFontTx/>
              <a:buChar char="-"/>
            </a:pPr>
            <a:r>
              <a:rPr lang="en-US" dirty="0"/>
              <a:t>There is a rich history of people and cultures that forms the foundation of tourism</a:t>
            </a:r>
          </a:p>
          <a:p>
            <a:pPr marL="171450" indent="-171450">
              <a:buFontTx/>
              <a:buChar char="-"/>
            </a:pPr>
            <a:r>
              <a:rPr lang="en-US" sz="1200" b="0" i="0" u="none" strike="noStrike" kern="1200" baseline="0" dirty="0">
                <a:solidFill>
                  <a:schemeClr val="tx1"/>
                </a:solidFill>
                <a:latin typeface="+mn-lt"/>
                <a:ea typeface="+mn-ea"/>
                <a:cs typeface="+mn-cs"/>
              </a:rPr>
              <a:t>Early travelers migrated for food and hunting</a:t>
            </a:r>
          </a:p>
          <a:p>
            <a:pPr marL="171450" indent="-171450">
              <a:buFontTx/>
              <a:buChar char="-"/>
            </a:pPr>
            <a:r>
              <a:rPr lang="en-US" sz="1200" b="0" i="0" u="none" strike="noStrike" kern="1200" baseline="0" dirty="0">
                <a:solidFill>
                  <a:schemeClr val="tx1"/>
                </a:solidFill>
                <a:latin typeface="+mn-lt"/>
                <a:ea typeface="+mn-ea"/>
                <a:cs typeface="+mn-cs"/>
              </a:rPr>
              <a:t>Phoenicians, Mayans, early Chinese traveled for trade and military control</a:t>
            </a:r>
            <a:endParaRPr lang="en-US" dirty="0"/>
          </a:p>
          <a:p>
            <a:pPr marL="171450" indent="-171450">
              <a:buFontTx/>
              <a:buChar char="-"/>
            </a:pPr>
            <a:r>
              <a:rPr lang="en-US" dirty="0"/>
              <a:t>history provides important insights into the reasons for travel and the eventual development of tourism. Based on early records, we know that many cultures and nations moved great armies and navies to conquer and control resources and trade routes.</a:t>
            </a:r>
          </a:p>
          <a:p>
            <a:pPr marL="171450" indent="-171450">
              <a:buFontTx/>
              <a:buChar char="-"/>
            </a:pPr>
            <a:r>
              <a:rPr lang="en-US" dirty="0"/>
              <a:t> One thing we know for sure is that as civilizations became established and spread geographically, travel became a necessity.</a:t>
            </a:r>
          </a:p>
          <a:p>
            <a:r>
              <a:rPr lang="en-US" sz="1200" b="1" i="0" u="none" strike="noStrike" kern="1200" baseline="0" dirty="0">
                <a:solidFill>
                  <a:schemeClr val="tx1"/>
                </a:solidFill>
                <a:latin typeface="+mn-lt"/>
                <a:ea typeface="+mn-ea"/>
                <a:cs typeface="+mn-cs"/>
              </a:rPr>
              <a:t>History has taught us that people travel and engage in tourism activities in increasing numbers when several basic conditions can be met. Identify and describe these conditions</a:t>
            </a:r>
          </a:p>
          <a:p>
            <a:r>
              <a:rPr lang="en-US" sz="1200" b="1" i="0" u="none" strike="noStrike" kern="1200" baseline="0" dirty="0">
                <a:solidFill>
                  <a:schemeClr val="tx1"/>
                </a:solidFill>
                <a:latin typeface="+mn-lt"/>
                <a:ea typeface="+mn-ea"/>
                <a:cs typeface="+mn-cs"/>
              </a:rPr>
              <a:t>and why they help facilitate travel and tourism activities. Tourism flourishes when:</a:t>
            </a:r>
          </a:p>
          <a:p>
            <a:r>
              <a:rPr lang="en-US" sz="1200" b="1" i="0" u="none" strike="noStrike" kern="1200" baseline="0" dirty="0">
                <a:solidFill>
                  <a:schemeClr val="tx1"/>
                </a:solidFill>
                <a:latin typeface="+mn-lt"/>
                <a:ea typeface="+mn-ea"/>
                <a:cs typeface="+mn-cs"/>
              </a:rPr>
              <a:t> Individuals have free time to travel. (Also money)</a:t>
            </a:r>
          </a:p>
          <a:p>
            <a:r>
              <a:rPr lang="en-US" sz="1200" b="1" i="0" u="none" strike="noStrike" kern="1200" baseline="0" dirty="0">
                <a:solidFill>
                  <a:schemeClr val="tx1"/>
                </a:solidFill>
                <a:latin typeface="+mn-lt"/>
                <a:ea typeface="+mn-ea"/>
                <a:cs typeface="+mn-cs"/>
              </a:rPr>
              <a:t> Travel is easy and safe. (Also inexpensive)</a:t>
            </a:r>
          </a:p>
          <a:p>
            <a:r>
              <a:rPr lang="en-US" sz="1200" b="1" i="0" u="none" strike="noStrike" kern="1200" baseline="0" dirty="0">
                <a:solidFill>
                  <a:schemeClr val="tx1"/>
                </a:solidFill>
                <a:latin typeface="+mn-lt"/>
                <a:ea typeface="+mn-ea"/>
                <a:cs typeface="+mn-cs"/>
              </a:rPr>
              <a:t> Currencies are easily exchangeable.</a:t>
            </a:r>
          </a:p>
          <a:p>
            <a:r>
              <a:rPr lang="en-US" sz="1200" b="1" i="0" u="none" strike="noStrike" kern="1200" baseline="0" dirty="0">
                <a:solidFill>
                  <a:schemeClr val="tx1"/>
                </a:solidFill>
                <a:latin typeface="+mn-lt"/>
                <a:ea typeface="+mn-ea"/>
                <a:cs typeface="+mn-cs"/>
              </a:rPr>
              <a:t> Common languages are spoken.</a:t>
            </a:r>
          </a:p>
          <a:p>
            <a:r>
              <a:rPr lang="en-US" sz="1200" b="1" i="0" u="none" strike="noStrike" kern="1200" baseline="0" dirty="0">
                <a:solidFill>
                  <a:schemeClr val="tx1"/>
                </a:solidFill>
                <a:latin typeface="+mn-lt"/>
                <a:ea typeface="+mn-ea"/>
                <a:cs typeface="+mn-cs"/>
              </a:rPr>
              <a:t> Legal systems create a perception of personal safety.</a:t>
            </a:r>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a:p>
        </p:txBody>
      </p:sp>
    </p:spTree>
    <p:extLst>
      <p:ext uri="{BB962C8B-B14F-4D97-AF65-F5344CB8AC3E}">
        <p14:creationId xmlns:p14="http://schemas.microsoft.com/office/powerpoint/2010/main" val="9779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r>
              <a:rPr lang="en-US" dirty="0"/>
              <a:t>The point at which simple travel evolved into the more complex activities of tourism is hard to identify. However, tourism as an industry probably began to develop during the Empire Era, which stretched from the time of the Egyptians to the Greeks and finally came to an end with the fall of the Roman Empire. During this time, people began traveling in large numbers for governmental, commercial, educational, and religious purposes out of both necessity and pleasure. </a:t>
            </a:r>
            <a:r>
              <a:rPr lang="en-US" baseline="0" dirty="0"/>
              <a:t> </a:t>
            </a:r>
          </a:p>
          <a:p>
            <a:r>
              <a:rPr lang="en-US" sz="1200" b="0" i="0" u="none" strike="noStrike" kern="1200" baseline="0" dirty="0">
                <a:solidFill>
                  <a:schemeClr val="tx1"/>
                </a:solidFill>
                <a:latin typeface="+mn-lt"/>
                <a:ea typeface="+mn-ea"/>
                <a:cs typeface="+mn-cs"/>
              </a:rPr>
              <a:t>The Empire Era</a:t>
            </a:r>
          </a:p>
          <a:p>
            <a:r>
              <a:rPr lang="en-US" sz="1200" b="0" i="0" u="none" strike="noStrike" kern="1200" baseline="0" dirty="0">
                <a:solidFill>
                  <a:schemeClr val="tx1"/>
                </a:solidFill>
                <a:latin typeface="+mn-lt"/>
                <a:ea typeface="+mn-ea"/>
                <a:cs typeface="+mn-cs"/>
              </a:rPr>
              <a:t>1. Egyptians, Greeks, and Romans</a:t>
            </a:r>
          </a:p>
          <a:p>
            <a:r>
              <a:rPr lang="en-US" sz="1200" b="0" i="0" u="none" strike="noStrike" kern="1200" baseline="0" dirty="0">
                <a:solidFill>
                  <a:schemeClr val="tx1"/>
                </a:solidFill>
                <a:latin typeface="+mn-lt"/>
                <a:ea typeface="+mn-ea"/>
                <a:cs typeface="+mn-cs"/>
              </a:rPr>
              <a:t>2. Traveled for government, commercial, educational, and religious purposes</a:t>
            </a:r>
          </a:p>
          <a:p>
            <a:r>
              <a:rPr lang="en-US" sz="1200" b="0" i="0" u="none" strike="noStrike" kern="1200" baseline="0" dirty="0">
                <a:solidFill>
                  <a:schemeClr val="tx1"/>
                </a:solidFill>
                <a:latin typeface="+mn-lt"/>
                <a:ea typeface="+mn-ea"/>
                <a:cs typeface="+mn-cs"/>
              </a:rPr>
              <a:t>3. Necessity of long-distance travel to control vast land areas</a:t>
            </a:r>
          </a:p>
          <a:p>
            <a:r>
              <a:rPr lang="en-US" sz="1200" b="0" i="0" u="none" strike="noStrike" kern="1200" baseline="0" dirty="0">
                <a:solidFill>
                  <a:schemeClr val="tx1"/>
                </a:solidFill>
                <a:latin typeface="+mn-lt"/>
                <a:ea typeface="+mn-ea"/>
                <a:cs typeface="+mn-cs"/>
              </a:rPr>
              <a:t>4. Affluence of sizable percent of empires’ citizens</a:t>
            </a:r>
          </a:p>
          <a:p>
            <a:r>
              <a:rPr lang="en-US" sz="1200" b="0" i="0" u="none" strike="noStrike" kern="1200" baseline="0" dirty="0">
                <a:solidFill>
                  <a:schemeClr val="tx1"/>
                </a:solidFill>
                <a:latin typeface="+mn-lt"/>
                <a:ea typeface="+mn-ea"/>
                <a:cs typeface="+mn-cs"/>
              </a:rPr>
              <a:t>5. Demand for travel services, lodging, food, etc.</a:t>
            </a:r>
          </a:p>
          <a:p>
            <a:r>
              <a:rPr lang="en-US" sz="1200" b="0" i="0" u="none" strike="noStrike" kern="1200" baseline="0" dirty="0">
                <a:solidFill>
                  <a:schemeClr val="tx1"/>
                </a:solidFill>
                <a:latin typeface="+mn-lt"/>
                <a:ea typeface="+mn-ea"/>
                <a:cs typeface="+mn-cs"/>
              </a:rPr>
              <a:t>4. Greeks</a:t>
            </a:r>
          </a:p>
          <a:p>
            <a:r>
              <a:rPr lang="en-US" sz="1200" b="0" i="0" u="none" strike="noStrike" kern="1200" baseline="0" dirty="0">
                <a:solidFill>
                  <a:schemeClr val="tx1"/>
                </a:solidFill>
                <a:latin typeface="+mn-lt"/>
                <a:ea typeface="+mn-ea"/>
                <a:cs typeface="+mn-cs"/>
              </a:rPr>
              <a:t>   a. Use of common language and currency</a:t>
            </a:r>
          </a:p>
          <a:p>
            <a:r>
              <a:rPr lang="en-US" sz="1200" b="0" i="0" u="none" strike="noStrike" kern="1200" baseline="0" dirty="0">
                <a:solidFill>
                  <a:schemeClr val="tx1"/>
                </a:solidFill>
                <a:latin typeface="+mn-lt"/>
                <a:ea typeface="+mn-ea"/>
                <a:cs typeface="+mn-cs"/>
              </a:rPr>
              <a:t>   b. City states became attractions in themselves; shopping, sports centers</a:t>
            </a:r>
          </a:p>
          <a:p>
            <a:r>
              <a:rPr lang="en-US" sz="1200" b="0" i="0" u="none" strike="noStrike" kern="1200" baseline="0" dirty="0">
                <a:solidFill>
                  <a:schemeClr val="tx1"/>
                </a:solidFill>
                <a:latin typeface="+mn-lt"/>
                <a:ea typeface="+mn-ea"/>
                <a:cs typeface="+mn-cs"/>
              </a:rPr>
              <a:t>7. Romans</a:t>
            </a:r>
          </a:p>
          <a:p>
            <a:r>
              <a:rPr lang="en-US" sz="1200" b="0" i="0" u="none" strike="noStrike" kern="1200" baseline="0" dirty="0">
                <a:solidFill>
                  <a:schemeClr val="tx1"/>
                </a:solidFill>
                <a:latin typeface="+mn-lt"/>
                <a:ea typeface="+mn-ea"/>
                <a:cs typeface="+mn-cs"/>
              </a:rPr>
              <a:t>   a. Large middle and upper class that could afford leisure travel</a:t>
            </a:r>
          </a:p>
          <a:p>
            <a:r>
              <a:rPr lang="en-US" sz="1200" b="0" i="0" u="none" strike="noStrike" kern="1200" baseline="0" dirty="0">
                <a:solidFill>
                  <a:schemeClr val="tx1"/>
                </a:solidFill>
                <a:latin typeface="+mn-lt"/>
                <a:ea typeface="+mn-ea"/>
                <a:cs typeface="+mn-cs"/>
              </a:rPr>
              <a:t>   b. Developed road systems, water systems, system of inns, and liveries</a:t>
            </a:r>
          </a:p>
          <a:p>
            <a:r>
              <a:rPr lang="en-US" sz="1200" b="0" i="0" u="none" strike="noStrike" kern="1200" baseline="0" dirty="0">
                <a:solidFill>
                  <a:schemeClr val="tx1"/>
                </a:solidFill>
                <a:latin typeface="+mn-lt"/>
                <a:ea typeface="+mn-ea"/>
                <a:cs typeface="+mn-cs"/>
              </a:rPr>
              <a:t>   c. Latin as additional common language</a:t>
            </a:r>
          </a:p>
          <a:p>
            <a:r>
              <a:rPr lang="en-US" sz="1200" b="0" i="0" u="none" strike="noStrike" kern="1200" baseline="0" dirty="0">
                <a:solidFill>
                  <a:schemeClr val="tx1"/>
                </a:solidFill>
                <a:latin typeface="+mn-lt"/>
                <a:ea typeface="+mn-ea"/>
                <a:cs typeface="+mn-cs"/>
              </a:rPr>
              <a:t>   d. Common legal system and protection</a:t>
            </a:r>
          </a:p>
          <a:p>
            <a:r>
              <a:rPr lang="en-US" sz="1200" b="0" i="0" u="none" strike="noStrike" kern="1200" baseline="0" dirty="0">
                <a:solidFill>
                  <a:schemeClr val="tx1"/>
                </a:solidFill>
                <a:latin typeface="+mn-lt"/>
                <a:ea typeface="+mn-ea"/>
                <a:cs typeface="+mn-cs"/>
              </a:rPr>
              <a:t>8. These empires started the necessities that encourage travel</a:t>
            </a:r>
          </a:p>
          <a:p>
            <a:r>
              <a:rPr lang="en-US" sz="1200" b="0" i="0" u="none" strike="noStrike" kern="1200" baseline="0" dirty="0">
                <a:solidFill>
                  <a:schemeClr val="tx1"/>
                </a:solidFill>
                <a:latin typeface="+mn-lt"/>
                <a:ea typeface="+mn-ea"/>
                <a:cs typeface="+mn-cs"/>
              </a:rPr>
              <a:t>  a. Affluent population with time and money to travel</a:t>
            </a:r>
          </a:p>
          <a:p>
            <a:r>
              <a:rPr lang="en-US" sz="1200" b="0" i="0" u="none" strike="noStrike" kern="1200" baseline="0" dirty="0">
                <a:solidFill>
                  <a:schemeClr val="tx1"/>
                </a:solidFill>
                <a:latin typeface="+mn-lt"/>
                <a:ea typeface="+mn-ea"/>
                <a:cs typeface="+mn-cs"/>
              </a:rPr>
              <a:t>  b. Safe and easy travel</a:t>
            </a:r>
          </a:p>
          <a:p>
            <a:r>
              <a:rPr lang="en-US" sz="1200" b="0" i="0" u="none" strike="noStrike" kern="1200" baseline="0" dirty="0">
                <a:solidFill>
                  <a:schemeClr val="tx1"/>
                </a:solidFill>
                <a:latin typeface="+mn-lt"/>
                <a:ea typeface="+mn-ea"/>
                <a:cs typeface="+mn-cs"/>
              </a:rPr>
              <a:t>  c. Widely accepted currencies</a:t>
            </a:r>
          </a:p>
          <a:p>
            <a:r>
              <a:rPr lang="en-US" sz="1200" b="0" i="0" u="none" strike="noStrike" kern="1200" baseline="0" dirty="0">
                <a:solidFill>
                  <a:schemeClr val="tx1"/>
                </a:solidFill>
                <a:latin typeface="+mn-lt"/>
                <a:ea typeface="+mn-ea"/>
                <a:cs typeface="+mn-cs"/>
              </a:rPr>
              <a:t>  d. Widely used languages</a:t>
            </a:r>
          </a:p>
          <a:p>
            <a:r>
              <a:rPr lang="en-US" sz="1200" b="0" i="0" u="none" strike="noStrike" kern="1200" baseline="0" dirty="0">
                <a:solidFill>
                  <a:schemeClr val="tx1"/>
                </a:solidFill>
                <a:latin typeface="+mn-lt"/>
                <a:ea typeface="+mn-ea"/>
                <a:cs typeface="+mn-cs"/>
              </a:rPr>
              <a:t>  e. Legal system which protects personal safety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 The Middle Ages (5th to 14th centuries) and the Renaissance Era (14th to 16th centuries)</a:t>
            </a:r>
          </a:p>
          <a:p>
            <a:r>
              <a:rPr lang="en-US" sz="1200" b="0" i="0" u="none" strike="noStrike" kern="1200" baseline="0" dirty="0">
                <a:solidFill>
                  <a:schemeClr val="tx1"/>
                </a:solidFill>
                <a:latin typeface="+mn-lt"/>
                <a:ea typeface="+mn-ea"/>
                <a:cs typeface="+mn-cs"/>
              </a:rPr>
              <a:t>5. Decline of Roman Empire ushered in era called the Middle Ages</a:t>
            </a:r>
          </a:p>
          <a:p>
            <a:r>
              <a:rPr lang="en-US" sz="1200" b="0" i="0" u="none" strike="noStrike" kern="1200" baseline="0" dirty="0">
                <a:solidFill>
                  <a:schemeClr val="tx1"/>
                </a:solidFill>
                <a:latin typeface="+mn-lt"/>
                <a:ea typeface="+mn-ea"/>
                <a:cs typeface="+mn-cs"/>
              </a:rPr>
              <a:t>  a. Feudal system developed from the fragmentation of governments</a:t>
            </a:r>
          </a:p>
          <a:p>
            <a:r>
              <a:rPr lang="en-US" sz="1200" b="0" i="0" u="none" strike="noStrike" kern="1200" baseline="0" dirty="0">
                <a:solidFill>
                  <a:schemeClr val="tx1"/>
                </a:solidFill>
                <a:latin typeface="+mn-lt"/>
                <a:ea typeface="+mn-ea"/>
                <a:cs typeface="+mn-cs"/>
              </a:rPr>
              <a:t>  b. Transportation and safety declined</a:t>
            </a:r>
          </a:p>
          <a:p>
            <a:r>
              <a:rPr lang="en-US" sz="1200" b="0" i="0" u="none" strike="noStrike" kern="1200" baseline="0" dirty="0">
                <a:solidFill>
                  <a:schemeClr val="tx1"/>
                </a:solidFill>
                <a:latin typeface="+mn-lt"/>
                <a:ea typeface="+mn-ea"/>
                <a:cs typeface="+mn-cs"/>
              </a:rPr>
              <a:t>  c. Less acceptance of currencies and less knowledge of common languages</a:t>
            </a:r>
          </a:p>
          <a:p>
            <a:r>
              <a:rPr lang="en-US" sz="1200" b="0" i="0" u="none" strike="noStrike" kern="1200" baseline="0" dirty="0">
                <a:solidFill>
                  <a:schemeClr val="tx1"/>
                </a:solidFill>
                <a:latin typeface="+mn-lt"/>
                <a:ea typeface="+mn-ea"/>
                <a:cs typeface="+mn-cs"/>
              </a:rPr>
              <a:t>  d. Some travel by crusaders to the Holy Land</a:t>
            </a:r>
          </a:p>
          <a:p>
            <a:r>
              <a:rPr lang="en-US" sz="1200" b="0" i="0" u="none" strike="noStrike" kern="1200" baseline="0" dirty="0">
                <a:solidFill>
                  <a:schemeClr val="tx1"/>
                </a:solidFill>
                <a:latin typeface="+mn-lt"/>
                <a:ea typeface="+mn-ea"/>
                <a:cs typeface="+mn-cs"/>
              </a:rPr>
              <a:t>  e. Marco Polo’s historic travels in late 13th century</a:t>
            </a:r>
          </a:p>
          <a:p>
            <a:r>
              <a:rPr lang="en-US" sz="1200" b="0" i="0" u="none" strike="noStrike" kern="1200" baseline="0" dirty="0">
                <a:solidFill>
                  <a:schemeClr val="tx1"/>
                </a:solidFill>
                <a:latin typeface="+mn-lt"/>
                <a:ea typeface="+mn-ea"/>
                <a:cs typeface="+mn-cs"/>
              </a:rPr>
              <a:t>6. Development of merchant class gave rise to Renaissance Era</a:t>
            </a:r>
          </a:p>
          <a:p>
            <a:pPr marL="0" indent="0">
              <a:buNone/>
            </a:pPr>
            <a:r>
              <a:rPr lang="en-US" sz="1200" b="0" i="0" u="none" strike="noStrike" kern="1200" baseline="0" dirty="0">
                <a:solidFill>
                  <a:schemeClr val="tx1"/>
                </a:solidFill>
                <a:latin typeface="+mn-lt"/>
                <a:ea typeface="+mn-ea"/>
                <a:cs typeface="+mn-cs"/>
              </a:rPr>
              <a:t>  a. Kings and queens began to gather larger areas of land</a:t>
            </a:r>
          </a:p>
          <a:p>
            <a:pPr marL="0" indent="0">
              <a:buNone/>
            </a:pPr>
            <a:r>
              <a:rPr lang="en-US" sz="1200" b="0" i="0" u="none" strike="noStrike" kern="1200" baseline="0" dirty="0">
                <a:solidFill>
                  <a:schemeClr val="tx1"/>
                </a:solidFill>
                <a:latin typeface="+mn-lt"/>
                <a:ea typeface="+mn-ea"/>
                <a:cs typeface="+mn-cs"/>
              </a:rPr>
              <a:t>  b. Increased interest in travel for commerce and pleasure</a:t>
            </a:r>
          </a:p>
          <a:p>
            <a:pPr marL="228600" indent="-228600">
              <a:buAutoNum type="alphaLcPeriod"/>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 The Grand Tour Era (1613 to 1785 A.D.)</a:t>
            </a:r>
          </a:p>
          <a:p>
            <a:r>
              <a:rPr lang="en-US" sz="1200" b="0" i="0" u="none" strike="noStrike" kern="1200" baseline="0" dirty="0">
                <a:solidFill>
                  <a:schemeClr val="tx1"/>
                </a:solidFill>
                <a:latin typeface="+mn-lt"/>
                <a:ea typeface="+mn-ea"/>
                <a:cs typeface="+mn-cs"/>
              </a:rPr>
              <a:t> 1. Trend of luxurious travel started by wealthy English</a:t>
            </a:r>
          </a:p>
          <a:p>
            <a:r>
              <a:rPr lang="en-US" sz="1200" b="0" i="0" u="none" strike="noStrike" kern="1200" baseline="0" dirty="0">
                <a:solidFill>
                  <a:schemeClr val="tx1"/>
                </a:solidFill>
                <a:latin typeface="+mn-lt"/>
                <a:ea typeface="+mn-ea"/>
                <a:cs typeface="+mn-cs"/>
              </a:rPr>
              <a:t> 2. Developed as status symbol and spread throughout Europe</a:t>
            </a:r>
          </a:p>
          <a:p>
            <a:r>
              <a:rPr lang="en-US" sz="1200" b="0" i="0" u="none" strike="noStrike" kern="1200" baseline="0" dirty="0">
                <a:solidFill>
                  <a:schemeClr val="tx1"/>
                </a:solidFill>
                <a:latin typeface="+mn-lt"/>
                <a:ea typeface="+mn-ea"/>
                <a:cs typeface="+mn-cs"/>
              </a:rPr>
              <a:t> 3. Goal was to experience the “civilized world” and study the arts and sciences</a:t>
            </a:r>
          </a:p>
          <a:p>
            <a:r>
              <a:rPr lang="en-US" sz="1200" b="0" i="0" u="none" strike="noStrike" kern="1200" baseline="0" dirty="0">
                <a:solidFill>
                  <a:schemeClr val="tx1"/>
                </a:solidFill>
                <a:latin typeface="+mn-lt"/>
                <a:ea typeface="+mn-ea"/>
                <a:cs typeface="+mn-cs"/>
              </a:rPr>
              <a:t> 4. These travels often lasted for several years</a:t>
            </a:r>
          </a:p>
          <a:p>
            <a:r>
              <a:rPr lang="en-US" sz="1200" b="0" i="0" u="none" strike="noStrike" kern="1200" baseline="0" dirty="0">
                <a:solidFill>
                  <a:schemeClr val="tx1"/>
                </a:solidFill>
                <a:latin typeface="+mn-lt"/>
                <a:ea typeface="+mn-ea"/>
                <a:cs typeface="+mn-cs"/>
              </a:rPr>
              <a:t> 5. Industrial Revolution (c. 1750 A.D.) changed economic and social structures</a:t>
            </a:r>
          </a:p>
          <a:p>
            <a:r>
              <a:rPr lang="en-US" sz="1200" b="0" i="0" u="none" strike="noStrike" kern="1200" baseline="0" dirty="0">
                <a:solidFill>
                  <a:schemeClr val="tx1"/>
                </a:solidFill>
                <a:latin typeface="+mn-lt"/>
                <a:ea typeface="+mn-ea"/>
                <a:cs typeface="+mn-cs"/>
              </a:rPr>
              <a:t> 6. Nations moved from agricultural to industrial economies</a:t>
            </a:r>
          </a:p>
          <a:p>
            <a:r>
              <a:rPr lang="en-US" sz="1200" b="0" i="0" u="none" strike="noStrike" kern="1200" baseline="0" dirty="0">
                <a:solidFill>
                  <a:schemeClr val="tx1"/>
                </a:solidFill>
                <a:latin typeface="+mn-lt"/>
                <a:ea typeface="+mn-ea"/>
                <a:cs typeface="+mn-cs"/>
              </a:rPr>
              <a:t> 7. Development of more efficient forms of transportation</a:t>
            </a:r>
          </a:p>
          <a:p>
            <a:r>
              <a:rPr lang="en-US" sz="1200" b="0" i="0" u="none" strike="noStrike" kern="1200" baseline="0" dirty="0">
                <a:solidFill>
                  <a:schemeClr val="tx1"/>
                </a:solidFill>
                <a:latin typeface="+mn-lt"/>
                <a:ea typeface="+mn-ea"/>
                <a:cs typeface="+mn-cs"/>
              </a:rPr>
              <a:t> 8. Growth in travel for business reasons</a:t>
            </a:r>
          </a:p>
          <a:p>
            <a:r>
              <a:rPr lang="en-US" sz="1200" b="0" i="0" u="none" strike="noStrike" kern="1200" baseline="0" dirty="0">
                <a:solidFill>
                  <a:schemeClr val="tx1"/>
                </a:solidFill>
                <a:latin typeface="+mn-lt"/>
                <a:ea typeface="+mn-ea"/>
                <a:cs typeface="+mn-cs"/>
              </a:rPr>
              <a:t>F. The Mobility Era (1800 to 1944)</a:t>
            </a:r>
          </a:p>
          <a:p>
            <a:r>
              <a:rPr lang="en-US" sz="1200" b="0" i="0" u="none" strike="noStrike" kern="1200" baseline="0" dirty="0">
                <a:solidFill>
                  <a:schemeClr val="tx1"/>
                </a:solidFill>
                <a:latin typeface="+mn-lt"/>
                <a:ea typeface="+mn-ea"/>
                <a:cs typeface="+mn-cs"/>
              </a:rPr>
              <a:t> 1. Growing economic prosperity</a:t>
            </a:r>
          </a:p>
          <a:p>
            <a:r>
              <a:rPr lang="en-US" sz="1200" b="0" i="0" u="none" strike="noStrike" kern="1200" baseline="0" dirty="0">
                <a:solidFill>
                  <a:schemeClr val="tx1"/>
                </a:solidFill>
                <a:latin typeface="+mn-lt"/>
                <a:ea typeface="+mn-ea"/>
                <a:cs typeface="+mn-cs"/>
              </a:rPr>
              <a:t> 2. Increase in systems, modes, and speed of travel (roads, railroads, steamships)</a:t>
            </a:r>
          </a:p>
          <a:p>
            <a:r>
              <a:rPr lang="en-US" sz="1200" b="0" i="0" u="none" strike="noStrike" kern="1200" baseline="0" dirty="0">
                <a:solidFill>
                  <a:schemeClr val="tx1"/>
                </a:solidFill>
                <a:latin typeface="+mn-lt"/>
                <a:ea typeface="+mn-ea"/>
                <a:cs typeface="+mn-cs"/>
              </a:rPr>
              <a:t> 3. Thomas Cook developed tour packages for mass travel</a:t>
            </a:r>
          </a:p>
          <a:p>
            <a:r>
              <a:rPr lang="en-US" sz="1200" b="0" i="0" u="none" strike="noStrike" kern="1200" baseline="0" dirty="0">
                <a:solidFill>
                  <a:schemeClr val="tx1"/>
                </a:solidFill>
                <a:latin typeface="+mn-lt"/>
                <a:ea typeface="+mn-ea"/>
                <a:cs typeface="+mn-cs"/>
              </a:rPr>
              <a:t> 4. Invention of automobile and airplane expanded freedom to travel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 The Modern Era (1945 to present)</a:t>
            </a:r>
          </a:p>
          <a:p>
            <a:r>
              <a:rPr lang="en-US" sz="1200" b="0" i="0" u="none" strike="noStrike" kern="1200" baseline="0" dirty="0">
                <a:solidFill>
                  <a:schemeClr val="tx1"/>
                </a:solidFill>
                <a:latin typeface="+mn-lt"/>
                <a:ea typeface="+mn-ea"/>
                <a:cs typeface="+mn-cs"/>
              </a:rPr>
              <a:t> 1. Paid vacations introduced in the early 1900s made leisure travel possible for working and middle classes</a:t>
            </a:r>
          </a:p>
          <a:p>
            <a:r>
              <a:rPr lang="en-US" sz="1200" b="0" i="0" u="none" strike="noStrike" kern="1200" baseline="0" dirty="0">
                <a:solidFill>
                  <a:schemeClr val="tx1"/>
                </a:solidFill>
                <a:latin typeface="+mn-lt"/>
                <a:ea typeface="+mn-ea"/>
                <a:cs typeface="+mn-cs"/>
              </a:rPr>
              <a:t> 2. Millions were introduced to international travel during World War II</a:t>
            </a:r>
          </a:p>
          <a:p>
            <a:r>
              <a:rPr lang="en-US" sz="1200" b="0" i="0" u="none" strike="noStrike" kern="1200" baseline="0" dirty="0">
                <a:solidFill>
                  <a:schemeClr val="tx1"/>
                </a:solidFill>
                <a:latin typeface="+mn-lt"/>
                <a:ea typeface="+mn-ea"/>
                <a:cs typeface="+mn-cs"/>
              </a:rPr>
              <a:t> 3. Postwar prosperity made mass ownership of automobile possible</a:t>
            </a:r>
          </a:p>
          <a:p>
            <a:r>
              <a:rPr lang="en-US" sz="1200" b="0" i="0" u="none" strike="noStrike" kern="1200" baseline="0" dirty="0">
                <a:solidFill>
                  <a:schemeClr val="tx1"/>
                </a:solidFill>
                <a:latin typeface="+mn-lt"/>
                <a:ea typeface="+mn-ea"/>
                <a:cs typeface="+mn-cs"/>
              </a:rPr>
              <a:t> 4. Advent of jet travel shortened travel time</a:t>
            </a:r>
          </a:p>
          <a:p>
            <a:r>
              <a:rPr lang="en-US" sz="1200" b="0" i="0" u="none" strike="noStrike" kern="1200" baseline="0" dirty="0">
                <a:solidFill>
                  <a:schemeClr val="tx1"/>
                </a:solidFill>
                <a:latin typeface="+mn-lt"/>
                <a:ea typeface="+mn-ea"/>
                <a:cs typeface="+mn-cs"/>
              </a:rPr>
              <a:t> 5. Credit cards made purchasing power “mobile” and safer</a:t>
            </a:r>
          </a:p>
          <a:p>
            <a:r>
              <a:rPr lang="en-US" sz="1200" b="0" i="0" u="none" strike="noStrike" kern="1200" baseline="0" dirty="0">
                <a:solidFill>
                  <a:schemeClr val="tx1"/>
                </a:solidFill>
                <a:latin typeface="+mn-lt"/>
                <a:ea typeface="+mn-ea"/>
                <a:cs typeface="+mn-cs"/>
              </a:rPr>
              <a:t> 6. Time, money, safety, and interest in travel led to unparalleled growth of tourism</a:t>
            </a:r>
          </a:p>
          <a:p>
            <a:r>
              <a:rPr lang="en-US" sz="1200" b="0" i="0" u="none" strike="noStrike" kern="1200" baseline="0" dirty="0">
                <a:solidFill>
                  <a:schemeClr val="tx1"/>
                </a:solidFill>
                <a:latin typeface="+mn-lt"/>
                <a:ea typeface="+mn-ea"/>
                <a:cs typeface="+mn-cs"/>
              </a:rPr>
              <a:t> 7. Development of mass tourism</a:t>
            </a:r>
          </a:p>
          <a:p>
            <a:r>
              <a:rPr lang="en-US" sz="1200" b="0" i="0" u="none" strike="noStrike" kern="1200" baseline="0" dirty="0">
                <a:solidFill>
                  <a:schemeClr val="tx1"/>
                </a:solidFill>
                <a:latin typeface="+mn-lt"/>
                <a:ea typeface="+mn-ea"/>
                <a:cs typeface="+mn-cs"/>
              </a:rPr>
              <a:t>   a. Organization mass tourists: Buy packaged tours and follow itinerary</a:t>
            </a:r>
          </a:p>
          <a:p>
            <a:r>
              <a:rPr lang="en-US" sz="1200" b="0" i="0" u="none" strike="noStrike" kern="1200" baseline="0" dirty="0">
                <a:solidFill>
                  <a:schemeClr val="tx1"/>
                </a:solidFill>
                <a:latin typeface="+mn-lt"/>
                <a:ea typeface="+mn-ea"/>
                <a:cs typeface="+mn-cs"/>
              </a:rPr>
              <a:t>   b. Individual mass tourists: Visit popular attractions and patronize tourism services</a:t>
            </a:r>
          </a:p>
          <a:p>
            <a:r>
              <a:rPr lang="en-US" sz="1200" b="0" i="0" u="none" strike="noStrike" kern="1200" baseline="0" dirty="0">
                <a:solidFill>
                  <a:schemeClr val="tx1"/>
                </a:solidFill>
                <a:latin typeface="+mn-lt"/>
                <a:ea typeface="+mn-ea"/>
                <a:cs typeface="+mn-cs"/>
              </a:rPr>
              <a:t>   promoted through mass media</a:t>
            </a:r>
          </a:p>
          <a:p>
            <a:r>
              <a:rPr lang="en-US" sz="1200" b="0" i="0" u="none" strike="noStrike" kern="1200" baseline="0" dirty="0">
                <a:solidFill>
                  <a:schemeClr val="tx1"/>
                </a:solidFill>
                <a:latin typeface="+mn-lt"/>
                <a:ea typeface="+mn-ea"/>
                <a:cs typeface="+mn-cs"/>
              </a:rPr>
              <a:t> 8. 2lst Century has seen widespread use of Internet, introduction of Euro, travel to and from previously closed countries, .e.g., China</a:t>
            </a:r>
          </a:p>
          <a:p>
            <a:r>
              <a:rPr lang="en-US" sz="1200" b="0" i="0" u="none" strike="noStrike" kern="1200" baseline="0" dirty="0">
                <a:solidFill>
                  <a:schemeClr val="tx1"/>
                </a:solidFill>
                <a:latin typeface="+mn-lt"/>
                <a:ea typeface="+mn-ea"/>
                <a:cs typeface="+mn-cs"/>
              </a:rPr>
              <a:t> 9. Problems also loom: Terrorism, fuel prices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a:p>
        </p:txBody>
      </p:sp>
    </p:spTree>
    <p:extLst>
      <p:ext uri="{BB962C8B-B14F-4D97-AF65-F5344CB8AC3E}">
        <p14:creationId xmlns:p14="http://schemas.microsoft.com/office/powerpoint/2010/main" val="14838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Crusades, merchants such as Marco Polo traveled to places well beyond the territories visited by the Crusaders (see Figure 1.3). Reports of Polo’s travels and </a:t>
            </a:r>
            <a:r>
              <a:rPr lang="en-US" dirty="0" err="1"/>
              <a:t>adven-tures</a:t>
            </a:r>
            <a:r>
              <a:rPr lang="en-US" dirty="0"/>
              <a:t> (1275–1295) across the Middle East and into China continued to heighten interest in travel and trade. The rebirth in travel emerged slowly during the Renaissance (14th–16th centuries). Merchants began to venture farther from their villages as the Church and kings and queens brought larger geographic areas under their control. Trade routes slowly began to reopen as commercial activities grew and merchants ventured into new territories. The idea of traveling for the sake of experiences and learning can probably be attributed to the first recorded “tourist,” </a:t>
            </a:r>
            <a:r>
              <a:rPr lang="en-US" dirty="0" err="1"/>
              <a:t>Cyriacus</a:t>
            </a:r>
            <a:r>
              <a:rPr lang="en-US" dirty="0"/>
              <a:t> of Ancona. His journeys took him around the Mediterranean Sea in a quest to learn more about and experience Greek and Roman His-tory.14</a:t>
            </a:r>
          </a:p>
          <a:p>
            <a:r>
              <a:rPr lang="en-US" dirty="0"/>
              <a:t>The desire to learn from and experience other cultures heightened awareness of the educational benefits to be gained from travel and led to the Grand Tour Era.</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a:p>
        </p:txBody>
      </p:sp>
    </p:spTree>
    <p:extLst>
      <p:ext uri="{BB962C8B-B14F-4D97-AF65-F5344CB8AC3E}">
        <p14:creationId xmlns:p14="http://schemas.microsoft.com/office/powerpoint/2010/main" val="172804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VI. Bringing Tourism into Focus</a:t>
            </a:r>
          </a:p>
          <a:p>
            <a:r>
              <a:rPr lang="en-US" sz="1200" b="0" i="0" u="none" strike="noStrike" kern="1200" baseline="0" dirty="0">
                <a:solidFill>
                  <a:schemeClr val="tx1"/>
                </a:solidFill>
                <a:latin typeface="+mn-lt"/>
                <a:ea typeface="+mn-ea"/>
                <a:cs typeface="+mn-cs"/>
              </a:rPr>
              <a:t>- Where people travel, why they choose a particular location, and what they do once they arrive are of interest to everyone in the tourism industry. These data are now collected and recorded based on the reasons given for taking trips. </a:t>
            </a:r>
          </a:p>
          <a:p>
            <a:r>
              <a:rPr lang="en-US" sz="1200" b="0" i="0" u="none" strike="noStrike" kern="1200" baseline="0" dirty="0">
                <a:solidFill>
                  <a:schemeClr val="tx1"/>
                </a:solidFill>
                <a:latin typeface="+mn-lt"/>
                <a:ea typeface="+mn-ea"/>
                <a:cs typeface="+mn-cs"/>
              </a:rPr>
              <a:t>- The primary reasons for travel can be broken into three broad categories: vacation and leisure travel, visits to friends and relatives (called VFR in the tourism industry), and business or professional travel.</a:t>
            </a:r>
          </a:p>
          <a:p>
            <a:r>
              <a:rPr lang="en-US" sz="1200" b="0" i="0" u="none" strike="noStrike" kern="1200" baseline="0" dirty="0">
                <a:solidFill>
                  <a:schemeClr val="tx1"/>
                </a:solidFill>
                <a:latin typeface="+mn-lt"/>
                <a:ea typeface="+mn-ea"/>
                <a:cs typeface="+mn-cs"/>
              </a:rPr>
              <a:t>- Travel in all of these categories creates demands for other tourism activities</a:t>
            </a:r>
          </a:p>
          <a:p>
            <a:r>
              <a:rPr lang="en-US" sz="1200" b="0" i="0" u="none" strike="noStrike" kern="1200" baseline="0" dirty="0">
                <a:solidFill>
                  <a:schemeClr val="tx1"/>
                </a:solidFill>
                <a:latin typeface="+mn-lt"/>
                <a:ea typeface="+mn-ea"/>
                <a:cs typeface="+mn-cs"/>
              </a:rPr>
              <a:t>A. Typical reasons for travel</a:t>
            </a:r>
          </a:p>
          <a:p>
            <a:r>
              <a:rPr lang="en-US" sz="1200" b="0" i="0" u="none" strike="noStrike" kern="1200" baseline="0" dirty="0">
                <a:solidFill>
                  <a:schemeClr val="tx1"/>
                </a:solidFill>
                <a:latin typeface="+mn-lt"/>
                <a:ea typeface="+mn-ea"/>
                <a:cs typeface="+mn-cs"/>
              </a:rPr>
              <a:t> 1. Vacation and leisure trips</a:t>
            </a:r>
          </a:p>
          <a:p>
            <a:r>
              <a:rPr lang="en-US" sz="1200" b="0" i="0" u="none" strike="noStrike" kern="1200" baseline="0" dirty="0">
                <a:solidFill>
                  <a:schemeClr val="tx1"/>
                </a:solidFill>
                <a:latin typeface="+mn-lt"/>
                <a:ea typeface="+mn-ea"/>
                <a:cs typeface="+mn-cs"/>
              </a:rPr>
              <a:t> 2. Visits to friends and relatives (VFR)</a:t>
            </a:r>
          </a:p>
          <a:p>
            <a:r>
              <a:rPr lang="en-US" sz="1200" b="0" i="0" u="none" strike="noStrike" kern="1200" baseline="0" dirty="0">
                <a:solidFill>
                  <a:schemeClr val="tx1"/>
                </a:solidFill>
                <a:latin typeface="+mn-lt"/>
                <a:ea typeface="+mn-ea"/>
                <a:cs typeface="+mn-cs"/>
              </a:rPr>
              <a:t> 3. Business and professional trips</a:t>
            </a:r>
          </a:p>
          <a:p>
            <a:r>
              <a:rPr lang="en-US" sz="1200" b="0" i="0" u="none" strike="noStrike" kern="1200" baseline="0" dirty="0">
                <a:solidFill>
                  <a:schemeClr val="tx1"/>
                </a:solidFill>
                <a:latin typeface="+mn-lt"/>
                <a:ea typeface="+mn-ea"/>
                <a:cs typeface="+mn-cs"/>
              </a:rPr>
              <a:t>B. Host community is affected by tourism</a:t>
            </a:r>
          </a:p>
          <a:p>
            <a:r>
              <a:rPr lang="en-US" sz="1200" b="0" i="0" u="none" strike="noStrike" kern="1200" baseline="0" dirty="0">
                <a:solidFill>
                  <a:schemeClr val="tx1"/>
                </a:solidFill>
                <a:latin typeface="+mn-lt"/>
                <a:ea typeface="+mn-ea"/>
                <a:cs typeface="+mn-cs"/>
              </a:rPr>
              <a:t>C. Can study tourism from a variety of perspectives; anthropology, sociology, etc. In addition to geography and the commonly studied business disciplines of marketing, management, and finance, other disciplines often included in the study of tourism are:</a:t>
            </a:r>
          </a:p>
          <a:p>
            <a:r>
              <a:rPr lang="en-US" sz="1200" b="0" i="0" u="none" strike="noStrike" kern="1200" baseline="0" dirty="0">
                <a:solidFill>
                  <a:schemeClr val="tx1"/>
                </a:solidFill>
                <a:latin typeface="+mn-lt"/>
                <a:ea typeface="+mn-ea"/>
                <a:cs typeface="+mn-cs"/>
              </a:rPr>
              <a:t>D. Wide variety of questions relating to tourism need to be answered</a:t>
            </a:r>
          </a:p>
          <a:p>
            <a:r>
              <a:rPr lang="en-US" sz="1200" b="0" i="0" u="none" strike="noStrike" kern="1200" baseline="0" dirty="0">
                <a:solidFill>
                  <a:schemeClr val="tx1"/>
                </a:solidFill>
                <a:latin typeface="+mn-lt"/>
                <a:ea typeface="+mn-ea"/>
                <a:cs typeface="+mn-cs"/>
              </a:rPr>
              <a:t>E. Technology having unprecedented affect on tourism industry</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Who are these visitors? • Why do they travel? • Where do they travel? • What are their concerns when they travel? • What are their needs when they travel? • What forms of transportation do they use? • Where do they stay? • What do they do when they travel?</a:t>
            </a:r>
          </a:p>
          <a:p>
            <a:pPr marL="171450" indent="-171450">
              <a:buFont typeface="Arial" panose="020B0604020202020204" pitchFamily="34" charset="0"/>
              <a:buChar char="•"/>
            </a:pPr>
            <a:r>
              <a:rPr lang="en-US" dirty="0"/>
              <a:t>Who provides the services they need? • What impact do they have on the locations they visit? • What types of career opportunities are available in this industry?</a:t>
            </a:r>
          </a:p>
          <a:p>
            <a:endParaRPr lang="en-US" dirty="0"/>
          </a:p>
          <a:p>
            <a:r>
              <a:rPr lang="en-US" dirty="0"/>
              <a:t>You will learn more about tourism in general, the segments of the tourism industry, and the key issues facing tourism.</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a:p>
        </p:txBody>
      </p:sp>
    </p:spTree>
    <p:extLst>
      <p:ext uri="{BB962C8B-B14F-4D97-AF65-F5344CB8AC3E}">
        <p14:creationId xmlns:p14="http://schemas.microsoft.com/office/powerpoint/2010/main" val="2062910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is a key component in all tourism activities; therefore, a basic understanding of geography can enrich our understanding of the tourism industry. As a future tour-ism professional, you may find yourself working in a position requiring more than just a basic understanding of geography.</a:t>
            </a:r>
          </a:p>
          <a:p>
            <a:r>
              <a:rPr lang="en-US" dirty="0"/>
              <a:t>What better place to start studying geography than with maps? For centuries, maps have played a role in traveler’s plans and adventures. But, what are maps?</a:t>
            </a:r>
          </a:p>
          <a:p>
            <a:endParaRPr lang="en-US" dirty="0"/>
          </a:p>
          <a:p>
            <a:r>
              <a:rPr lang="en-US" dirty="0"/>
              <a:t>The most common of these representations is the Mercator projection (see Figure 1.5), and like most early maps, it was developed for navigation purposes. In addition to the Mercator projection, two other representations of the world are used. One is the Robinson projection (see Figure 1.6) and the other is Goode’s </a:t>
            </a:r>
            <a:r>
              <a:rPr lang="en-US" dirty="0" err="1"/>
              <a:t>homolosine</a:t>
            </a:r>
            <a:r>
              <a:rPr lang="en-US" dirty="0"/>
              <a:t> projection (see Figure 1.7). </a:t>
            </a:r>
          </a:p>
          <a:p>
            <a:endParaRPr lang="en-US" dirty="0"/>
          </a:p>
          <a:p>
            <a:r>
              <a:rPr lang="en-US" sz="1200" b="0" i="0" u="none" strike="noStrike" kern="1200" baseline="0" dirty="0">
                <a:solidFill>
                  <a:schemeClr val="tx1"/>
                </a:solidFill>
                <a:latin typeface="+mn-lt"/>
                <a:ea typeface="+mn-ea"/>
                <a:cs typeface="+mn-cs"/>
              </a:rPr>
              <a:t>C. Maps</a:t>
            </a:r>
          </a:p>
          <a:p>
            <a:r>
              <a:rPr lang="en-US" sz="1200" b="0" i="0" u="none" strike="noStrike" kern="1200" baseline="0" dirty="0">
                <a:solidFill>
                  <a:schemeClr val="tx1"/>
                </a:solidFill>
                <a:latin typeface="+mn-lt"/>
                <a:ea typeface="+mn-ea"/>
                <a:cs typeface="+mn-cs"/>
              </a:rPr>
              <a:t>1. Maps show you where you are and how to get to where you want to be</a:t>
            </a:r>
          </a:p>
          <a:p>
            <a:r>
              <a:rPr lang="en-US" sz="1200" b="0" i="0" u="none" strike="noStrike" kern="1200" baseline="0" dirty="0">
                <a:solidFill>
                  <a:schemeClr val="tx1"/>
                </a:solidFill>
                <a:latin typeface="+mn-lt"/>
                <a:ea typeface="+mn-ea"/>
                <a:cs typeface="+mn-cs"/>
              </a:rPr>
              <a:t>2. The most accurate map of the world is a globe</a:t>
            </a:r>
          </a:p>
          <a:p>
            <a:r>
              <a:rPr lang="en-US" sz="1200" b="0" i="0" u="none" strike="noStrike" kern="1200" baseline="0" dirty="0">
                <a:solidFill>
                  <a:schemeClr val="tx1"/>
                </a:solidFill>
                <a:latin typeface="+mn-lt"/>
                <a:ea typeface="+mn-ea"/>
                <a:cs typeface="+mn-cs"/>
              </a:rPr>
              <a:t>3. The most common representations of the globe are Mercator , G</a:t>
            </a:r>
            <a:r>
              <a:rPr lang="en-US" sz="1200" b="0" i="1" u="none" strike="noStrike" kern="1200" baseline="0" dirty="0">
                <a:solidFill>
                  <a:schemeClr val="tx1"/>
                </a:solidFill>
                <a:latin typeface="+mn-lt"/>
                <a:ea typeface="+mn-ea"/>
                <a:cs typeface="+mn-cs"/>
              </a:rPr>
              <a:t>oode’s </a:t>
            </a:r>
            <a:r>
              <a:rPr lang="en-US" sz="1200" b="0" i="0" u="none" strike="noStrike" kern="1200" baseline="0" dirty="0" err="1">
                <a:solidFill>
                  <a:schemeClr val="tx1"/>
                </a:solidFill>
                <a:latin typeface="+mn-lt"/>
                <a:ea typeface="+mn-ea"/>
                <a:cs typeface="+mn-cs"/>
              </a:rPr>
              <a:t>Homolosine</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Mercator, and Robinson projections</a:t>
            </a:r>
          </a:p>
          <a:p>
            <a:r>
              <a:rPr lang="en-US" sz="1200" b="0" i="0" u="none" strike="noStrike" kern="1200" baseline="0" dirty="0">
                <a:solidFill>
                  <a:schemeClr val="tx1"/>
                </a:solidFill>
                <a:latin typeface="+mn-lt"/>
                <a:ea typeface="+mn-ea"/>
                <a:cs typeface="+mn-cs"/>
              </a:rPr>
              <a:t>D. Reading Maps</a:t>
            </a:r>
          </a:p>
          <a:p>
            <a:r>
              <a:rPr lang="en-US" sz="1200" b="0" i="0" u="none" strike="noStrike" kern="1200" baseline="0" dirty="0">
                <a:solidFill>
                  <a:schemeClr val="tx1"/>
                </a:solidFill>
                <a:latin typeface="+mn-lt"/>
                <a:ea typeface="+mn-ea"/>
                <a:cs typeface="+mn-cs"/>
              </a:rPr>
              <a:t>1. Reading maps requires an understanding of basic cartography notations</a:t>
            </a:r>
          </a:p>
          <a:p>
            <a:r>
              <a:rPr lang="en-US" sz="1200" b="0" i="0" u="none" strike="noStrike" kern="1200" baseline="0" dirty="0">
                <a:solidFill>
                  <a:schemeClr val="tx1"/>
                </a:solidFill>
                <a:latin typeface="+mn-lt"/>
                <a:ea typeface="+mn-ea"/>
                <a:cs typeface="+mn-cs"/>
              </a:rPr>
              <a:t>2. Every map has several things in common: latitude and longitude</a:t>
            </a:r>
          </a:p>
          <a:p>
            <a:r>
              <a:rPr lang="en-US" sz="1200" b="0" i="0" u="none" strike="noStrike" kern="1200" baseline="0" dirty="0">
                <a:solidFill>
                  <a:schemeClr val="tx1"/>
                </a:solidFill>
                <a:latin typeface="+mn-lt"/>
                <a:ea typeface="+mn-ea"/>
                <a:cs typeface="+mn-cs"/>
              </a:rPr>
              <a:t>E. Indexes and Locators</a:t>
            </a:r>
          </a:p>
          <a:p>
            <a:r>
              <a:rPr lang="en-US" sz="1200" b="0" i="0" u="none" strike="noStrike" kern="1200" baseline="0" dirty="0">
                <a:solidFill>
                  <a:schemeClr val="tx1"/>
                </a:solidFill>
                <a:latin typeface="+mn-lt"/>
                <a:ea typeface="+mn-ea"/>
                <a:cs typeface="+mn-cs"/>
              </a:rPr>
              <a:t>1. Specific map locations are identified through the use of two index points</a:t>
            </a:r>
          </a:p>
          <a:p>
            <a:r>
              <a:rPr lang="en-US" sz="1200" b="0" i="0" u="none" strike="noStrike" kern="1200" baseline="0" dirty="0">
                <a:solidFill>
                  <a:schemeClr val="tx1"/>
                </a:solidFill>
                <a:latin typeface="+mn-lt"/>
                <a:ea typeface="+mn-ea"/>
                <a:cs typeface="+mn-cs"/>
              </a:rPr>
              <a:t>2. Specific points of interest may only be identified by letters or numbers</a:t>
            </a:r>
          </a:p>
          <a:p>
            <a:r>
              <a:rPr lang="en-US" sz="1200" b="0" i="0" u="none" strike="noStrike" kern="1200" baseline="0" dirty="0">
                <a:solidFill>
                  <a:schemeClr val="tx1"/>
                </a:solidFill>
                <a:latin typeface="+mn-lt"/>
                <a:ea typeface="+mn-ea"/>
                <a:cs typeface="+mn-cs"/>
              </a:rPr>
              <a:t>3. Maps have locator information</a:t>
            </a:r>
          </a:p>
          <a:p>
            <a:r>
              <a:rPr lang="en-US" sz="1200" b="0" i="0" u="none" strike="noStrike" kern="1200" baseline="0" dirty="0">
                <a:solidFill>
                  <a:schemeClr val="tx1"/>
                </a:solidFill>
                <a:latin typeface="+mn-lt"/>
                <a:ea typeface="+mn-ea"/>
                <a:cs typeface="+mn-cs"/>
              </a:rPr>
              <a:t>F. Scales</a:t>
            </a:r>
          </a:p>
          <a:p>
            <a:r>
              <a:rPr lang="en-US" sz="1200" b="0" i="0" u="none" strike="noStrike" kern="1200" baseline="0" dirty="0">
                <a:solidFill>
                  <a:schemeClr val="tx1"/>
                </a:solidFill>
                <a:latin typeface="+mn-lt"/>
                <a:ea typeface="+mn-ea"/>
                <a:cs typeface="+mn-cs"/>
              </a:rPr>
              <a:t>1. Maps are replicas of reality</a:t>
            </a:r>
          </a:p>
          <a:p>
            <a:r>
              <a:rPr lang="en-US" sz="1200" b="0" i="0" u="none" strike="noStrike" kern="1200" baseline="0" dirty="0">
                <a:solidFill>
                  <a:schemeClr val="tx1"/>
                </a:solidFill>
                <a:latin typeface="+mn-lt"/>
                <a:ea typeface="+mn-ea"/>
                <a:cs typeface="+mn-cs"/>
              </a:rPr>
              <a:t>2. Everything shown on a map must be proportional which requires a map scale</a:t>
            </a:r>
          </a:p>
          <a:p>
            <a:r>
              <a:rPr lang="en-US" sz="1200" b="0" i="0" u="none" strike="noStrike" kern="1200" baseline="0" dirty="0">
                <a:solidFill>
                  <a:schemeClr val="tx1"/>
                </a:solidFill>
                <a:latin typeface="+mn-lt"/>
                <a:ea typeface="+mn-ea"/>
                <a:cs typeface="+mn-cs"/>
              </a:rPr>
              <a:t>3. Legends</a:t>
            </a:r>
          </a:p>
          <a:p>
            <a:r>
              <a:rPr lang="en-US" sz="1200" b="0" i="0" u="none" strike="noStrike" kern="1200" baseline="0" dirty="0">
                <a:solidFill>
                  <a:schemeClr val="tx1"/>
                </a:solidFill>
                <a:latin typeface="+mn-lt"/>
                <a:ea typeface="+mn-ea"/>
                <a:cs typeface="+mn-cs"/>
              </a:rPr>
              <a:t>4. Symbols or icons are often used on maps to indicate points of interest, services, and</a:t>
            </a:r>
          </a:p>
          <a:p>
            <a:r>
              <a:rPr lang="en-US" sz="1200" b="0" i="0" u="none" strike="noStrike" kern="1200" baseline="0" dirty="0">
                <a:solidFill>
                  <a:schemeClr val="tx1"/>
                </a:solidFill>
                <a:latin typeface="+mn-lt"/>
                <a:ea typeface="+mn-ea"/>
                <a:cs typeface="+mn-cs"/>
              </a:rPr>
              <a:t>attractions</a:t>
            </a:r>
          </a:p>
          <a:p>
            <a:r>
              <a:rPr lang="en-US" sz="1200" b="0" i="0" u="none" strike="noStrike" kern="1200" baseline="0" dirty="0">
                <a:solidFill>
                  <a:schemeClr val="tx1"/>
                </a:solidFill>
                <a:latin typeface="+mn-lt"/>
                <a:ea typeface="+mn-ea"/>
                <a:cs typeface="+mn-cs"/>
              </a:rPr>
              <a:t>5. Legends save space and draw attention key features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a:p>
        </p:txBody>
      </p:sp>
    </p:spTree>
    <p:extLst>
      <p:ext uri="{BB962C8B-B14F-4D97-AF65-F5344CB8AC3E}">
        <p14:creationId xmlns:p14="http://schemas.microsoft.com/office/powerpoint/2010/main" val="416656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most common of these representations is the Mercator projection (see Figure 1.5), and like most early maps, it was developed for navigation purposes. In addition to the Mercator projection, two other representations of the world are used. One is the Robinson projection (see Figure 1.6) and the other is Goode’s homolosine projection (see Figure 1.7).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matter what approach is taken to represent the Earth in a two-dimensional format, some distortion will occur. The Mercator projection distorts the Arctic and Antarctic regions, making them appear larger than they really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world is round, whichever projection is used, the shortest distance between two points is not a straight line, but a curved one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a:p>
        </p:txBody>
      </p:sp>
    </p:spTree>
    <p:extLst>
      <p:ext uri="{BB962C8B-B14F-4D97-AF65-F5344CB8AC3E}">
        <p14:creationId xmlns:p14="http://schemas.microsoft.com/office/powerpoint/2010/main" val="86334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What is geography?</a:t>
            </a:r>
          </a:p>
          <a:p>
            <a:r>
              <a:rPr lang="en-US" sz="1200" b="1" i="0" u="none" strike="noStrike" kern="1200" baseline="0" dirty="0">
                <a:solidFill>
                  <a:schemeClr val="tx1"/>
                </a:solidFill>
                <a:latin typeface="+mn-lt"/>
                <a:ea typeface="+mn-ea"/>
                <a:cs typeface="+mn-cs"/>
              </a:rPr>
              <a:t>Three broad categories of geography:</a:t>
            </a:r>
          </a:p>
          <a:p>
            <a:r>
              <a:rPr lang="en-US" sz="1200" b="1" i="0" u="none" strike="noStrike" kern="1200" baseline="0" dirty="0">
                <a:solidFill>
                  <a:schemeClr val="tx1"/>
                </a:solidFill>
                <a:latin typeface="+mn-lt"/>
                <a:ea typeface="+mn-ea"/>
                <a:cs typeface="+mn-cs"/>
              </a:rPr>
              <a:t>-  Physical geography: Identification and description of natural features of the earth.</a:t>
            </a:r>
          </a:p>
          <a:p>
            <a:r>
              <a:rPr lang="en-US" sz="1200" b="1" i="0" u="none" strike="noStrike" kern="1200" baseline="0" dirty="0">
                <a:solidFill>
                  <a:schemeClr val="tx1"/>
                </a:solidFill>
                <a:latin typeface="+mn-lt"/>
                <a:ea typeface="+mn-ea"/>
                <a:cs typeface="+mn-cs"/>
              </a:rPr>
              <a:t>- Human geography: Identification and description of human activities on the earth. including language, religion, and political and economic activities,</a:t>
            </a:r>
          </a:p>
          <a:p>
            <a:r>
              <a:rPr lang="en-US" sz="1200" b="1" i="0" u="none" strike="noStrike" kern="1200" baseline="0" dirty="0">
                <a:solidFill>
                  <a:schemeClr val="tx1"/>
                </a:solidFill>
                <a:latin typeface="+mn-lt"/>
                <a:ea typeface="+mn-ea"/>
                <a:cs typeface="+mn-cs"/>
              </a:rPr>
              <a:t>- Regional geography: Effects of the combination of physical and human geography on a region.</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do physical, human (cultural), and regional geography influence tourism activities?</a:t>
            </a:r>
          </a:p>
          <a:p>
            <a:r>
              <a:rPr lang="en-US" sz="1200" b="1" i="0" u="none" strike="noStrike" kern="1200" baseline="0" dirty="0">
                <a:solidFill>
                  <a:schemeClr val="tx1"/>
                </a:solidFill>
                <a:latin typeface="+mn-lt"/>
                <a:ea typeface="+mn-ea"/>
                <a:cs typeface="+mn-cs"/>
              </a:rPr>
              <a:t>1 Physical geography: Certain landforms and climate types attract visitors while others deter visitors.</a:t>
            </a:r>
          </a:p>
          <a:p>
            <a:r>
              <a:rPr lang="en-US" sz="1200" b="1" i="0" u="none" strike="noStrike" kern="1200" baseline="0" dirty="0">
                <a:solidFill>
                  <a:schemeClr val="tx1"/>
                </a:solidFill>
                <a:latin typeface="+mn-lt"/>
                <a:ea typeface="+mn-ea"/>
                <a:cs typeface="+mn-cs"/>
              </a:rPr>
              <a:t>2. Human (cultural) geography: Cultural facets also can attract or discourage visitors; language, food and beverages, arts and crafts, religion, special customs. Government is a part of human geography and government policies on currency transfer, visas, etc. can encourage or discourage tourism to and from a country.</a:t>
            </a:r>
          </a:p>
          <a:p>
            <a:r>
              <a:rPr lang="en-US" sz="1200" b="1" i="0" u="none" strike="noStrike" kern="1200" baseline="0" dirty="0">
                <a:solidFill>
                  <a:schemeClr val="tx1"/>
                </a:solidFill>
                <a:latin typeface="+mn-lt"/>
                <a:ea typeface="+mn-ea"/>
                <a:cs typeface="+mn-cs"/>
              </a:rPr>
              <a:t>3. Regional geography: Physical and cultural features can combine to increase or decrease the attractiveness of a potential destination. Location of population centers, inexpensive easy transportation to an area, availability of comfortable accommodations, etc.</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 Physical geography: Study of natural features of region</a:t>
            </a:r>
          </a:p>
          <a:p>
            <a:r>
              <a:rPr lang="en-US" sz="1200" b="0" i="0" u="none" strike="noStrike" kern="1200" baseline="0" dirty="0">
                <a:solidFill>
                  <a:schemeClr val="tx1"/>
                </a:solidFill>
                <a:latin typeface="+mn-lt"/>
                <a:ea typeface="+mn-ea"/>
                <a:cs typeface="+mn-cs"/>
              </a:rPr>
              <a:t>1. Landforms and Vegetation</a:t>
            </a:r>
          </a:p>
          <a:p>
            <a:r>
              <a:rPr lang="en-US" sz="1200" b="0" i="0" u="none" strike="noStrike" kern="1200" baseline="0" dirty="0">
                <a:solidFill>
                  <a:schemeClr val="tx1"/>
                </a:solidFill>
                <a:latin typeface="+mn-lt"/>
                <a:ea typeface="+mn-ea"/>
                <a:cs typeface="+mn-cs"/>
              </a:rPr>
              <a:t>  a. Landforms refer to the surface features of the earth</a:t>
            </a:r>
          </a:p>
          <a:p>
            <a:r>
              <a:rPr lang="en-US" sz="1200" b="0" i="0" u="none" strike="noStrike" kern="1200" baseline="0" dirty="0">
                <a:solidFill>
                  <a:schemeClr val="tx1"/>
                </a:solidFill>
                <a:latin typeface="+mn-lt"/>
                <a:ea typeface="+mn-ea"/>
                <a:cs typeface="+mn-cs"/>
              </a:rPr>
              <a:t>  b. Relief maps provide clues to the many different types of landforms</a:t>
            </a:r>
          </a:p>
          <a:p>
            <a:r>
              <a:rPr lang="en-US" sz="1200" b="0" i="0" u="none" strike="noStrike" kern="1200" baseline="0" dirty="0">
                <a:solidFill>
                  <a:schemeClr val="tx1"/>
                </a:solidFill>
                <a:latin typeface="+mn-lt"/>
                <a:ea typeface="+mn-ea"/>
                <a:cs typeface="+mn-cs"/>
              </a:rPr>
              <a:t>2. Water</a:t>
            </a:r>
          </a:p>
          <a:p>
            <a:r>
              <a:rPr lang="en-US" sz="1200" b="0" i="0" u="none" strike="noStrike" kern="1200" baseline="0" dirty="0">
                <a:solidFill>
                  <a:schemeClr val="tx1"/>
                </a:solidFill>
                <a:latin typeface="+mn-lt"/>
                <a:ea typeface="+mn-ea"/>
                <a:cs typeface="+mn-cs"/>
              </a:rPr>
              <a:t>a. Most of the world (over 70%) is covered by water, and most of this water is salt</a:t>
            </a:r>
          </a:p>
          <a:p>
            <a:r>
              <a:rPr lang="en-US" sz="1200" b="0" i="0" u="none" strike="noStrike" kern="1200" baseline="0" dirty="0">
                <a:solidFill>
                  <a:schemeClr val="tx1"/>
                </a:solidFill>
                <a:latin typeface="+mn-lt"/>
                <a:ea typeface="+mn-ea"/>
                <a:cs typeface="+mn-cs"/>
              </a:rPr>
              <a:t>water</a:t>
            </a:r>
          </a:p>
          <a:p>
            <a:r>
              <a:rPr lang="en-US" sz="1200" b="0" i="0" u="none" strike="noStrike" kern="1200" baseline="0" dirty="0">
                <a:solidFill>
                  <a:schemeClr val="tx1"/>
                </a:solidFill>
                <a:latin typeface="+mn-lt"/>
                <a:ea typeface="+mn-ea"/>
                <a:cs typeface="+mn-cs"/>
              </a:rPr>
              <a:t>b. Oceans, seas, gulfs, lakes, and rivers.</a:t>
            </a:r>
          </a:p>
          <a:p>
            <a:r>
              <a:rPr lang="en-US" sz="1200" b="0" i="0" u="none" strike="noStrike" kern="1200" baseline="0" dirty="0">
                <a:solidFill>
                  <a:schemeClr val="tx1"/>
                </a:solidFill>
                <a:latin typeface="+mn-lt"/>
                <a:ea typeface="+mn-ea"/>
                <a:cs typeface="+mn-cs"/>
              </a:rPr>
              <a:t>c. Water transportation was the first means of moving large numbers of people and</a:t>
            </a:r>
          </a:p>
          <a:p>
            <a:r>
              <a:rPr lang="en-US" sz="1200" b="0" i="0" u="none" strike="noStrike" kern="1200" baseline="0" dirty="0">
                <a:solidFill>
                  <a:schemeClr val="tx1"/>
                </a:solidFill>
                <a:latin typeface="+mn-lt"/>
                <a:ea typeface="+mn-ea"/>
                <a:cs typeface="+mn-cs"/>
              </a:rPr>
              <a:t>cargoes</a:t>
            </a:r>
          </a:p>
          <a:p>
            <a:r>
              <a:rPr lang="en-US" sz="1200" b="0" i="0" u="none" strike="noStrike" kern="1200" baseline="0" dirty="0">
                <a:solidFill>
                  <a:schemeClr val="tx1"/>
                </a:solidFill>
                <a:latin typeface="+mn-lt"/>
                <a:ea typeface="+mn-ea"/>
                <a:cs typeface="+mn-cs"/>
              </a:rPr>
              <a:t>d. Water currents can have dramatic impacts on land temperatures and the amount of</a:t>
            </a:r>
          </a:p>
          <a:p>
            <a:r>
              <a:rPr lang="en-US" sz="1200" b="0" i="0" u="none" strike="noStrike" kern="1200" baseline="0" dirty="0">
                <a:solidFill>
                  <a:schemeClr val="tx1"/>
                </a:solidFill>
                <a:latin typeface="+mn-lt"/>
                <a:ea typeface="+mn-ea"/>
                <a:cs typeface="+mn-cs"/>
              </a:rPr>
              <a:t>moisture that falls</a:t>
            </a:r>
          </a:p>
          <a:p>
            <a:r>
              <a:rPr lang="en-US" sz="1200" b="0" i="0" u="none" strike="noStrike" kern="1200" baseline="0" dirty="0">
                <a:solidFill>
                  <a:schemeClr val="tx1"/>
                </a:solidFill>
                <a:latin typeface="+mn-lt"/>
                <a:ea typeface="+mn-ea"/>
                <a:cs typeface="+mn-cs"/>
              </a:rPr>
              <a:t>3. Climate and Seasons</a:t>
            </a:r>
          </a:p>
          <a:p>
            <a:r>
              <a:rPr lang="en-US" sz="1200" b="0" i="0" u="none" strike="noStrike" kern="1200" baseline="0" dirty="0">
                <a:solidFill>
                  <a:schemeClr val="tx1"/>
                </a:solidFill>
                <a:latin typeface="+mn-lt"/>
                <a:ea typeface="+mn-ea"/>
                <a:cs typeface="+mn-cs"/>
              </a:rPr>
              <a:t>a. Travel and tourism professionals should be able to describe general weather</a:t>
            </a:r>
          </a:p>
          <a:p>
            <a:r>
              <a:rPr lang="en-US" sz="1200" b="0" i="0" u="none" strike="noStrike" kern="1200" baseline="0" dirty="0">
                <a:solidFill>
                  <a:schemeClr val="tx1"/>
                </a:solidFill>
                <a:latin typeface="+mn-lt"/>
                <a:ea typeface="+mn-ea"/>
                <a:cs typeface="+mn-cs"/>
              </a:rPr>
              <a:t>patterns for any location at any time of the year</a:t>
            </a:r>
          </a:p>
          <a:p>
            <a:r>
              <a:rPr lang="en-US" sz="1200" b="0" i="0" u="none" strike="noStrike" kern="1200" baseline="0" dirty="0">
                <a:solidFill>
                  <a:schemeClr val="tx1"/>
                </a:solidFill>
                <a:latin typeface="+mn-lt"/>
                <a:ea typeface="+mn-ea"/>
                <a:cs typeface="+mn-cs"/>
              </a:rPr>
              <a:t>b. Location, combined with season, will dictate long-term weather patterns</a:t>
            </a:r>
          </a:p>
          <a:p>
            <a:r>
              <a:rPr lang="en-US" sz="1200" b="0" i="0" u="none" strike="noStrike" kern="1200" baseline="0" dirty="0">
                <a:solidFill>
                  <a:schemeClr val="tx1"/>
                </a:solidFill>
                <a:latin typeface="+mn-lt"/>
                <a:ea typeface="+mn-ea"/>
                <a:cs typeface="+mn-cs"/>
              </a:rPr>
              <a:t>c. The world is divided into five basic climatic zones which are based on distance</a:t>
            </a:r>
          </a:p>
          <a:p>
            <a:r>
              <a:rPr lang="en-US" sz="1200" b="0" i="0" u="none" strike="noStrike" kern="1200" baseline="0" dirty="0">
                <a:solidFill>
                  <a:schemeClr val="tx1"/>
                </a:solidFill>
                <a:latin typeface="+mn-lt"/>
                <a:ea typeface="+mn-ea"/>
                <a:cs typeface="+mn-cs"/>
              </a:rPr>
              <a:t>from the equator, 0 latitude</a:t>
            </a:r>
          </a:p>
          <a:p>
            <a:r>
              <a:rPr lang="en-US" sz="1200" b="0" i="0" u="none" strike="noStrike" kern="1200" baseline="0" dirty="0">
                <a:solidFill>
                  <a:schemeClr val="tx1"/>
                </a:solidFill>
                <a:latin typeface="+mn-lt"/>
                <a:ea typeface="+mn-ea"/>
                <a:cs typeface="+mn-cs"/>
              </a:rPr>
              <a:t>H. Human geography: Study of a region’s cultures and peoples</a:t>
            </a:r>
          </a:p>
          <a:p>
            <a:r>
              <a:rPr lang="en-US" sz="1200" b="0" i="0" u="none" strike="noStrike" kern="1200" baseline="0" dirty="0">
                <a:solidFill>
                  <a:schemeClr val="tx1"/>
                </a:solidFill>
                <a:latin typeface="+mn-lt"/>
                <a:ea typeface="+mn-ea"/>
                <a:cs typeface="+mn-cs"/>
              </a:rPr>
              <a:t>1. Importance of language, religion, politics, and economics to travel to an area</a:t>
            </a:r>
          </a:p>
          <a:p>
            <a:r>
              <a:rPr lang="en-US" sz="1200" b="0" i="0" u="none" strike="noStrike" kern="1200" baseline="0" dirty="0">
                <a:solidFill>
                  <a:schemeClr val="tx1"/>
                </a:solidFill>
                <a:latin typeface="+mn-lt"/>
                <a:ea typeface="+mn-ea"/>
                <a:cs typeface="+mn-cs"/>
              </a:rPr>
              <a:t>2. International travel is encouraged or discouraged by similarities and differences</a:t>
            </a:r>
          </a:p>
          <a:p>
            <a:r>
              <a:rPr lang="en-US" sz="1200" b="0" i="0" u="none" strike="noStrike" kern="1200" baseline="0" dirty="0">
                <a:solidFill>
                  <a:schemeClr val="tx1"/>
                </a:solidFill>
                <a:latin typeface="+mn-lt"/>
                <a:ea typeface="+mn-ea"/>
                <a:cs typeface="+mn-cs"/>
              </a:rPr>
              <a:t>I. Regional geography: Combination of physical and human geography</a:t>
            </a:r>
          </a:p>
          <a:p>
            <a:r>
              <a:rPr lang="en-US" sz="1200" b="0" i="0" u="none" strike="noStrike" kern="1200" baseline="0" dirty="0">
                <a:solidFill>
                  <a:schemeClr val="tx1"/>
                </a:solidFill>
                <a:latin typeface="+mn-lt"/>
                <a:ea typeface="+mn-ea"/>
                <a:cs typeface="+mn-cs"/>
              </a:rPr>
              <a:t>1. Combination often makes one region more attractive than another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a:p>
        </p:txBody>
      </p:sp>
    </p:spTree>
    <p:extLst>
      <p:ext uri="{BB962C8B-B14F-4D97-AF65-F5344CB8AC3E}">
        <p14:creationId xmlns:p14="http://schemas.microsoft.com/office/powerpoint/2010/main" val="336303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VIII. Studying Tourism from Business Perspectives</a:t>
            </a:r>
          </a:p>
          <a:p>
            <a:pPr marL="228600" indent="-228600">
              <a:buAutoNum type="alphaUcPeriod"/>
            </a:pPr>
            <a:r>
              <a:rPr lang="en-US" sz="1200" b="0" i="0" u="none" strike="noStrike" kern="1200" baseline="0" dirty="0">
                <a:solidFill>
                  <a:schemeClr val="tx1"/>
                </a:solidFill>
                <a:latin typeface="+mn-lt"/>
                <a:ea typeface="+mn-ea"/>
                <a:cs typeface="+mn-cs"/>
              </a:rPr>
              <a:t>Marketing</a:t>
            </a:r>
          </a:p>
          <a:p>
            <a:pPr marL="0" indent="0">
              <a:buNone/>
            </a:pPr>
            <a:r>
              <a:rPr lang="en-US" b="0" i="0" dirty="0">
                <a:solidFill>
                  <a:srgbClr val="201C0E"/>
                </a:solidFill>
                <a:effectLst/>
                <a:latin typeface="Arial" panose="020B0604020202020204" pitchFamily="34" charset="0"/>
              </a:rPr>
              <a:t>Marketing is the activity, set of institutions, and processes for creating, communicating, delivering, and exchanging offerings that have value for customers, clients, partners, and society at large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Marketing Concept: Organizational philosophy centered on understanding and</a:t>
            </a:r>
          </a:p>
          <a:p>
            <a:r>
              <a:rPr lang="en-US" sz="1200" b="0" i="0" u="none" strike="noStrike" kern="1200" baseline="0" dirty="0">
                <a:solidFill>
                  <a:schemeClr val="tx1"/>
                </a:solidFill>
                <a:latin typeface="+mn-lt"/>
                <a:ea typeface="+mn-ea"/>
                <a:cs typeface="+mn-cs"/>
              </a:rPr>
              <a:t>meeting the needs of customers</a:t>
            </a:r>
          </a:p>
          <a:p>
            <a:r>
              <a:rPr lang="en-US" sz="1200" b="0" i="0" u="none" strike="noStrike" kern="1200" baseline="0" dirty="0">
                <a:solidFill>
                  <a:schemeClr val="tx1"/>
                </a:solidFill>
                <a:latin typeface="+mn-lt"/>
                <a:ea typeface="+mn-ea"/>
                <a:cs typeface="+mn-cs"/>
              </a:rPr>
              <a:t>2. Production orientation and sales orientation inferior to customer orientation</a:t>
            </a:r>
          </a:p>
          <a:p>
            <a:r>
              <a:rPr lang="en-US" sz="1200" b="0" i="0" u="none" strike="noStrike" kern="1200" baseline="0" dirty="0">
                <a:solidFill>
                  <a:schemeClr val="tx1"/>
                </a:solidFill>
                <a:latin typeface="+mn-lt"/>
                <a:ea typeface="+mn-ea"/>
                <a:cs typeface="+mn-cs"/>
              </a:rPr>
              <a:t>3. Marketing Mix (the 4 Ps) - Product, Price, Place, and Promotion</a:t>
            </a:r>
          </a:p>
          <a:p>
            <a:r>
              <a:rPr lang="en-US" sz="1200" b="0" i="0" u="none" strike="noStrike" kern="1200" baseline="0" dirty="0">
                <a:solidFill>
                  <a:schemeClr val="tx1"/>
                </a:solidFill>
                <a:latin typeface="+mn-lt"/>
                <a:ea typeface="+mn-ea"/>
                <a:cs typeface="+mn-cs"/>
              </a:rPr>
              <a:t>a. Product is the good or service offered to consumers</a:t>
            </a:r>
          </a:p>
          <a:p>
            <a:r>
              <a:rPr lang="en-US" sz="1200" b="0" i="0" u="none" strike="noStrike" kern="1200" baseline="0" dirty="0">
                <a:solidFill>
                  <a:schemeClr val="tx1"/>
                </a:solidFill>
                <a:latin typeface="+mn-lt"/>
                <a:ea typeface="+mn-ea"/>
                <a:cs typeface="+mn-cs"/>
              </a:rPr>
              <a:t>b. Price is the value that must be given up to obtain the product</a:t>
            </a:r>
          </a:p>
          <a:p>
            <a:r>
              <a:rPr lang="en-US" sz="1200" b="0" i="0" u="none" strike="noStrike" kern="1200" baseline="0" dirty="0">
                <a:solidFill>
                  <a:schemeClr val="tx1"/>
                </a:solidFill>
                <a:latin typeface="+mn-lt"/>
                <a:ea typeface="+mn-ea"/>
                <a:cs typeface="+mn-cs"/>
              </a:rPr>
              <a:t>c. Place includes the location and activities required to make the product available to the consumer</a:t>
            </a:r>
          </a:p>
          <a:p>
            <a:r>
              <a:rPr lang="en-US" sz="1200" b="0" i="0" u="none" strike="noStrike" kern="1200" baseline="0" dirty="0">
                <a:solidFill>
                  <a:schemeClr val="tx1"/>
                </a:solidFill>
                <a:latin typeface="+mn-lt"/>
                <a:ea typeface="+mn-ea"/>
                <a:cs typeface="+mn-cs"/>
              </a:rPr>
              <a:t>d. Promotion is the activities undertaken to communicate the availability and benefits of a product</a:t>
            </a:r>
          </a:p>
          <a:p>
            <a:r>
              <a:rPr lang="en-US" sz="1200" b="0" i="0" u="none" strike="noStrike" kern="1200" baseline="0" dirty="0">
                <a:solidFill>
                  <a:schemeClr val="tx1"/>
                </a:solidFill>
                <a:latin typeface="+mn-lt"/>
                <a:ea typeface="+mn-ea"/>
                <a:cs typeface="+mn-cs"/>
              </a:rPr>
              <a:t>4. Market Segmentation: Process of grouping consumers into segments characterized by common traits and needs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 Management</a:t>
            </a:r>
          </a:p>
          <a:p>
            <a:pPr algn="l">
              <a:buFont typeface="+mj-lt"/>
              <a:buAutoNum type="arabicPeriod"/>
            </a:pPr>
            <a:r>
              <a:rPr lang="en-US" b="0" i="0" dirty="0">
                <a:solidFill>
                  <a:srgbClr val="595959"/>
                </a:solidFill>
                <a:effectLst/>
                <a:latin typeface="Helvetica Neue"/>
              </a:rPr>
              <a:t>Management is the coordination and administration of tasks to achieve a goal. Such administration activities include setting the organization’s strategy and coordinating the efforts of staff to accomplish these objectives through the application of available resources. Management can also refer to the seniority structure of staff members within an organization. To be an effective manager, you’ll need to develop a </a:t>
            </a:r>
            <a:r>
              <a:rPr lang="en-US" b="0" i="0" u="sng" dirty="0">
                <a:solidFill>
                  <a:srgbClr val="085FF7"/>
                </a:solidFill>
                <a:effectLst/>
                <a:latin typeface="Noto Sans"/>
                <a:hlinkClick r:id="rId3"/>
              </a:rPr>
              <a:t>set of skills</a:t>
            </a:r>
            <a:r>
              <a:rPr lang="en-US" b="0" i="0" dirty="0">
                <a:solidFill>
                  <a:srgbClr val="595959"/>
                </a:solidFill>
                <a:effectLst/>
                <a:latin typeface="Helvetica Neue"/>
              </a:rPr>
              <a:t>, including planning, communication, organization and leadership. You will also need extensive knowledge of the company’s goals and how to direct employees, sales and other operations to accomplish them. </a:t>
            </a:r>
          </a:p>
          <a:p>
            <a:pPr algn="l">
              <a:buFont typeface="+mj-lt"/>
              <a:buNone/>
            </a:pPr>
            <a:r>
              <a:rPr lang="en-US" b="0" i="0" dirty="0">
                <a:solidFill>
                  <a:srgbClr val="595959"/>
                </a:solidFill>
                <a:effectLst/>
                <a:latin typeface="Helvetica Neue"/>
              </a:rPr>
              <a:t>1. Setting objectives</a:t>
            </a:r>
          </a:p>
          <a:p>
            <a:pPr algn="l">
              <a:buFont typeface="+mj-lt"/>
              <a:buAutoNum type="arabicPeriod"/>
            </a:pPr>
            <a:r>
              <a:rPr lang="en-US" b="0" i="0" dirty="0">
                <a:solidFill>
                  <a:srgbClr val="595959"/>
                </a:solidFill>
                <a:effectLst/>
                <a:latin typeface="Helvetica Neue"/>
              </a:rPr>
              <a:t>Organizing</a:t>
            </a:r>
          </a:p>
          <a:p>
            <a:pPr algn="l">
              <a:buFont typeface="+mj-lt"/>
              <a:buAutoNum type="arabicPeriod"/>
            </a:pPr>
            <a:r>
              <a:rPr lang="en-US" b="0" i="0" dirty="0">
                <a:solidFill>
                  <a:srgbClr val="595959"/>
                </a:solidFill>
                <a:effectLst/>
                <a:latin typeface="Helvetica Neue"/>
              </a:rPr>
              <a:t>Motivating the team</a:t>
            </a:r>
          </a:p>
          <a:p>
            <a:pPr algn="l">
              <a:buFont typeface="+mj-lt"/>
              <a:buAutoNum type="arabicPeriod"/>
            </a:pPr>
            <a:r>
              <a:rPr lang="en-US" b="0" i="0" dirty="0">
                <a:solidFill>
                  <a:srgbClr val="595959"/>
                </a:solidFill>
                <a:effectLst/>
                <a:latin typeface="Helvetica Neue"/>
              </a:rPr>
              <a:t>Devising systems of measurement</a:t>
            </a:r>
          </a:p>
          <a:p>
            <a:pPr algn="l">
              <a:buFont typeface="+mj-lt"/>
              <a:buAutoNum type="arabicPeriod"/>
            </a:pPr>
            <a:r>
              <a:rPr lang="en-US" b="0" i="0" dirty="0">
                <a:solidFill>
                  <a:srgbClr val="595959"/>
                </a:solidFill>
                <a:effectLst/>
                <a:latin typeface="Helvetica Neue"/>
              </a:rPr>
              <a:t>Developing people</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C. Finance</a:t>
            </a:r>
          </a:p>
          <a:p>
            <a:r>
              <a:rPr lang="en-US" b="0" i="0" dirty="0">
                <a:solidFill>
                  <a:srgbClr val="57595D"/>
                </a:solidFill>
                <a:effectLst/>
                <a:latin typeface="Open Sans"/>
              </a:rPr>
              <a:t>Finance is defined as the management of money and includes activities such as investing, borrowing, lending, budgeting, saving, and forecasting. There are three main types of finance: (1) </a:t>
            </a:r>
            <a:r>
              <a:rPr lang="en-US" b="0" i="0" u="none" strike="noStrike" dirty="0">
                <a:solidFill>
                  <a:srgbClr val="FA621C"/>
                </a:solidFill>
                <a:effectLst/>
                <a:latin typeface="Open Sans"/>
                <a:hlinkClick r:id="rId4"/>
              </a:rPr>
              <a:t>personal</a:t>
            </a:r>
            <a:r>
              <a:rPr lang="en-US" b="0" i="0" dirty="0">
                <a:solidFill>
                  <a:srgbClr val="57595D"/>
                </a:solidFill>
                <a:effectLst/>
                <a:latin typeface="Open Sans"/>
              </a:rPr>
              <a:t>, (2) </a:t>
            </a:r>
            <a:r>
              <a:rPr lang="en-US" b="0" i="0" u="none" strike="noStrike" dirty="0">
                <a:solidFill>
                  <a:srgbClr val="FA621C"/>
                </a:solidFill>
                <a:effectLst/>
                <a:latin typeface="Open Sans"/>
                <a:hlinkClick r:id="rId5"/>
              </a:rPr>
              <a:t>corporate</a:t>
            </a:r>
            <a:r>
              <a:rPr lang="en-US" b="0" i="0" dirty="0">
                <a:solidFill>
                  <a:srgbClr val="57595D"/>
                </a:solidFill>
                <a:effectLst/>
                <a:latin typeface="Open Sans"/>
              </a:rPr>
              <a:t>, and (3) </a:t>
            </a:r>
            <a:r>
              <a:rPr lang="en-US" b="0" i="0" u="none" strike="noStrike" dirty="0">
                <a:solidFill>
                  <a:srgbClr val="FA621C"/>
                </a:solidFill>
                <a:effectLst/>
                <a:latin typeface="Open Sans"/>
                <a:hlinkClick r:id="rId6"/>
              </a:rPr>
              <a:t>public</a:t>
            </a:r>
            <a:r>
              <a:rPr lang="en-US" b="0" i="0" dirty="0">
                <a:solidFill>
                  <a:srgbClr val="57595D"/>
                </a:solidFill>
                <a:effectLst/>
                <a:latin typeface="Open Sans"/>
              </a:rPr>
              <a:t>/government.</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How organizations manage revenues and expenses</a:t>
            </a:r>
          </a:p>
          <a:p>
            <a:r>
              <a:rPr lang="en-US" sz="1200" b="0" i="0" u="none" strike="noStrike" kern="1200" baseline="0" dirty="0">
                <a:solidFill>
                  <a:schemeClr val="tx1"/>
                </a:solidFill>
                <a:latin typeface="+mn-lt"/>
                <a:ea typeface="+mn-ea"/>
                <a:cs typeface="+mn-cs"/>
              </a:rPr>
              <a:t>2. Business is an organization operated with the objective of making profits</a:t>
            </a:r>
          </a:p>
          <a:p>
            <a:r>
              <a:rPr lang="en-US" sz="1200" b="0" i="0" u="none" strike="noStrike" kern="1200" baseline="0" dirty="0">
                <a:solidFill>
                  <a:schemeClr val="tx1"/>
                </a:solidFill>
                <a:latin typeface="+mn-lt"/>
                <a:ea typeface="+mn-ea"/>
                <a:cs typeface="+mn-cs"/>
              </a:rPr>
              <a:t>3. Profits are revenues in excess of expenses and used as a measure of performance</a:t>
            </a:r>
          </a:p>
          <a:p>
            <a:r>
              <a:rPr lang="en-US" sz="1200" b="0" i="0" u="none" strike="noStrike" kern="1200" baseline="0" dirty="0">
                <a:solidFill>
                  <a:schemeClr val="tx1"/>
                </a:solidFill>
                <a:latin typeface="+mn-lt"/>
                <a:ea typeface="+mn-ea"/>
                <a:cs typeface="+mn-cs"/>
              </a:rPr>
              <a:t>4. Not-for-profit organizations also need to track their revenues and expenses</a:t>
            </a:r>
          </a:p>
          <a:p>
            <a:r>
              <a:rPr lang="en-US" sz="1200" b="0" i="0" u="none" strike="noStrike" kern="1200" baseline="0" dirty="0">
                <a:solidFill>
                  <a:schemeClr val="tx1"/>
                </a:solidFill>
                <a:latin typeface="+mn-lt"/>
                <a:ea typeface="+mn-ea"/>
                <a:cs typeface="+mn-cs"/>
              </a:rPr>
              <a:t>5. Accounting is the common language of business</a:t>
            </a:r>
          </a:p>
          <a:p>
            <a:r>
              <a:rPr lang="en-US" sz="1200" b="0" i="0" u="none" strike="noStrike" kern="1200" baseline="0" dirty="0">
                <a:solidFill>
                  <a:schemeClr val="tx1"/>
                </a:solidFill>
                <a:latin typeface="+mn-lt"/>
                <a:ea typeface="+mn-ea"/>
                <a:cs typeface="+mn-cs"/>
              </a:rPr>
              <a:t>a. Used to record the financial activities of an organization.</a:t>
            </a:r>
          </a:p>
          <a:p>
            <a:r>
              <a:rPr lang="en-US" sz="1200" b="0" i="0" u="none" strike="noStrike" kern="1200" baseline="0" dirty="0">
                <a:solidFill>
                  <a:schemeClr val="tx1"/>
                </a:solidFill>
                <a:latin typeface="+mn-lt"/>
                <a:ea typeface="+mn-ea"/>
                <a:cs typeface="+mn-cs"/>
              </a:rPr>
              <a:t>b. Managers and others use accounting information to make better decisions</a:t>
            </a:r>
          </a:p>
          <a:p>
            <a:r>
              <a:rPr lang="en-US" sz="1200" b="0" i="0" u="none" strike="noStrike" kern="1200" baseline="0" dirty="0">
                <a:solidFill>
                  <a:schemeClr val="tx1"/>
                </a:solidFill>
                <a:latin typeface="+mn-lt"/>
                <a:ea typeface="+mn-ea"/>
                <a:cs typeface="+mn-cs"/>
              </a:rPr>
              <a:t>c. Accounting cycle involves analyzing, recording, classifying, summarizing, and reporting financial data</a:t>
            </a:r>
          </a:p>
          <a:p>
            <a:r>
              <a:rPr lang="en-US" sz="1200" b="0" i="0" u="none" strike="noStrike" kern="1200" baseline="0" dirty="0">
                <a:solidFill>
                  <a:schemeClr val="tx1"/>
                </a:solidFill>
                <a:latin typeface="+mn-lt"/>
                <a:ea typeface="+mn-ea"/>
                <a:cs typeface="+mn-cs"/>
              </a:rPr>
              <a:t>6. Three primary building blocks to measure financial success</a:t>
            </a:r>
          </a:p>
          <a:p>
            <a:r>
              <a:rPr lang="en-US" sz="1200" b="0" i="0" u="none" strike="noStrike" kern="1200" baseline="0" dirty="0">
                <a:solidFill>
                  <a:schemeClr val="tx1"/>
                </a:solidFill>
                <a:latin typeface="+mn-lt"/>
                <a:ea typeface="+mn-ea"/>
                <a:cs typeface="+mn-cs"/>
              </a:rPr>
              <a:t>a. Margin: Amount of a sales dollar remaining after operating expenses</a:t>
            </a:r>
          </a:p>
          <a:p>
            <a:r>
              <a:rPr lang="en-US" sz="1200" b="0" i="0" u="none" strike="noStrike" kern="1200" baseline="0" dirty="0">
                <a:solidFill>
                  <a:schemeClr val="tx1"/>
                </a:solidFill>
                <a:latin typeface="+mn-lt"/>
                <a:ea typeface="+mn-ea"/>
                <a:cs typeface="+mn-cs"/>
              </a:rPr>
              <a:t>b. Turnover: Number of times a dollar of assets has been used to produce a dollar of sales</a:t>
            </a:r>
          </a:p>
          <a:p>
            <a:r>
              <a:rPr lang="en-US" sz="1200" b="0" i="0" u="none" strike="noStrike" kern="1200" baseline="0" dirty="0">
                <a:solidFill>
                  <a:schemeClr val="tx1"/>
                </a:solidFill>
                <a:latin typeface="+mn-lt"/>
                <a:ea typeface="+mn-ea"/>
                <a:cs typeface="+mn-cs"/>
              </a:rPr>
              <a:t>c. Leverage: Extent to which borrowed funds are used</a:t>
            </a:r>
          </a:p>
          <a:p>
            <a:r>
              <a:rPr lang="en-US" sz="1200" b="0" i="0" u="none" strike="noStrike" kern="1200" baseline="0" dirty="0">
                <a:solidFill>
                  <a:schemeClr val="tx1"/>
                </a:solidFill>
                <a:latin typeface="+mn-lt"/>
                <a:ea typeface="+mn-ea"/>
                <a:cs typeface="+mn-cs"/>
              </a:rPr>
              <a:t>7. Return on Investment (ROI): A measure of the profitability of an organization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a:p>
        </p:txBody>
      </p:sp>
    </p:spTree>
    <p:extLst>
      <p:ext uri="{BB962C8B-B14F-4D97-AF65-F5344CB8AC3E}">
        <p14:creationId xmlns:p14="http://schemas.microsoft.com/office/powerpoint/2010/main" val="407296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Why should we study travel and tourism from a marketing approach?</a:t>
            </a:r>
          </a:p>
          <a:p>
            <a:r>
              <a:rPr lang="en-US" b="0" dirty="0"/>
              <a:t>Studying tourism from the marketing approach provides valuable insight into the process by</a:t>
            </a:r>
            <a:r>
              <a:rPr lang="en-US" b="0" baseline="0" dirty="0"/>
              <a:t> </a:t>
            </a:r>
            <a:r>
              <a:rPr lang="en-US" b="0" dirty="0"/>
              <a:t>which tourism organizations create and individual visitors obtain desired goods and services.</a:t>
            </a:r>
            <a:r>
              <a:rPr lang="en-US" b="0" baseline="0" dirty="0"/>
              <a:t> </a:t>
            </a:r>
            <a:r>
              <a:rPr lang="en-US" b="0" dirty="0"/>
              <a:t>Customers can be very demanding and prospective tourism professionals need to learn how</a:t>
            </a:r>
            <a:r>
              <a:rPr lang="en-US" b="0" baseline="0" dirty="0"/>
              <a:t> </a:t>
            </a:r>
            <a:r>
              <a:rPr lang="en-US" b="0" dirty="0"/>
              <a:t>to determine the needs and wants of tourists to be successful.</a:t>
            </a:r>
            <a:r>
              <a:rPr lang="en-US" b="0" baseline="0" dirty="0"/>
              <a:t> </a:t>
            </a:r>
            <a:r>
              <a:rPr lang="en-US" b="0" dirty="0"/>
              <a:t>The marketing concept is just as important to tourism organizations as it is to manufacturing</a:t>
            </a:r>
            <a:r>
              <a:rPr lang="en-US" b="0" baseline="0" dirty="0"/>
              <a:t> </a:t>
            </a:r>
            <a:r>
              <a:rPr lang="en-US" b="0" dirty="0"/>
              <a:t>organizations. Tourism students need to know the set of marketing tools and techniques</a:t>
            </a:r>
            <a:r>
              <a:rPr lang="en-US" b="0" baseline="0" dirty="0"/>
              <a:t> </a:t>
            </a:r>
            <a:r>
              <a:rPr lang="en-US" b="0" dirty="0"/>
              <a:t>included in the marketing mix. Market segmentation is a crucial concept to understand to</a:t>
            </a:r>
            <a:r>
              <a:rPr lang="en-US" b="0" baseline="0" dirty="0"/>
              <a:t> </a:t>
            </a:r>
            <a:r>
              <a:rPr lang="en-US" b="0" dirty="0"/>
              <a:t>satisfy travelers’ differing needs.</a:t>
            </a:r>
          </a:p>
          <a:p>
            <a:pPr marL="0" indent="0">
              <a:buNone/>
            </a:pPr>
            <a:endParaRPr lang="en-US" b="0" i="0" dirty="0">
              <a:solidFill>
                <a:srgbClr val="201C0E"/>
              </a:solidFill>
              <a:effectLst/>
              <a:latin typeface="Arial" panose="020B0604020202020204" pitchFamily="34" charset="0"/>
            </a:endParaRPr>
          </a:p>
          <a:p>
            <a:pPr marL="0" indent="0">
              <a:buNone/>
            </a:pPr>
            <a:r>
              <a:rPr lang="en-US" b="0" i="0" dirty="0">
                <a:solidFill>
                  <a:srgbClr val="201C0E"/>
                </a:solidFill>
                <a:effectLst/>
                <a:latin typeface="Arial" panose="020B0604020202020204" pitchFamily="34" charset="0"/>
              </a:rPr>
              <a:t>Marketing is the activity, set of institutions, and processes for creating, communicating, delivering, and exchanging offerings that have value for customers, clients, partners, and society at large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Marketing Concept: Organizational philosophy centered on understanding and</a:t>
            </a:r>
          </a:p>
          <a:p>
            <a:r>
              <a:rPr lang="en-US" sz="1200" b="0" i="0" u="none" strike="noStrike" kern="1200" baseline="0" dirty="0">
                <a:solidFill>
                  <a:schemeClr val="tx1"/>
                </a:solidFill>
                <a:latin typeface="+mn-lt"/>
                <a:ea typeface="+mn-ea"/>
                <a:cs typeface="+mn-cs"/>
              </a:rPr>
              <a:t>meeting the needs of customers</a:t>
            </a:r>
          </a:p>
          <a:p>
            <a:r>
              <a:rPr lang="en-US" sz="1200" b="0" i="0" u="none" strike="noStrike" kern="1200" baseline="0" dirty="0">
                <a:solidFill>
                  <a:schemeClr val="tx1"/>
                </a:solidFill>
                <a:latin typeface="+mn-lt"/>
                <a:ea typeface="+mn-ea"/>
                <a:cs typeface="+mn-cs"/>
              </a:rPr>
              <a:t>2. Production orientation and sales orientation inferior to customer orientation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a:p>
        </p:txBody>
      </p:sp>
    </p:spTree>
    <p:extLst>
      <p:ext uri="{BB962C8B-B14F-4D97-AF65-F5344CB8AC3E}">
        <p14:creationId xmlns:p14="http://schemas.microsoft.com/office/powerpoint/2010/main" val="2425171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 Marketing Mix (the 4 Ps) - Product, Price, Place, and Promotion</a:t>
            </a:r>
          </a:p>
          <a:p>
            <a:r>
              <a:rPr lang="en-US" sz="1200" b="0" i="0" u="none" strike="noStrike" kern="1200" baseline="0" dirty="0">
                <a:solidFill>
                  <a:schemeClr val="tx1"/>
                </a:solidFill>
                <a:latin typeface="+mn-lt"/>
                <a:ea typeface="+mn-ea"/>
                <a:cs typeface="+mn-cs"/>
              </a:rPr>
              <a:t>a. Product is the good or service offered to consumers</a:t>
            </a:r>
          </a:p>
          <a:p>
            <a:r>
              <a:rPr lang="en-US" sz="1200" b="0" i="0" u="none" strike="noStrike" kern="1200" baseline="0" dirty="0">
                <a:solidFill>
                  <a:schemeClr val="tx1"/>
                </a:solidFill>
                <a:latin typeface="+mn-lt"/>
                <a:ea typeface="+mn-ea"/>
                <a:cs typeface="+mn-cs"/>
              </a:rPr>
              <a:t>b. Price is the value that must be given up to obtain the product</a:t>
            </a:r>
          </a:p>
          <a:p>
            <a:r>
              <a:rPr lang="en-US" sz="1200" b="0" i="0" u="none" strike="noStrike" kern="1200" baseline="0" dirty="0">
                <a:solidFill>
                  <a:schemeClr val="tx1"/>
                </a:solidFill>
                <a:latin typeface="+mn-lt"/>
                <a:ea typeface="+mn-ea"/>
                <a:cs typeface="+mn-cs"/>
              </a:rPr>
              <a:t>c. Place includes the location and activities required to make the product available to the consumer</a:t>
            </a:r>
          </a:p>
          <a:p>
            <a:r>
              <a:rPr lang="en-US" sz="1200" b="0" i="0" u="none" strike="noStrike" kern="1200" baseline="0" dirty="0">
                <a:solidFill>
                  <a:schemeClr val="tx1"/>
                </a:solidFill>
                <a:latin typeface="+mn-lt"/>
                <a:ea typeface="+mn-ea"/>
                <a:cs typeface="+mn-cs"/>
              </a:rPr>
              <a:t>d. Promotion is the activities undertaken to communicate the availability and benefits of a product</a:t>
            </a:r>
          </a:p>
          <a:p>
            <a:r>
              <a:rPr lang="en-US" sz="1200" b="0" i="0" u="none" strike="noStrike" kern="1200" baseline="0" dirty="0">
                <a:solidFill>
                  <a:schemeClr val="tx1"/>
                </a:solidFill>
                <a:latin typeface="+mn-lt"/>
                <a:ea typeface="+mn-ea"/>
                <a:cs typeface="+mn-cs"/>
              </a:rPr>
              <a:t>4. Market Segmentation: Process of grouping consumers into segments characterized by common traits and needs</a:t>
            </a:r>
            <a:endParaRPr lang="en-US" b="0"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24</a:t>
            </a:fld>
            <a:endParaRPr lang="en-US"/>
          </a:p>
        </p:txBody>
      </p:sp>
    </p:spTree>
    <p:extLst>
      <p:ext uri="{BB962C8B-B14F-4D97-AF65-F5344CB8AC3E}">
        <p14:creationId xmlns:p14="http://schemas.microsoft.com/office/powerpoint/2010/main" val="212411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a:p>
        </p:txBody>
      </p:sp>
    </p:spTree>
    <p:extLst>
      <p:ext uri="{BB962C8B-B14F-4D97-AF65-F5344CB8AC3E}">
        <p14:creationId xmlns:p14="http://schemas.microsoft.com/office/powerpoint/2010/main" val="21811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 Management</a:t>
            </a:r>
          </a:p>
          <a:p>
            <a:pPr algn="l">
              <a:buFont typeface="+mj-lt"/>
              <a:buAutoNum type="arabicPeriod"/>
            </a:pPr>
            <a:r>
              <a:rPr lang="en-US" b="0" i="0" dirty="0">
                <a:solidFill>
                  <a:srgbClr val="595959"/>
                </a:solidFill>
                <a:effectLst/>
                <a:latin typeface="Helvetica Neue"/>
              </a:rPr>
              <a:t>Management is the coordination and administration of tasks to achieve a goal. Such administration activities include setting the organization’s strategy and coordinating the efforts of staff to accomplish these objectives through the application of available resources. Management can also refer to the seniority structure of staff members within an organization. To be an effective manager, you’ll need to develop a </a:t>
            </a:r>
            <a:r>
              <a:rPr lang="en-US" b="0" i="0" u="sng" dirty="0">
                <a:solidFill>
                  <a:srgbClr val="085FF7"/>
                </a:solidFill>
                <a:effectLst/>
                <a:latin typeface="Noto Sans"/>
                <a:hlinkClick r:id="rId3"/>
              </a:rPr>
              <a:t>set of skills</a:t>
            </a:r>
            <a:r>
              <a:rPr lang="en-US" b="0" i="0" dirty="0">
                <a:solidFill>
                  <a:srgbClr val="595959"/>
                </a:solidFill>
                <a:effectLst/>
                <a:latin typeface="Helvetica Neue"/>
              </a:rPr>
              <a:t>, including planning, communication, organization and leadership. You will also need extensive knowledge of the company’s goals and how to direct employees, sales and other operations to accomplish them. </a:t>
            </a:r>
          </a:p>
          <a:p>
            <a:pPr algn="l">
              <a:buFont typeface="+mj-lt"/>
              <a:buNone/>
            </a:pPr>
            <a:r>
              <a:rPr lang="en-US" b="0" i="0" dirty="0">
                <a:solidFill>
                  <a:srgbClr val="595959"/>
                </a:solidFill>
                <a:effectLst/>
                <a:latin typeface="Helvetica Neue"/>
              </a:rPr>
              <a:t>1. Setting objectives</a:t>
            </a:r>
          </a:p>
          <a:p>
            <a:pPr algn="l">
              <a:buFont typeface="+mj-lt"/>
              <a:buAutoNum type="arabicPeriod"/>
            </a:pPr>
            <a:r>
              <a:rPr lang="en-US" b="0" i="0" dirty="0">
                <a:solidFill>
                  <a:srgbClr val="595959"/>
                </a:solidFill>
                <a:effectLst/>
                <a:latin typeface="Helvetica Neue"/>
              </a:rPr>
              <a:t>Organizing</a:t>
            </a:r>
          </a:p>
          <a:p>
            <a:pPr algn="l">
              <a:buFont typeface="+mj-lt"/>
              <a:buAutoNum type="arabicPeriod"/>
            </a:pPr>
            <a:r>
              <a:rPr lang="en-US" b="0" i="0" dirty="0">
                <a:solidFill>
                  <a:srgbClr val="595959"/>
                </a:solidFill>
                <a:effectLst/>
                <a:latin typeface="Helvetica Neue"/>
              </a:rPr>
              <a:t>Motivating the team</a:t>
            </a:r>
          </a:p>
          <a:p>
            <a:pPr algn="l">
              <a:buFont typeface="+mj-lt"/>
              <a:buAutoNum type="arabicPeriod"/>
            </a:pPr>
            <a:r>
              <a:rPr lang="en-US" b="0" i="0" dirty="0">
                <a:solidFill>
                  <a:srgbClr val="595959"/>
                </a:solidFill>
                <a:effectLst/>
                <a:latin typeface="Helvetica Neue"/>
              </a:rPr>
              <a:t>Devising systems of measurement</a:t>
            </a:r>
          </a:p>
          <a:p>
            <a:pPr algn="l">
              <a:buFont typeface="+mj-lt"/>
              <a:buAutoNum type="arabicPeriod"/>
            </a:pPr>
            <a:r>
              <a:rPr lang="en-US" b="0" i="0" dirty="0">
                <a:solidFill>
                  <a:srgbClr val="595959"/>
                </a:solidFill>
                <a:effectLst/>
                <a:latin typeface="Helvetica Neue"/>
              </a:rPr>
              <a:t>Developing people</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6. Why should we study travel and tourism from a management approach?</a:t>
            </a:r>
          </a:p>
          <a:p>
            <a:r>
              <a:rPr lang="en-US" sz="1200" b="0" i="0" u="none" strike="noStrike" kern="1200" baseline="0" dirty="0">
                <a:solidFill>
                  <a:schemeClr val="tx1"/>
                </a:solidFill>
                <a:latin typeface="+mn-lt"/>
                <a:ea typeface="+mn-ea"/>
                <a:cs typeface="+mn-cs"/>
              </a:rPr>
              <a:t>To be successful, a tourism organization needs to be managed well. Management involves the planning, organizing, directing, and controlling of an organization’s present and future actions so that the organization will be able to attain its goals. Management is the thread that keeps an organization together and moving in the same direction.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The planning, organizing, directing, and controlling of present and future </a:t>
            </a:r>
            <a:r>
              <a:rPr lang="en-US" sz="1200" b="0" i="0" u="none" strike="noStrike" kern="1200" baseline="0" dirty="0" err="1">
                <a:solidFill>
                  <a:schemeClr val="tx1"/>
                </a:solidFill>
                <a:latin typeface="+mn-lt"/>
                <a:ea typeface="+mn-ea"/>
                <a:cs typeface="+mn-cs"/>
              </a:rPr>
              <a:t>actionsto</a:t>
            </a:r>
            <a:r>
              <a:rPr lang="en-US" sz="1200" b="0" i="0" u="none" strike="noStrike" kern="1200" baseline="0" dirty="0">
                <a:solidFill>
                  <a:schemeClr val="tx1"/>
                </a:solidFill>
                <a:latin typeface="+mn-lt"/>
                <a:ea typeface="+mn-ea"/>
                <a:cs typeface="+mn-cs"/>
              </a:rPr>
              <a:t> accomplish organizational goals</a:t>
            </a:r>
          </a:p>
          <a:p>
            <a:r>
              <a:rPr lang="en-US" sz="1200" b="0" i="0" u="none" strike="noStrike" kern="1200" baseline="0" dirty="0">
                <a:solidFill>
                  <a:schemeClr val="tx1"/>
                </a:solidFill>
                <a:latin typeface="+mn-lt"/>
                <a:ea typeface="+mn-ea"/>
                <a:cs typeface="+mn-cs"/>
              </a:rPr>
              <a:t>2. The common thread that holds an organization together and moves all its members in the same direction</a:t>
            </a:r>
          </a:p>
          <a:p>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a:p>
        </p:txBody>
      </p:sp>
    </p:spTree>
    <p:extLst>
      <p:ext uri="{BB962C8B-B14F-4D97-AF65-F5344CB8AC3E}">
        <p14:creationId xmlns:p14="http://schemas.microsoft.com/office/powerpoint/2010/main" val="4518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 Finance</a:t>
            </a:r>
          </a:p>
          <a:p>
            <a:r>
              <a:rPr lang="en-US" b="0" i="0" dirty="0">
                <a:solidFill>
                  <a:srgbClr val="57595D"/>
                </a:solidFill>
                <a:effectLst/>
                <a:latin typeface="Open Sans"/>
              </a:rPr>
              <a:t>Finance is defined as the management of money and includes activities such as investing, borrowing, lending, budgeting, saving, and forecasting. There are three main types of finance: (1) </a:t>
            </a:r>
            <a:r>
              <a:rPr lang="en-US" b="0" i="0" u="none" strike="noStrike" dirty="0">
                <a:solidFill>
                  <a:srgbClr val="FA621C"/>
                </a:solidFill>
                <a:effectLst/>
                <a:latin typeface="Open Sans"/>
                <a:hlinkClick r:id="rId3"/>
              </a:rPr>
              <a:t>personal</a:t>
            </a:r>
            <a:r>
              <a:rPr lang="en-US" b="0" i="0" dirty="0">
                <a:solidFill>
                  <a:srgbClr val="57595D"/>
                </a:solidFill>
                <a:effectLst/>
                <a:latin typeface="Open Sans"/>
              </a:rPr>
              <a:t>, (2) </a:t>
            </a:r>
            <a:r>
              <a:rPr lang="en-US" b="0" i="0" u="none" strike="noStrike" dirty="0">
                <a:solidFill>
                  <a:srgbClr val="FA621C"/>
                </a:solidFill>
                <a:effectLst/>
                <a:latin typeface="Open Sans"/>
                <a:hlinkClick r:id="rId4"/>
              </a:rPr>
              <a:t>corporate</a:t>
            </a:r>
            <a:r>
              <a:rPr lang="en-US" b="0" i="0" dirty="0">
                <a:solidFill>
                  <a:srgbClr val="57595D"/>
                </a:solidFill>
                <a:effectLst/>
                <a:latin typeface="Open Sans"/>
              </a:rPr>
              <a:t>, and (3) </a:t>
            </a:r>
            <a:r>
              <a:rPr lang="en-US" b="0" i="0" u="none" strike="noStrike" dirty="0">
                <a:solidFill>
                  <a:srgbClr val="FA621C"/>
                </a:solidFill>
                <a:effectLst/>
                <a:latin typeface="Open Sans"/>
                <a:hlinkClick r:id="rId5"/>
              </a:rPr>
              <a:t>public</a:t>
            </a:r>
            <a:r>
              <a:rPr lang="en-US" b="0" i="0" dirty="0">
                <a:solidFill>
                  <a:srgbClr val="57595D"/>
                </a:solidFill>
                <a:effectLst/>
                <a:latin typeface="Open Sans"/>
              </a:rPr>
              <a:t>/government.</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How organizations manage revenues and expenses</a:t>
            </a:r>
          </a:p>
          <a:p>
            <a:r>
              <a:rPr lang="en-US" sz="1200" b="0" i="0" u="none" strike="noStrike" kern="1200" baseline="0" dirty="0">
                <a:solidFill>
                  <a:schemeClr val="tx1"/>
                </a:solidFill>
                <a:latin typeface="+mn-lt"/>
                <a:ea typeface="+mn-ea"/>
                <a:cs typeface="+mn-cs"/>
              </a:rPr>
              <a:t>2. Business is an organization operated with the objective of making profits</a:t>
            </a:r>
          </a:p>
          <a:p>
            <a:r>
              <a:rPr lang="en-US" sz="1200" b="0" i="0" u="none" strike="noStrike" kern="1200" baseline="0" dirty="0">
                <a:solidFill>
                  <a:schemeClr val="tx1"/>
                </a:solidFill>
                <a:latin typeface="+mn-lt"/>
                <a:ea typeface="+mn-ea"/>
                <a:cs typeface="+mn-cs"/>
              </a:rPr>
              <a:t>3. Profits are revenues in excess of expenses and used as a measure of performance</a:t>
            </a:r>
          </a:p>
          <a:p>
            <a:endParaRPr lang="en-US" b="1" dirty="0"/>
          </a:p>
          <a:p>
            <a:r>
              <a:rPr lang="en-US" b="1" dirty="0"/>
              <a:t>7. Why should we study travel and tourism from a financial approach?</a:t>
            </a:r>
          </a:p>
          <a:p>
            <a:r>
              <a:rPr lang="en-US" dirty="0"/>
              <a:t>All tourism organizations need to manage revenues and expenses. To continue operations</a:t>
            </a:r>
            <a:r>
              <a:rPr lang="en-US" baseline="0" dirty="0"/>
              <a:t> </a:t>
            </a:r>
            <a:r>
              <a:rPr lang="en-US" dirty="0"/>
              <a:t>and provide services to tourists, they must generate revenues to cover costs of operating and,</a:t>
            </a:r>
            <a:r>
              <a:rPr lang="en-US" baseline="0" dirty="0"/>
              <a:t> </a:t>
            </a:r>
            <a:r>
              <a:rPr lang="en-US" dirty="0"/>
              <a:t>if they are businesses, to earn a profit. Most tourism businesses operate with small margins,</a:t>
            </a:r>
            <a:r>
              <a:rPr lang="en-US" baseline="0" dirty="0"/>
              <a:t> </a:t>
            </a:r>
            <a:r>
              <a:rPr lang="en-US" dirty="0"/>
              <a:t>high turnover, and considerable leverage. These realities make the financial management of</a:t>
            </a:r>
            <a:r>
              <a:rPr lang="en-US" baseline="0" dirty="0"/>
              <a:t> </a:t>
            </a:r>
            <a:r>
              <a:rPr lang="en-US" dirty="0"/>
              <a:t>tourism enterprises especially critical.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a:p>
        </p:txBody>
      </p:sp>
    </p:spTree>
    <p:extLst>
      <p:ext uri="{BB962C8B-B14F-4D97-AF65-F5344CB8AC3E}">
        <p14:creationId xmlns:p14="http://schemas.microsoft.com/office/powerpoint/2010/main" val="1440792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4. Not-for-profit organizations also need to track their revenues and expenses</a:t>
            </a:r>
          </a:p>
          <a:p>
            <a:r>
              <a:rPr lang="en-US" sz="1200" b="0" i="0" u="none" strike="noStrike" kern="1200" baseline="0" dirty="0">
                <a:solidFill>
                  <a:schemeClr val="tx1"/>
                </a:solidFill>
                <a:latin typeface="+mn-lt"/>
                <a:ea typeface="+mn-ea"/>
                <a:cs typeface="+mn-cs"/>
              </a:rPr>
              <a:t>5. Accounting is the common language of business</a:t>
            </a:r>
          </a:p>
          <a:p>
            <a:r>
              <a:rPr lang="en-US" sz="1200" b="0" i="0" u="none" strike="noStrike" kern="1200" baseline="0" dirty="0">
                <a:solidFill>
                  <a:schemeClr val="tx1"/>
                </a:solidFill>
                <a:latin typeface="+mn-lt"/>
                <a:ea typeface="+mn-ea"/>
                <a:cs typeface="+mn-cs"/>
              </a:rPr>
              <a:t>a. Used to record the financial activities of an organization.</a:t>
            </a:r>
          </a:p>
          <a:p>
            <a:r>
              <a:rPr lang="en-US" sz="1200" b="0" i="0" u="none" strike="noStrike" kern="1200" baseline="0" dirty="0">
                <a:solidFill>
                  <a:schemeClr val="tx1"/>
                </a:solidFill>
                <a:latin typeface="+mn-lt"/>
                <a:ea typeface="+mn-ea"/>
                <a:cs typeface="+mn-cs"/>
              </a:rPr>
              <a:t>b. Managers and others use accounting information to make better decisions</a:t>
            </a:r>
          </a:p>
          <a:p>
            <a:r>
              <a:rPr lang="en-US" sz="1200" b="0" i="0" u="none" strike="noStrike" kern="1200" baseline="0" dirty="0">
                <a:solidFill>
                  <a:schemeClr val="tx1"/>
                </a:solidFill>
                <a:latin typeface="+mn-lt"/>
                <a:ea typeface="+mn-ea"/>
                <a:cs typeface="+mn-cs"/>
              </a:rPr>
              <a:t>c. Accounting cycle involves analyzing, recording, classifying, summarizing, and reporting financial data</a:t>
            </a:r>
          </a:p>
          <a:p>
            <a:r>
              <a:rPr lang="en-US" sz="1200" b="0" i="0" u="none" strike="noStrike" kern="1200" baseline="0" dirty="0">
                <a:solidFill>
                  <a:schemeClr val="tx1"/>
                </a:solidFill>
                <a:latin typeface="+mn-lt"/>
                <a:ea typeface="+mn-ea"/>
                <a:cs typeface="+mn-cs"/>
              </a:rPr>
              <a:t>6. Three primary building blocks to measure financial success</a:t>
            </a:r>
          </a:p>
          <a:p>
            <a:r>
              <a:rPr lang="en-US" sz="1200" b="0" i="0" u="none" strike="noStrike" kern="1200" baseline="0" dirty="0">
                <a:solidFill>
                  <a:schemeClr val="tx1"/>
                </a:solidFill>
                <a:latin typeface="+mn-lt"/>
                <a:ea typeface="+mn-ea"/>
                <a:cs typeface="+mn-cs"/>
              </a:rPr>
              <a:t>a. Margin: Amount of a sales dollar remaining after operating expenses</a:t>
            </a:r>
          </a:p>
          <a:p>
            <a:r>
              <a:rPr lang="en-US" sz="1200" b="0" i="0" u="none" strike="noStrike" kern="1200" baseline="0" dirty="0">
                <a:solidFill>
                  <a:schemeClr val="tx1"/>
                </a:solidFill>
                <a:latin typeface="+mn-lt"/>
                <a:ea typeface="+mn-ea"/>
                <a:cs typeface="+mn-cs"/>
              </a:rPr>
              <a:t>b. Turnover: Number of times a dollar of assets has been used to produce a dollar of sales</a:t>
            </a:r>
          </a:p>
          <a:p>
            <a:r>
              <a:rPr lang="en-US" sz="1200" b="0" i="0" u="none" strike="noStrike" kern="1200" baseline="0" dirty="0">
                <a:solidFill>
                  <a:schemeClr val="tx1"/>
                </a:solidFill>
                <a:latin typeface="+mn-lt"/>
                <a:ea typeface="+mn-ea"/>
                <a:cs typeface="+mn-cs"/>
              </a:rPr>
              <a:t>c. Leverage: Extent to which borrowed funds are used</a:t>
            </a:r>
          </a:p>
          <a:p>
            <a:r>
              <a:rPr lang="en-US" sz="1200" b="0" i="0" u="none" strike="noStrike" kern="1200" baseline="0" dirty="0">
                <a:solidFill>
                  <a:schemeClr val="tx1"/>
                </a:solidFill>
                <a:latin typeface="+mn-lt"/>
                <a:ea typeface="+mn-ea"/>
                <a:cs typeface="+mn-cs"/>
              </a:rPr>
              <a:t>7. Return on Investment (ROI): A measure of the profitability of an organization</a:t>
            </a:r>
            <a:endParaRPr lang="en-US" b="1" dirty="0"/>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27</a:t>
            </a:fld>
            <a:endParaRPr lang="en-US"/>
          </a:p>
        </p:txBody>
      </p:sp>
    </p:spTree>
    <p:extLst>
      <p:ext uri="{BB962C8B-B14F-4D97-AF65-F5344CB8AC3E}">
        <p14:creationId xmlns:p14="http://schemas.microsoft.com/office/powerpoint/2010/main" val="36643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future opportunities and challenges facing the tourism industry?</a:t>
            </a:r>
          </a:p>
          <a:p>
            <a:r>
              <a:rPr lang="en-US" dirty="0"/>
              <a:t> Will tourism development create environmental problems?</a:t>
            </a:r>
          </a:p>
          <a:p>
            <a:r>
              <a:rPr lang="en-US" dirty="0"/>
              <a:t> Need to adapt to and adopt technology to improve service and profitability.</a:t>
            </a:r>
          </a:p>
          <a:p>
            <a:r>
              <a:rPr lang="en-US" dirty="0"/>
              <a:t> How will removal of trade barriers affect tourism?</a:t>
            </a:r>
          </a:p>
          <a:p>
            <a:r>
              <a:rPr lang="en-US" dirty="0"/>
              <a:t> What will be the skill needs for tourism’s future work force?</a:t>
            </a:r>
          </a:p>
          <a:p>
            <a:r>
              <a:rPr lang="en-US" dirty="0"/>
              <a:t> As less-developed countries increase their tourism offerings, how will they be</a:t>
            </a:r>
          </a:p>
          <a:p>
            <a:r>
              <a:rPr lang="en-US" dirty="0"/>
              <a:t>impacted by tourists?</a:t>
            </a:r>
          </a:p>
          <a:p>
            <a:r>
              <a:rPr lang="en-US" dirty="0"/>
              <a:t> Natural and man-made disasters happen at increasing frequency. How shall tourism</a:t>
            </a:r>
          </a:p>
          <a:p>
            <a:r>
              <a:rPr lang="en-US" dirty="0"/>
              <a:t>businesses face these challenges? Are there opportunities that came with the crises?</a:t>
            </a:r>
          </a:p>
          <a:p>
            <a:r>
              <a:rPr lang="en-US" dirty="0"/>
              <a:t> Repercussions from the global economic slowdown on tourism</a:t>
            </a:r>
          </a:p>
          <a:p>
            <a:r>
              <a:rPr lang="en-US" dirty="0"/>
              <a:t> Continuous concern for safety and security with respect to tourism</a:t>
            </a:r>
          </a:p>
          <a:p>
            <a:r>
              <a:rPr lang="en-US" dirty="0"/>
              <a:t> Importance of fuel costs on tourism</a:t>
            </a:r>
          </a:p>
          <a:p>
            <a:endParaRPr lang="en-US" dirty="0"/>
          </a:p>
          <a:p>
            <a:r>
              <a:rPr lang="en-US" dirty="0"/>
              <a:t>Encourage students to add challenges and opportunities they can think of to this list.</a:t>
            </a:r>
          </a:p>
          <a:p>
            <a:r>
              <a:rPr lang="en-US" dirty="0"/>
              <a:t>1. Describe what tourism means from a consumer perspective.</a:t>
            </a:r>
          </a:p>
          <a:p>
            <a:r>
              <a:rPr lang="en-US" dirty="0"/>
              <a:t>2. Describe what tourism means from a business perspective.</a:t>
            </a:r>
          </a:p>
          <a:p>
            <a:r>
              <a:rPr lang="en-US" dirty="0"/>
              <a:t>3. What can we learn from the Empire Era that can be applied to tourism issues today?</a:t>
            </a:r>
          </a:p>
          <a:p>
            <a:r>
              <a:rPr lang="en-US" dirty="0"/>
              <a:t>4. What factors must be present to foster tourism growth?</a:t>
            </a:r>
          </a:p>
          <a:p>
            <a:r>
              <a:rPr lang="en-US" dirty="0"/>
              <a:t>5. Why is a basic understanding of geography important for tourism professionals?</a:t>
            </a:r>
          </a:p>
          <a:p>
            <a:r>
              <a:rPr lang="en-US" dirty="0"/>
              <a:t>6. Explain the differences between physical and human geography.</a:t>
            </a:r>
          </a:p>
          <a:p>
            <a:r>
              <a:rPr lang="en-US" dirty="0"/>
              <a:t>7. Explain the marketing concept from a tourism perspective.</a:t>
            </a:r>
          </a:p>
          <a:p>
            <a:r>
              <a:rPr lang="en-US" dirty="0"/>
              <a:t>8. How can you determine if decisions and/or actions are ethical?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a:p>
        </p:txBody>
      </p:sp>
    </p:spTree>
    <p:extLst>
      <p:ext uri="{BB962C8B-B14F-4D97-AF65-F5344CB8AC3E}">
        <p14:creationId xmlns:p14="http://schemas.microsoft.com/office/powerpoint/2010/main" val="3863904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kern="1200" dirty="0">
                <a:solidFill>
                  <a:schemeClr val="tx1"/>
                </a:solidFill>
                <a:effectLst/>
                <a:latin typeface="+mn-lt"/>
                <a:ea typeface="+mn-ea"/>
                <a:cs typeface="+mn-cs"/>
              </a:rPr>
              <a:t>Food service, lodging, resorts, convention planning, travel and tours, cruise lines, theme parks, event management and much more.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Hospitality management is one of the fastest growing career areas today. Some estimates suggest that more than one in 10 jobs in the world are related to the hospitality industry with the job sector continuing to grow.</a:t>
            </a:r>
          </a:p>
          <a:p>
            <a:r>
              <a:rPr lang="en-US" sz="1200" b="0" i="0" kern="1200" dirty="0">
                <a:solidFill>
                  <a:schemeClr val="tx1"/>
                </a:solidFill>
                <a:effectLst/>
                <a:latin typeface="+mn-lt"/>
                <a:ea typeface="+mn-ea"/>
                <a:cs typeface="+mn-cs"/>
              </a:rPr>
              <a:t>Graduates work in hotels, restaurants, resorts, catering, food service, tour companies, leisure and recreation venues, travel agencies, convention planning and many other varied settings.</a:t>
            </a:r>
          </a:p>
          <a:p>
            <a:r>
              <a:rPr lang="en-US" sz="1200" b="0" i="0" kern="1200" dirty="0">
                <a:solidFill>
                  <a:schemeClr val="tx1"/>
                </a:solidFill>
                <a:effectLst/>
                <a:latin typeface="+mn-lt"/>
                <a:ea typeface="+mn-ea"/>
                <a:cs typeface="+mn-cs"/>
              </a:rPr>
              <a:t>Successful hospitality managers are outgoing, enthusiastic, good with people, and hard workers who don’t mind spending a lot of time with their careers, often during evenings and weekends. Talent and willingness to work can lead to rapid advancement.</a:t>
            </a:r>
          </a:p>
          <a:p>
            <a:r>
              <a:rPr lang="en-US" sz="1200" b="0" i="0" kern="1200" dirty="0">
                <a:solidFill>
                  <a:schemeClr val="tx1"/>
                </a:solidFill>
                <a:effectLst/>
                <a:latin typeface="+mn-lt"/>
                <a:ea typeface="+mn-ea"/>
                <a:cs typeface="+mn-cs"/>
              </a:rPr>
              <a:t>Although hospitality management graduates work can work in many different industries, following are just two examples of management jobs in the hospitality industry as described in the U.S. Department of Labor Occupational Outlook Handbook and reproduced with permission.</a:t>
            </a:r>
          </a:p>
          <a:p>
            <a:r>
              <a:rPr lang="en-US" sz="1200" b="0" i="0" kern="1200" dirty="0">
                <a:solidFill>
                  <a:schemeClr val="tx1"/>
                </a:solidFill>
                <a:effectLst/>
                <a:latin typeface="+mn-lt"/>
                <a:ea typeface="+mn-ea"/>
                <a:cs typeface="+mn-cs"/>
              </a:rPr>
              <a:t>The hospitality management program allows you to:</a:t>
            </a:r>
          </a:p>
          <a:p>
            <a:r>
              <a:rPr lang="en-US" sz="1200" b="0" i="0" kern="1200" dirty="0">
                <a:solidFill>
                  <a:schemeClr val="tx1"/>
                </a:solidFill>
                <a:effectLst/>
                <a:latin typeface="+mn-lt"/>
                <a:ea typeface="+mn-ea"/>
                <a:cs typeface="+mn-cs"/>
              </a:rPr>
              <a:t>Understand fundamental theory through our core curriculum courses.</a:t>
            </a:r>
          </a:p>
          <a:p>
            <a:r>
              <a:rPr lang="en-US" sz="1200" b="0" i="0" kern="1200" dirty="0">
                <a:solidFill>
                  <a:schemeClr val="tx1"/>
                </a:solidFill>
                <a:effectLst/>
                <a:latin typeface="+mn-lt"/>
                <a:ea typeface="+mn-ea"/>
                <a:cs typeface="+mn-cs"/>
              </a:rPr>
              <a:t>Gain hands-on experience through fieldwork at places such as Walt Disney World, </a:t>
            </a:r>
            <a:r>
              <a:rPr lang="en-US" sz="1200" b="0" i="0" kern="1200" dirty="0" err="1">
                <a:solidFill>
                  <a:schemeClr val="tx1"/>
                </a:solidFill>
                <a:effectLst/>
                <a:latin typeface="+mn-lt"/>
                <a:ea typeface="+mn-ea"/>
                <a:cs typeface="+mn-cs"/>
              </a:rPr>
              <a:t>Tamaya</a:t>
            </a:r>
            <a:r>
              <a:rPr lang="en-US" sz="1200" b="0" i="0" kern="1200" dirty="0">
                <a:solidFill>
                  <a:schemeClr val="tx1"/>
                </a:solidFill>
                <a:effectLst/>
                <a:latin typeface="+mn-lt"/>
                <a:ea typeface="+mn-ea"/>
                <a:cs typeface="+mn-cs"/>
              </a:rPr>
              <a:t> Hyatt Resort, The </a:t>
            </a:r>
            <a:r>
              <a:rPr lang="en-US" sz="1200" b="0" i="0" kern="1200" dirty="0" err="1">
                <a:solidFill>
                  <a:schemeClr val="tx1"/>
                </a:solidFill>
                <a:effectLst/>
                <a:latin typeface="+mn-lt"/>
                <a:ea typeface="+mn-ea"/>
                <a:cs typeface="+mn-cs"/>
              </a:rPr>
              <a:t>Sagamore</a:t>
            </a:r>
            <a:r>
              <a:rPr lang="en-US" sz="1200" b="0" i="0" kern="1200" dirty="0">
                <a:solidFill>
                  <a:schemeClr val="tx1"/>
                </a:solidFill>
                <a:effectLst/>
                <a:latin typeface="+mn-lt"/>
                <a:ea typeface="+mn-ea"/>
                <a:cs typeface="+mn-cs"/>
              </a:rPr>
              <a:t>, Lake Placid Lodge, Spirit Cruises, Pelican Bay.</a:t>
            </a:r>
          </a:p>
          <a:p>
            <a:r>
              <a:rPr lang="en-US" sz="1200" b="0" i="0" kern="1200" dirty="0">
                <a:solidFill>
                  <a:schemeClr val="tx1"/>
                </a:solidFill>
                <a:effectLst/>
                <a:latin typeface="+mn-lt"/>
                <a:ea typeface="+mn-ea"/>
                <a:cs typeface="+mn-cs"/>
              </a:rPr>
              <a:t>Prepare for a career in all sectors of the tourism industry including food and beverage management, lodging operations, hospitality marketing, tourism and international hospitality.</a:t>
            </a:r>
          </a:p>
          <a:p>
            <a:r>
              <a:rPr lang="en-US" sz="1200" b="0" i="0" kern="1200" dirty="0">
                <a:solidFill>
                  <a:schemeClr val="tx1"/>
                </a:solidFill>
                <a:effectLst/>
                <a:latin typeface="+mn-lt"/>
                <a:ea typeface="+mn-ea"/>
                <a:cs typeface="+mn-cs"/>
              </a:rPr>
              <a:t>Our Courses and Career Opportunities</a:t>
            </a:r>
          </a:p>
          <a:p>
            <a:r>
              <a:rPr lang="en-US" sz="1200" b="0" i="0" kern="1200" dirty="0">
                <a:solidFill>
                  <a:schemeClr val="tx1"/>
                </a:solidFill>
                <a:effectLst/>
                <a:latin typeface="+mn-lt"/>
                <a:ea typeface="+mn-ea"/>
                <a:cs typeface="+mn-cs"/>
              </a:rPr>
              <a:t>Specialized courses in this program help you select a particular field for a career specialization. Our students have had work experience at Walt Disney World, the Waldorf Astoria, Radisson Hotels and Spirit Cruises as well as at a myriad of other restaurants, lodging and tourism businesses including:</a:t>
            </a:r>
          </a:p>
          <a:p>
            <a:r>
              <a:rPr lang="en-US" sz="1200" b="0" i="0" kern="1200" dirty="0">
                <a:solidFill>
                  <a:schemeClr val="tx1"/>
                </a:solidFill>
                <a:effectLst/>
                <a:latin typeface="+mn-lt"/>
                <a:ea typeface="+mn-ea"/>
                <a:cs typeface="+mn-cs"/>
              </a:rPr>
              <a:t>Convention and meetings management</a:t>
            </a:r>
          </a:p>
          <a:p>
            <a:r>
              <a:rPr lang="en-US" sz="1200" b="0" i="0" kern="1200" dirty="0">
                <a:solidFill>
                  <a:schemeClr val="tx1"/>
                </a:solidFill>
                <a:effectLst/>
                <a:latin typeface="+mn-lt"/>
                <a:ea typeface="+mn-ea"/>
                <a:cs typeface="+mn-cs"/>
              </a:rPr>
              <a:t>Food service management</a:t>
            </a:r>
          </a:p>
          <a:p>
            <a:r>
              <a:rPr lang="en-US" sz="1200" b="0" i="0" kern="1200" dirty="0">
                <a:solidFill>
                  <a:schemeClr val="tx1"/>
                </a:solidFill>
                <a:effectLst/>
                <a:latin typeface="+mn-lt"/>
                <a:ea typeface="+mn-ea"/>
                <a:cs typeface="+mn-cs"/>
              </a:rPr>
              <a:t>Lodging operations management</a:t>
            </a:r>
          </a:p>
          <a:p>
            <a:r>
              <a:rPr lang="en-US" sz="1200" b="0" i="0" kern="1200" dirty="0">
                <a:solidFill>
                  <a:schemeClr val="tx1"/>
                </a:solidFill>
                <a:effectLst/>
                <a:latin typeface="+mn-lt"/>
                <a:ea typeface="+mn-ea"/>
                <a:cs typeface="+mn-cs"/>
              </a:rPr>
              <a:t>Resort development and management</a:t>
            </a:r>
          </a:p>
          <a:p>
            <a:r>
              <a:rPr lang="en-US" sz="1200" b="0" i="0" kern="1200" dirty="0">
                <a:solidFill>
                  <a:schemeClr val="tx1"/>
                </a:solidFill>
                <a:effectLst/>
                <a:latin typeface="+mn-lt"/>
                <a:ea typeface="+mn-ea"/>
                <a:cs typeface="+mn-cs"/>
              </a:rPr>
              <a:t>Tourism planning</a:t>
            </a:r>
          </a:p>
          <a:p>
            <a:r>
              <a:rPr lang="en-US" sz="1200" b="0" i="0" kern="1200" dirty="0">
                <a:solidFill>
                  <a:schemeClr val="tx1"/>
                </a:solidFill>
                <a:effectLst/>
                <a:latin typeface="+mn-lt"/>
                <a:ea typeface="+mn-ea"/>
                <a:cs typeface="+mn-cs"/>
              </a:rPr>
              <a:t>We prepare students for careers in food service, lodging, resorts, convention planning, travel and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a:p>
        </p:txBody>
      </p:sp>
    </p:spTree>
    <p:extLst>
      <p:ext uri="{BB962C8B-B14F-4D97-AF65-F5344CB8AC3E}">
        <p14:creationId xmlns:p14="http://schemas.microsoft.com/office/powerpoint/2010/main" val="72437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Welcome</a:t>
            </a:r>
            <a:r>
              <a:rPr lang="en-US" sz="1200" baseline="0" dirty="0">
                <a:latin typeface="Times New Roman" panose="02020603050405020304" pitchFamily="18" charset="0"/>
                <a:cs typeface="Times New Roman" panose="02020603050405020304" pitchFamily="18" charset="0"/>
              </a:rPr>
              <a:t> to the study of a dynamic and fascinating group of industries that have developed to serve the needs of travelers worldwide, that is Tourism! Tourism is the business of hospitality and travel. In this chapter, we will explore various segments of this multifaceted industry. As you learn more about tourism, begin thinking about the future challenges and opportunities that lie ahead for all of these industries and how they may influence your career life. When you introduced yourself last week, all of you mentioned your future goal, indicating that you are pursuing your career in the tourism industry, mostly in food service and event management.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a:p>
        </p:txBody>
      </p:sp>
    </p:spTree>
    <p:extLst>
      <p:ext uri="{BB962C8B-B14F-4D97-AF65-F5344CB8AC3E}">
        <p14:creationId xmlns:p14="http://schemas.microsoft.com/office/powerpoint/2010/main" val="364527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a:t>
            </a:r>
            <a:r>
              <a:rPr lang="en-US" baseline="0" dirty="0"/>
              <a:t> we study tourism? Tourism-related businesses are the leading producers of new jobs worldwide.</a:t>
            </a:r>
          </a:p>
          <a:p>
            <a:r>
              <a:rPr lang="en-US" baseline="0" dirty="0"/>
              <a:t> Tourism has developed into a truly worldwide activity that knows no political, ideological, geographic, or cultural boundaries.</a:t>
            </a:r>
          </a:p>
          <a:p>
            <a:r>
              <a:rPr lang="en-US" baseline="0" dirty="0"/>
              <a:t> Tourism is one of the top 5 exports for 80% of the world’s countries.</a:t>
            </a:r>
          </a:p>
          <a:p>
            <a:r>
              <a:rPr lang="en-US" baseline="0" dirty="0"/>
              <a:t> Tourism tends to weather economic downturns better than most industries.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Tourism is a major industry in many countries. Tourism has become more than just another industry; it has developed into an important part of the economic fabric of many communities, regions, and </a:t>
            </a:r>
            <a:r>
              <a:rPr lang="en-US" baseline="0" dirty="0" err="1"/>
              <a:t>coutnries</a:t>
            </a:r>
            <a:r>
              <a:rPr lang="en-US" baseline="0" dirty="0"/>
              <a:t>. </a:t>
            </a:r>
          </a:p>
          <a:p>
            <a:r>
              <a:rPr lang="en-US" baseline="0" dirty="0"/>
              <a:t> Tourism may be the world’s peace industry.</a:t>
            </a:r>
          </a:p>
          <a:p>
            <a:endParaRPr lang="en-US" dirty="0"/>
          </a:p>
          <a:p>
            <a:r>
              <a:rPr lang="en-US" dirty="0"/>
              <a:t>Tourism industry has been greatly impacted by the COVID-19 pandemic.  It is very difficult to predict a totally unpredictable future driven by COVID-19.  In my view, the investment models will likely have changed pretty dramatically.  This virus has demonstrated the riskiness of tourism investments.  Hence, I see the industry wanting to shift as much of that risk as possible to the destinations and individual suppliers. The good news may be that, as a result, the destinations will have more control over their futures.  As we know, she / he who has the gold, gets to make the rules! The bad news, destinations may be so desperate for economic development that they will be willing to mortgage the future on a hope or a dream</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Services and tourism go hand in hand. You will learn more about services in Chapter 3. However, as we begin our study of tourism, it is important to know that these activities make a significant economic impact on almost every nation in the world! Services are growing at a faster rate than all agricultural and manufacturing businesses combined. In fact, tourism-related businesses are the leading producers of new jobs worldwide.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Tourism has developed into a truly worldwide activity that knows no political, ideological, geographic, or cultural boundaries. For a long time, tourism was disparate and fragmented, but as this industry has continued to grow and mature, a sense of pro-</a:t>
            </a:r>
            <a:r>
              <a:rPr lang="en-US" sz="1200" b="0" i="0" kern="1200" dirty="0" err="1">
                <a:solidFill>
                  <a:schemeClr val="tx1"/>
                </a:solidFill>
                <a:effectLst/>
                <a:latin typeface="+mn-lt"/>
                <a:ea typeface="+mn-ea"/>
                <a:cs typeface="+mn-cs"/>
              </a:rPr>
              <a:t>fessional</a:t>
            </a:r>
            <a:r>
              <a:rPr lang="en-US" sz="1200" b="0" i="0" kern="1200" dirty="0">
                <a:solidFill>
                  <a:schemeClr val="tx1"/>
                </a:solidFill>
                <a:effectLst/>
                <a:latin typeface="+mn-lt"/>
                <a:ea typeface="+mn-ea"/>
                <a:cs typeface="+mn-cs"/>
              </a:rPr>
              <a:t> identity has emerged. It has formed lobbying groups such as the World Travel and Tourism Council (WCTT), which includes executives of airlines, hotel chains, and travel agents among its members and concentrates on making the case for tourism’s global importance and economic value. The future prospects for tourism are brighter than ever as people continue to travel for work or pleasure. “Given its historical performance as a luxury good during expansions and a necessity during recessions, travel and tourism’s future economic prospects look quite bright”(p. 51). As we will see later, the growth and popularity of tourism activities have not been accidental. Growth projections indicate that tourism will support almost 350 million jobs worldwide by 2025. This will be an increase of over 70 million jobs when compared to 2015.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Tourism has become more than just another industry; it has developed into an important part of the economic fabric of many communities, regions, and countries. Tourism activities have historically demonstrated a general upward trend in numbers of participants and revenues. Tourism is one of the few industries that is sensitive to economic ups and downs, and yet at the same time rebounds quickly from any negative economic conditions or other environmental impacts. Even in the face of a dramatic credit crunch, an economic slump, and political uncertainty, the impact on international tourism was not as severe as the downturn experienced in foreign trade and industrial production. “Over the past six decades, tourism has experienced con-</a:t>
            </a:r>
            <a:r>
              <a:rPr lang="en-US" sz="1200" b="0" i="0" kern="1200" dirty="0" err="1">
                <a:solidFill>
                  <a:schemeClr val="tx1"/>
                </a:solidFill>
                <a:effectLst/>
                <a:latin typeface="+mn-lt"/>
                <a:ea typeface="+mn-ea"/>
                <a:cs typeface="+mn-cs"/>
              </a:rPr>
              <a:t>tinued</a:t>
            </a:r>
            <a:r>
              <a:rPr lang="en-US" sz="1200" b="0" i="0" kern="1200" dirty="0">
                <a:solidFill>
                  <a:schemeClr val="tx1"/>
                </a:solidFill>
                <a:effectLst/>
                <a:latin typeface="+mn-lt"/>
                <a:ea typeface="+mn-ea"/>
                <a:cs typeface="+mn-cs"/>
              </a:rPr>
              <a:t> expansion and diversification, to become one of the largest and fastest-growing economic sectors in the world” (p. 2).</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a:p>
        </p:txBody>
      </p:sp>
    </p:spTree>
    <p:extLst>
      <p:ext uri="{BB962C8B-B14F-4D97-AF65-F5344CB8AC3E}">
        <p14:creationId xmlns:p14="http://schemas.microsoft.com/office/powerpoint/2010/main" val="9192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we embark on our study of tourism, it is helpful to begin with a common definition that has been accepted for decades: “the temporary movement of people to destinations outside their normal places of work and residence, the activities undertaken during their stay in those destinations, and the facilities created to cater to their needs.</a:t>
            </a:r>
          </a:p>
          <a:p>
            <a:r>
              <a:rPr lang="en-US" dirty="0"/>
              <a:t>- Because</a:t>
            </a:r>
            <a:r>
              <a:rPr lang="en-US" baseline="0" dirty="0"/>
              <a:t> tourism-related activities have grown and changed, many different definitions and ways of classifying the tourism industry have emerged. Here is a common definition that has been accepted for decades: “the temporary movement of people to destinations outside their normal places of work and residence, the activities undertaken during their stay in those destinations, and the facilities created to cater to their needs:. As indicated by the definition, tourism includes a wide array of “people”, Activities, and Facilities, and most people would agree that it is a unique group of industries that are tied together by a common denominator – the traveling public. </a:t>
            </a:r>
          </a:p>
          <a:p>
            <a:r>
              <a:rPr lang="en-US" dirty="0"/>
              <a:t>- Can you describe tourism in your own</a:t>
            </a:r>
            <a:r>
              <a:rPr lang="en-US" baseline="0" dirty="0"/>
              <a:t> word?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a:p>
        </p:txBody>
      </p:sp>
    </p:spTree>
    <p:extLst>
      <p:ext uri="{BB962C8B-B14F-4D97-AF65-F5344CB8AC3E}">
        <p14:creationId xmlns:p14="http://schemas.microsoft.com/office/powerpoint/2010/main" val="287405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a:t>
            </a:r>
            <a:r>
              <a:rPr lang="en-US" baseline="0" dirty="0"/>
              <a:t> on Figure 1.1., tourism is much like the elephant: diverse and sometimes difficult to describe, but, like elephant, too big to be ignored. </a:t>
            </a:r>
          </a:p>
          <a:p>
            <a:pPr marL="171450" indent="-171450">
              <a:buFontTx/>
              <a:buChar char="-"/>
            </a:pPr>
            <a:r>
              <a:rPr lang="en-US" baseline="0" dirty="0"/>
              <a:t>Specific segments of tourism, such as air transportation, theme parks, eating and drinking establishments, lodging and accommodations, and museums, have their own industrial classification codes in every industrialized country. However, the overall grouping of related activities and organizations that come together to create the more comprehensive tourism industry does not have its own distinctive industry code. To address this concern organizations such as the WTTC and the United Nations World Tourism Organization (UNWTO) have spearheaded efforts to highlight the breadth and economic impact of tourism. </a:t>
            </a:r>
          </a:p>
          <a:p>
            <a:pPr marL="171450" indent="-171450">
              <a:buFontTx/>
              <a:buChar char="-"/>
            </a:pPr>
            <a:r>
              <a:rPr lang="en-US" baseline="0" dirty="0"/>
              <a:t>Even though tourism may not be classified as a distinct industry, it is generally agreed that “ ‘[t]</a:t>
            </a:r>
            <a:r>
              <a:rPr lang="en-US" baseline="0" dirty="0" err="1"/>
              <a:t>ourism</a:t>
            </a:r>
            <a:r>
              <a:rPr lang="en-US" baseline="0" dirty="0"/>
              <a:t>’ appears to be becoming an acceptable term to singularly describe the activity of people taking trips away from home and the industry which has developed in response to this activity.”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a:p>
        </p:txBody>
      </p:sp>
    </p:spTree>
    <p:extLst>
      <p:ext uri="{BB962C8B-B14F-4D97-AF65-F5344CB8AC3E}">
        <p14:creationId xmlns:p14="http://schemas.microsoft.com/office/powerpoint/2010/main" val="329958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Both the WTTC and UNWTO track and report tourism statistics to highlight the size, scope, and impact of tourism-related businesses. </a:t>
            </a:r>
          </a:p>
          <a:p>
            <a:r>
              <a:rPr lang="en-US" dirty="0"/>
              <a:t>- UNWTO</a:t>
            </a:r>
            <a:r>
              <a:rPr lang="en-US" baseline="0" dirty="0"/>
              <a:t> Definition: </a:t>
            </a:r>
            <a:r>
              <a:rPr lang="en-US" dirty="0"/>
              <a:t>tourism is a social, cultural, and economic phenomenon, which entails the movement of people to countries and places outside their usual environment for personal or business/professional purposes. These people are called visitors . . . and tourism has to do with their activities, some of which involve tourism expenditure.</a:t>
            </a:r>
            <a:r>
              <a:rPr lang="en-US" baseline="0" dirty="0"/>
              <a:t> </a:t>
            </a:r>
            <a:r>
              <a:rPr lang="en-US" dirty="0"/>
              <a:t>The</a:t>
            </a:r>
          </a:p>
          <a:p>
            <a:pPr marL="171450" indent="-171450">
              <a:buFontTx/>
              <a:buChar char="-"/>
            </a:pPr>
            <a:r>
              <a:rPr lang="en-US" dirty="0"/>
              <a:t>U.S. Travel Association has taken the commonly agreed upon definition of tourism and restricted its scope by defining these activities as trips away from home of 50 miles or more, one way, or trips that include an overnight stay in paid accommodations.</a:t>
            </a:r>
          </a:p>
          <a:p>
            <a:pPr marL="171450" indent="-171450">
              <a:buFontTx/>
              <a:buChar char="-"/>
            </a:pPr>
            <a:r>
              <a:rPr lang="en-US" dirty="0"/>
              <a:t>The</a:t>
            </a:r>
            <a:r>
              <a:rPr lang="en-US" baseline="0" dirty="0"/>
              <a:t> three broad categories of reasons to travel includes 1) vacation, 2) visits to friends,” and business</a:t>
            </a:r>
            <a:endParaRPr lang="en-US" dirty="0"/>
          </a:p>
          <a:p>
            <a:pPr marL="171450" indent="-171450">
              <a:buFontTx/>
              <a:buChar char="-"/>
            </a:pPr>
            <a:r>
              <a:rPr lang="en-US" dirty="0"/>
              <a:t>Expend: “the decision of tourists to leave the familiar behind in order to participate in something new”</a:t>
            </a:r>
          </a:p>
          <a:p>
            <a:pPr marL="171450" indent="-171450">
              <a:buFontTx/>
              <a:buChar char="-"/>
            </a:pPr>
            <a:r>
              <a:rPr lang="en-US" dirty="0"/>
              <a:t>some critics have suggested using a term other than tourism to describe the industry. One of these suggestions has been to use a more inclusive and descriptive term such as “visitor-service industry.”10</a:t>
            </a:r>
          </a:p>
          <a:p>
            <a:pPr marL="171450" indent="-171450">
              <a:buFontTx/>
              <a:buChar char="-"/>
            </a:pPr>
            <a:r>
              <a:rPr lang="en-US" dirty="0"/>
              <a:t>For convenience and ease of understanding, however, we will refer to tourism as an industry in this book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a:p>
        </p:txBody>
      </p:sp>
    </p:spTree>
    <p:extLst>
      <p:ext uri="{BB962C8B-B14F-4D97-AF65-F5344CB8AC3E}">
        <p14:creationId xmlns:p14="http://schemas.microsoft.com/office/powerpoint/2010/main" val="194857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 A Tourism Model</a:t>
            </a:r>
          </a:p>
          <a:p>
            <a:r>
              <a:rPr lang="en-US" dirty="0"/>
              <a:t>A. Figure 1.2. Model highlights the important participants and forces that shape tourism</a:t>
            </a:r>
          </a:p>
          <a:p>
            <a:r>
              <a:rPr lang="en-US" dirty="0"/>
              <a:t>B. Dynamic and interrelated nature of tourism</a:t>
            </a:r>
          </a:p>
          <a:p>
            <a:r>
              <a:rPr lang="en-US" dirty="0"/>
              <a:t>C. The traveling public (tourists) are the focal point (heart) of the model</a:t>
            </a:r>
          </a:p>
          <a:p>
            <a:r>
              <a:rPr lang="en-US" dirty="0"/>
              <a:t>D. Tourism promoters link the traveling public with the suppliers of services</a:t>
            </a:r>
          </a:p>
          <a:p>
            <a:r>
              <a:rPr lang="en-US" dirty="0"/>
              <a:t> 1. Travel agents</a:t>
            </a:r>
          </a:p>
          <a:p>
            <a:r>
              <a:rPr lang="en-US" dirty="0"/>
              <a:t> 2. Tour wholesalers</a:t>
            </a:r>
          </a:p>
          <a:p>
            <a:r>
              <a:rPr lang="en-US" dirty="0"/>
              <a:t> 3. Promotion agencies such as state tourist boards</a:t>
            </a:r>
          </a:p>
          <a:p>
            <a:endParaRPr lang="en-US" dirty="0"/>
          </a:p>
          <a:p>
            <a:r>
              <a:rPr lang="en-US" dirty="0"/>
              <a:t>E. Tourism suppliers provide the services that tourists need when they travel</a:t>
            </a:r>
          </a:p>
          <a:p>
            <a:r>
              <a:rPr lang="en-US" dirty="0"/>
              <a:t> 1. Transportation suppliers</a:t>
            </a:r>
          </a:p>
          <a:p>
            <a:r>
              <a:rPr lang="en-US" dirty="0"/>
              <a:t> 2. Lodging suppliers</a:t>
            </a:r>
          </a:p>
          <a:p>
            <a:r>
              <a:rPr lang="en-US" dirty="0"/>
              <a:t> 3. Food and beverage suppliers</a:t>
            </a:r>
          </a:p>
          <a:p>
            <a:r>
              <a:rPr lang="en-US" dirty="0"/>
              <a:t> 4. Attractions and entertainment</a:t>
            </a:r>
          </a:p>
          <a:p>
            <a:r>
              <a:rPr lang="en-US" sz="1200" b="0" i="0" u="none" strike="noStrike" kern="1200" baseline="0" dirty="0">
                <a:solidFill>
                  <a:schemeClr val="tx1"/>
                </a:solidFill>
                <a:latin typeface="+mn-lt"/>
                <a:ea typeface="+mn-ea"/>
                <a:cs typeface="+mn-cs"/>
              </a:rPr>
              <a:t> 5. Destinations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 External forces affect all participants in tourism; tourists, promoters and suppliers</a:t>
            </a:r>
          </a:p>
          <a:p>
            <a:r>
              <a:rPr lang="en-US" sz="1200" b="0" i="0" u="none" strike="noStrike" kern="1200" baseline="0" dirty="0">
                <a:solidFill>
                  <a:schemeClr val="tx1"/>
                </a:solidFill>
                <a:latin typeface="+mn-lt"/>
                <a:ea typeface="+mn-ea"/>
                <a:cs typeface="+mn-cs"/>
              </a:rPr>
              <a:t> 1. Social/Cultural</a:t>
            </a:r>
          </a:p>
          <a:p>
            <a:r>
              <a:rPr lang="en-US" sz="1200" b="0" i="0" u="none" strike="noStrike" kern="1200" baseline="0" dirty="0">
                <a:solidFill>
                  <a:schemeClr val="tx1"/>
                </a:solidFill>
                <a:latin typeface="+mn-lt"/>
                <a:ea typeface="+mn-ea"/>
                <a:cs typeface="+mn-cs"/>
              </a:rPr>
              <a:t> 2. Economic</a:t>
            </a:r>
          </a:p>
          <a:p>
            <a:r>
              <a:rPr lang="en-US" sz="1200" b="0" i="0" u="none" strike="noStrike" kern="1200" baseline="0" dirty="0">
                <a:solidFill>
                  <a:schemeClr val="tx1"/>
                </a:solidFill>
                <a:latin typeface="+mn-lt"/>
                <a:ea typeface="+mn-ea"/>
                <a:cs typeface="+mn-cs"/>
              </a:rPr>
              <a:t> 3. Political</a:t>
            </a:r>
          </a:p>
          <a:p>
            <a:r>
              <a:rPr lang="en-US" sz="1200" b="0" i="0" u="none" strike="noStrike" kern="1200" baseline="0" dirty="0">
                <a:solidFill>
                  <a:schemeClr val="tx1"/>
                </a:solidFill>
                <a:latin typeface="+mn-lt"/>
                <a:ea typeface="+mn-ea"/>
                <a:cs typeface="+mn-cs"/>
              </a:rPr>
              <a:t> 4. Environmental</a:t>
            </a:r>
          </a:p>
          <a:p>
            <a:r>
              <a:rPr lang="en-US" sz="1200" b="0" i="0" u="none" strike="noStrike" kern="1200" baseline="0" dirty="0">
                <a:solidFill>
                  <a:schemeClr val="tx1"/>
                </a:solidFill>
                <a:latin typeface="+mn-lt"/>
                <a:ea typeface="+mn-ea"/>
                <a:cs typeface="+mn-cs"/>
              </a:rPr>
              <a:t> 5. Technological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a:p>
        </p:txBody>
      </p:sp>
    </p:spTree>
    <p:extLst>
      <p:ext uri="{BB962C8B-B14F-4D97-AF65-F5344CB8AC3E}">
        <p14:creationId xmlns:p14="http://schemas.microsoft.com/office/powerpoint/2010/main" val="404924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model shows the dynamic</a:t>
            </a:r>
            <a:r>
              <a:rPr lang="en-US" baseline="0" dirty="0"/>
              <a:t> and interrelated nature of tourism activities. Eventhough many of the terms in our tourism model may not be familiar at this time, you will be learning more about each one and its importance in later chapters. </a:t>
            </a:r>
          </a:p>
          <a:p>
            <a:pPr marL="171450" indent="-171450">
              <a:buFontTx/>
              <a:buChar char="-"/>
            </a:pPr>
            <a:r>
              <a:rPr lang="en-US" baseline="0" dirty="0"/>
              <a:t>As we study, you can realize how each of the segments is related to the others. looking at travelers (tourists), who serve as the focal point for all tourism activities and form the center of our model.</a:t>
            </a:r>
          </a:p>
          <a:p>
            <a:pPr marL="171450" indent="-171450">
              <a:buFontTx/>
              <a:buChar char="-"/>
            </a:pPr>
            <a:r>
              <a:rPr lang="en-US" dirty="0"/>
              <a:t>Let’s begin our study of tourism by looking at travelers (tourists), who serve as the focal point for all tourism activities and form the center of our model.</a:t>
            </a:r>
          </a:p>
          <a:p>
            <a:pPr marL="171450" indent="-171450">
              <a:buFontTx/>
              <a:buChar char="-"/>
            </a:pPr>
            <a:r>
              <a:rPr lang="en-US" dirty="0"/>
              <a:t>Individual tourists may deal directly with any of these tourism service suppliers,</a:t>
            </a:r>
            <a:r>
              <a:rPr lang="en-US" baseline="0" dirty="0"/>
              <a:t> </a:t>
            </a:r>
            <a:r>
              <a:rPr lang="en-US" dirty="0"/>
              <a:t>but they often rely on the professional services provided by tourism promoters shown in the first band of our model. Tourism promoters, such as travel agencies and tourist boards, provide information and other marketing services. Moving to the next band of our model, we see key tourism suppliers who provide transportation, accommodations, and other services required by travelers. </a:t>
            </a:r>
          </a:p>
          <a:p>
            <a:pPr marL="171450" indent="-171450">
              <a:buFontTx/>
              <a:buChar char="-"/>
            </a:pPr>
            <a:r>
              <a:rPr lang="en-US" dirty="0"/>
              <a:t>Tourism suppliers may provide these services independently; they may compete with each other; and, at times, they may work together. For example, airline, bus, rail-road, cruise ship, and car rental companies may compete individually for a traveler’s business. However, they may also team up to provide cooperative packages such as fly–ride, fly–cruise, and fly–drive alternatives. Or, as airlines have discovered, they must establish strategic alliances with many other carriers to provide seamless travel across states, nations, and continents. Hotels and resorts may also compete against each other for the same traveler’s patronage yet cooperate with transportation providers to attract tourists to a specific location. Service providers representing all segments of the tourism industry may often work together to develop promotional packages designed to attract tourists to destinations.</a:t>
            </a:r>
          </a:p>
          <a:p>
            <a:pPr marL="171450" indent="-171450">
              <a:buFontTx/>
              <a:buChar char="-"/>
            </a:pPr>
            <a:r>
              <a:rPr lang="en-US" dirty="0"/>
              <a:t>As our model shows, the tour-ism industry does not operate in a vacuum. All of the participants, either individually or as a group, are constantly responding to a variety of social/cultural, political, environmental, economic, and technological forces.</a:t>
            </a:r>
          </a:p>
          <a:p>
            <a:pPr marL="171450" indent="-171450">
              <a:buFontTx/>
              <a:buChar char="-"/>
            </a:pPr>
            <a:r>
              <a:rPr lang="en-US" dirty="0"/>
              <a:t>Gradual changes may be noticed in destinations that were once fashionable but eventually faded in popularity, such as Niagara Falls on the Canadian/U.S. border and Brighton in England.</a:t>
            </a:r>
          </a:p>
          <a:p>
            <a:pPr marL="171450" indent="-171450">
              <a:buFontTx/>
              <a:buChar char="-"/>
            </a:pPr>
            <a:r>
              <a:rPr lang="en-US" dirty="0"/>
              <a:t>Rapid adoption of new technologies such as the Internet</a:t>
            </a:r>
            <a:r>
              <a:rPr lang="en-US" baseline="0" dirty="0"/>
              <a:t> </a:t>
            </a:r>
            <a:r>
              <a:rPr lang="en-US" dirty="0"/>
              <a:t>can have immediate and far-reaching impacts on tourism activities and service providers. A country that was once avoided may suddenly become a popular tourism destinations because it is more affordable or accessible. Conversely, a once-popular destination may be avoided because of a recent natural disaster or political upheaval.</a:t>
            </a:r>
          </a:p>
          <a:p>
            <a:pPr marL="171450" indent="-171450">
              <a:buFontTx/>
              <a:buChar char="-"/>
            </a:pPr>
            <a:r>
              <a:rPr lang="en-US" dirty="0"/>
              <a:t>The number of travelers from and to nations also varies dramatically due to political</a:t>
            </a:r>
            <a:r>
              <a:rPr lang="en-US" baseline="0" dirty="0"/>
              <a:t> </a:t>
            </a:r>
            <a:r>
              <a:rPr lang="en-US" dirty="0"/>
              <a:t>and economic changes. Through the year 2020, Europe will continue to see the largest number of tourist arrivals followed by East Asia and the Pacific and then the Americas. At the country level, China will be the largest tourist receiving country by 2020, surpassing France, and the United States.12</a:t>
            </a:r>
            <a:r>
              <a:rPr lang="en-US" baseline="0" dirty="0"/>
              <a:t> </a:t>
            </a:r>
            <a:r>
              <a:rPr lang="en-US" dirty="0"/>
              <a:t>Now that China has developed a sizable middle class</a:t>
            </a:r>
            <a:r>
              <a:rPr lang="en-US" baseline="0" dirty="0"/>
              <a:t> </a:t>
            </a:r>
            <a:r>
              <a:rPr lang="en-US" dirty="0"/>
              <a:t>due to its economic growth, it has become the biggest Asian nation in terms of outbound travelers and a domestic market that is growing 15% to 20% a year.</a:t>
            </a:r>
          </a:p>
          <a:p>
            <a:pPr marL="171450" indent="-171450">
              <a:buFontTx/>
              <a:buChar char="-"/>
            </a:pPr>
            <a:r>
              <a:rPr lang="en-US" dirty="0"/>
              <a:t>Let’s look at how our model might work. Suppose you (a tourist) want to visit a sunny beach or a snow-covered mountain. You might begin planning your trip by browsing the websites of different airlines, condominiums, hotels, and/or resorts (tourism service suppliers) searching for possible flight schedules and accommodation options. You could simply call a travel agent (tourism promoter) who would search out the best alternatives to meet your needs, rather than spending time and money contacting each supplier. Another option would be taking a “virtual trip” to your desired destination by browsing offerings on the Internet. Finally, you could contact your preferred destinations’ local chambers of commerce or visitors’ bureaus to learn more about their offering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a:p>
        </p:txBody>
      </p:sp>
    </p:spTree>
    <p:extLst>
      <p:ext uri="{BB962C8B-B14F-4D97-AF65-F5344CB8AC3E}">
        <p14:creationId xmlns:p14="http://schemas.microsoft.com/office/powerpoint/2010/main" val="225330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pPr/>
              <a:t>2/3/2021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a:t>
              </a:r>
              <a:r>
                <a:rPr lang="en-US" altLang="en-US" sz="700" b="0">
                  <a:solidFill>
                    <a:schemeClr val="bg1"/>
                  </a:solidFill>
                  <a:latin typeface="+mn-lt"/>
                  <a:ea typeface="Verdana" panose="020B0604030504040204" pitchFamily="34" charset="0"/>
                  <a:cs typeface="Verdana" panose="020B0604030504040204" pitchFamily="34" charset="0"/>
                </a:rPr>
                <a:t>, 2014, 2010</a:t>
              </a:r>
              <a:r>
                <a:rPr lang="en-US" altLang="en-US" sz="700" b="0" baseline="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2/3/2021</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2/3/2021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531937"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2/3/2021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2/3/2021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2/3/2021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2/3/2021</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a:t>
              </a:r>
              <a:r>
                <a:rPr lang="en-US" altLang="en-US" sz="700" b="0" kern="1200" dirty="0">
                  <a:solidFill>
                    <a:schemeClr val="bg1"/>
                  </a:solidFill>
                  <a:latin typeface="Arial" panose="020B0604020202020204" pitchFamily="34" charset="0"/>
                  <a:ea typeface="Verdana" panose="020B0604030504040204" pitchFamily="34" charset="0"/>
                  <a:cs typeface="Verdana" panose="020B0604030504040204" pitchFamily="34" charset="0"/>
                </a:rPr>
                <a:t>,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2/3/2021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2/3/2021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pPr/>
              <a:t>2/3/2021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2/3/2021</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a:t>
              </a:r>
              <a:r>
                <a:rPr lang="en-US" altLang="en-US" sz="700" b="0">
                  <a:solidFill>
                    <a:schemeClr val="bg1"/>
                  </a:solidFill>
                  <a:latin typeface="+mn-lt"/>
                  <a:ea typeface="Verdana" panose="020B0604030504040204" pitchFamily="34" charset="0"/>
                  <a:cs typeface="Verdana" panose="020B0604030504040204" pitchFamily="34" charset="0"/>
                </a:rPr>
                <a:t>, 2014, 2010</a:t>
              </a:r>
              <a:r>
                <a:rPr lang="en-US" altLang="en-US" sz="700" b="0" baseline="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Tourism: The Business of Hospitality and Travel</a:t>
            </a:r>
          </a:p>
        </p:txBody>
      </p:sp>
      <p:sp>
        <p:nvSpPr>
          <p:cNvPr id="3" name="Text Placeholder 2"/>
          <p:cNvSpPr>
            <a:spLocks noGrp="1"/>
          </p:cNvSpPr>
          <p:nvPr>
            <p:ph type="body" sz="quarter" idx="13"/>
          </p:nvPr>
        </p:nvSpPr>
        <p:spPr/>
        <p:txBody>
          <a:bodyPr/>
          <a:lstStyle/>
          <a:p>
            <a:r>
              <a:rPr lang="en-US" sz="2000" b="1" dirty="0"/>
              <a:t>Sixth Edition</a:t>
            </a:r>
          </a:p>
        </p:txBody>
      </p:sp>
      <p:sp>
        <p:nvSpPr>
          <p:cNvPr id="4" name="Text Placeholder 3"/>
          <p:cNvSpPr>
            <a:spLocks noGrp="1"/>
          </p:cNvSpPr>
          <p:nvPr>
            <p:ph type="body" sz="quarter" idx="14"/>
          </p:nvPr>
        </p:nvSpPr>
        <p:spPr/>
        <p:txBody>
          <a:bodyPr/>
          <a:lstStyle/>
          <a:p>
            <a:r>
              <a:rPr lang="en-US" dirty="0"/>
              <a:t>Chapter 1</a:t>
            </a:r>
          </a:p>
        </p:txBody>
      </p:sp>
      <p:sp>
        <p:nvSpPr>
          <p:cNvPr id="5" name="Text Placeholder 4"/>
          <p:cNvSpPr>
            <a:spLocks noGrp="1"/>
          </p:cNvSpPr>
          <p:nvPr>
            <p:ph type="body" sz="quarter" idx="15"/>
          </p:nvPr>
        </p:nvSpPr>
        <p:spPr/>
        <p:txBody>
          <a:bodyPr/>
          <a:lstStyle/>
          <a:p>
            <a:r>
              <a:rPr lang="en-US" dirty="0"/>
              <a:t>Introducing the World’s Largest Industry, Tourism</a:t>
            </a:r>
          </a:p>
        </p:txBody>
      </p:sp>
      <p:pic>
        <p:nvPicPr>
          <p:cNvPr id="6" name="Book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27910"/>
            <a:ext cx="3576712" cy="4578192"/>
          </a:xfrm>
          <a:prstGeom prst="rect">
            <a:avLst/>
          </a:prstGeom>
          <a:ln>
            <a:solidFill>
              <a:schemeClr val="tx1">
                <a:lumMod val="50000"/>
                <a:lumOff val="50000"/>
              </a:schemeClr>
            </a:solidFill>
          </a:ln>
          <a:effectLst>
            <a:outerShdw blurRad="50800" dist="76200" dir="2700000" algn="tl" rotWithShape="0">
              <a:srgbClr val="000000">
                <a:alpha val="56000"/>
              </a:srgbClr>
            </a:outerShdw>
          </a:effectLst>
        </p:spPr>
      </p:pic>
    </p:spTree>
    <p:extLst>
      <p:ext uri="{BB962C8B-B14F-4D97-AF65-F5344CB8AC3E}">
        <p14:creationId xmlns:p14="http://schemas.microsoft.com/office/powerpoint/2010/main" val="3853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Figure 1.2</a:t>
            </a:r>
            <a:br>
              <a:rPr lang="en-US" dirty="0"/>
            </a:br>
            <a:r>
              <a:rPr lang="en-US" dirty="0"/>
              <a:t>An Integrated Model of Tourism</a:t>
            </a:r>
          </a:p>
        </p:txBody>
      </p:sp>
      <p:pic>
        <p:nvPicPr>
          <p:cNvPr id="3" name="Content Placeholder 2" descr="Figure 1.2&#10;An Integrated Model of Tourism"/>
          <p:cNvPicPr>
            <a:picLocks noGrp="1" noChangeAspect="1"/>
          </p:cNvPicPr>
          <p:nvPr>
            <p:ph idx="1"/>
          </p:nvPr>
        </p:nvPicPr>
        <p:blipFill>
          <a:blip r:embed="rId3"/>
          <a:stretch>
            <a:fillRect/>
          </a:stretch>
        </p:blipFill>
        <p:spPr>
          <a:xfrm>
            <a:off x="2076104" y="1600200"/>
            <a:ext cx="4991791" cy="4525963"/>
          </a:xfrm>
          <a:prstGeom prst="rect">
            <a:avLst/>
          </a:prstGeom>
        </p:spPr>
      </p:pic>
    </p:spTree>
    <p:extLst>
      <p:ext uri="{BB962C8B-B14F-4D97-AF65-F5344CB8AC3E}">
        <p14:creationId xmlns:p14="http://schemas.microsoft.com/office/powerpoint/2010/main" val="24711955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altLang="en-US" dirty="0"/>
              <a:t>Table 1.2 Milestones in the Development of Tourism </a:t>
            </a:r>
            <a:r>
              <a:rPr lang="en-US" altLang="en-US" sz="2400" dirty="0"/>
              <a:t>(1 of 3)</a:t>
            </a:r>
            <a:endParaRPr lang="en-US" altLang="en-US" dirty="0"/>
          </a:p>
        </p:txBody>
      </p:sp>
      <p:pic>
        <p:nvPicPr>
          <p:cNvPr id="4" name="Content Placeholder 3" descr="Table 1.2 Milestones in the Development of Tourism (1 of 3)"/>
          <p:cNvPicPr>
            <a:picLocks noGrp="1" noChangeAspect="1"/>
          </p:cNvPicPr>
          <p:nvPr>
            <p:ph idx="1"/>
          </p:nvPr>
        </p:nvPicPr>
        <p:blipFill>
          <a:blip r:embed="rId3"/>
          <a:stretch>
            <a:fillRect/>
          </a:stretch>
        </p:blipFill>
        <p:spPr>
          <a:xfrm>
            <a:off x="470164" y="1600200"/>
            <a:ext cx="8203671" cy="4525963"/>
          </a:xfrm>
          <a:prstGeom prst="rect">
            <a:avLst/>
          </a:prstGeom>
        </p:spPr>
      </p:pic>
      <p:sp>
        <p:nvSpPr>
          <p:cNvPr id="31748" name="TextBox 4"/>
          <p:cNvSpPr txBox="1">
            <a:spLocks noChangeArrowheads="1"/>
          </p:cNvSpPr>
          <p:nvPr/>
        </p:nvSpPr>
        <p:spPr bwMode="auto">
          <a:xfrm>
            <a:off x="6553200" y="6096000"/>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i="1">
                <a:latin typeface="Verdana" panose="020B0604030504040204" pitchFamily="34" charset="0"/>
              </a:rPr>
              <a:t>continued on next slide</a:t>
            </a:r>
          </a:p>
        </p:txBody>
      </p:sp>
    </p:spTree>
    <p:extLst>
      <p:ext uri="{BB962C8B-B14F-4D97-AF65-F5344CB8AC3E}">
        <p14:creationId xmlns:p14="http://schemas.microsoft.com/office/powerpoint/2010/main" val="409317851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US" altLang="en-US" dirty="0"/>
              <a:t>Table 1.2 Milestones in the Development of Tourism </a:t>
            </a:r>
            <a:r>
              <a:rPr lang="en-US" altLang="en-US" sz="2400" dirty="0"/>
              <a:t>(2 of 3)</a:t>
            </a:r>
            <a:endParaRPr lang="en-US" altLang="en-US" dirty="0"/>
          </a:p>
        </p:txBody>
      </p:sp>
      <p:sp>
        <p:nvSpPr>
          <p:cNvPr id="32772" name="TextBox 4"/>
          <p:cNvSpPr txBox="1">
            <a:spLocks noChangeArrowheads="1"/>
          </p:cNvSpPr>
          <p:nvPr/>
        </p:nvSpPr>
        <p:spPr bwMode="auto">
          <a:xfrm>
            <a:off x="6553200" y="6096000"/>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i="1">
                <a:latin typeface="Verdana" panose="020B0604030504040204" pitchFamily="34" charset="0"/>
              </a:rPr>
              <a:t>continued on next slide</a:t>
            </a:r>
          </a:p>
        </p:txBody>
      </p:sp>
      <p:pic>
        <p:nvPicPr>
          <p:cNvPr id="4" name="Content Placeholder 3"/>
          <p:cNvPicPr>
            <a:picLocks noGrp="1" noChangeAspect="1"/>
          </p:cNvPicPr>
          <p:nvPr>
            <p:ph idx="1"/>
          </p:nvPr>
        </p:nvPicPr>
        <p:blipFill>
          <a:blip r:embed="rId2"/>
          <a:stretch>
            <a:fillRect/>
          </a:stretch>
        </p:blipFill>
        <p:spPr>
          <a:xfrm>
            <a:off x="457200" y="1935104"/>
            <a:ext cx="8229600" cy="3856155"/>
          </a:xfrm>
          <a:prstGeom prst="rect">
            <a:avLst/>
          </a:prstGeom>
        </p:spPr>
      </p:pic>
    </p:spTree>
    <p:extLst>
      <p:ext uri="{BB962C8B-B14F-4D97-AF65-F5344CB8AC3E}">
        <p14:creationId xmlns:p14="http://schemas.microsoft.com/office/powerpoint/2010/main" val="34620478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US" altLang="en-US" dirty="0"/>
              <a:t>Table 1.2 Milestones in the Development of Tourism </a:t>
            </a:r>
            <a:r>
              <a:rPr lang="en-US" altLang="en-US" sz="2400" dirty="0"/>
              <a:t>(3 of 3)</a:t>
            </a:r>
            <a:endParaRPr lang="en-US" altLang="en-US" dirty="0"/>
          </a:p>
        </p:txBody>
      </p:sp>
      <p:pic>
        <p:nvPicPr>
          <p:cNvPr id="4" name="Content Placeholder 3"/>
          <p:cNvPicPr>
            <a:picLocks noGrp="1" noChangeAspect="1"/>
          </p:cNvPicPr>
          <p:nvPr>
            <p:ph idx="1"/>
          </p:nvPr>
        </p:nvPicPr>
        <p:blipFill>
          <a:blip r:embed="rId2"/>
          <a:stretch>
            <a:fillRect/>
          </a:stretch>
        </p:blipFill>
        <p:spPr>
          <a:xfrm>
            <a:off x="457200" y="2140817"/>
            <a:ext cx="8229600" cy="3444729"/>
          </a:xfrm>
          <a:prstGeom prst="rect">
            <a:avLst/>
          </a:prstGeom>
        </p:spPr>
      </p:pic>
    </p:spTree>
    <p:extLst>
      <p:ext uri="{BB962C8B-B14F-4D97-AF65-F5344CB8AC3E}">
        <p14:creationId xmlns:p14="http://schemas.microsoft.com/office/powerpoint/2010/main" val="29798868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 of Travel and Tourism</a:t>
            </a:r>
          </a:p>
        </p:txBody>
      </p:sp>
      <p:sp>
        <p:nvSpPr>
          <p:cNvPr id="3" name="Content Placeholder 2"/>
          <p:cNvSpPr>
            <a:spLocks noGrp="1"/>
          </p:cNvSpPr>
          <p:nvPr>
            <p:ph idx="1"/>
          </p:nvPr>
        </p:nvSpPr>
        <p:spPr/>
        <p:txBody>
          <a:bodyPr/>
          <a:lstStyle/>
          <a:p>
            <a:r>
              <a:rPr lang="en-US" dirty="0"/>
              <a:t>The Empire Era</a:t>
            </a:r>
          </a:p>
          <a:p>
            <a:r>
              <a:rPr lang="en-US" dirty="0"/>
              <a:t>The Middle Ages and the Renaissance Era</a:t>
            </a:r>
          </a:p>
          <a:p>
            <a:r>
              <a:rPr lang="en-US" dirty="0"/>
              <a:t>The Grand Tour Era</a:t>
            </a:r>
          </a:p>
          <a:p>
            <a:r>
              <a:rPr lang="en-US" dirty="0"/>
              <a:t>The Mobility Era</a:t>
            </a:r>
          </a:p>
          <a:p>
            <a:r>
              <a:rPr lang="en-US" dirty="0"/>
              <a:t>The Modern Era</a:t>
            </a:r>
          </a:p>
        </p:txBody>
      </p:sp>
    </p:spTree>
    <p:extLst>
      <p:ext uri="{BB962C8B-B14F-4D97-AF65-F5344CB8AC3E}">
        <p14:creationId xmlns:p14="http://schemas.microsoft.com/office/powerpoint/2010/main" val="394268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 </a:t>
            </a:r>
            <a:br>
              <a:rPr lang="en-US" dirty="0"/>
            </a:br>
            <a:r>
              <a:rPr lang="en-US" dirty="0"/>
              <a:t>Marco Polo’s Travel Route</a:t>
            </a:r>
          </a:p>
        </p:txBody>
      </p:sp>
      <p:pic>
        <p:nvPicPr>
          <p:cNvPr id="4" name="Content Placeholder 3" descr="Figure 1.3&#10;Marco Polo’s travel route&#10;from his home in Venice,&#10;Italy, to China during the&#10;13th century."/>
          <p:cNvPicPr>
            <a:picLocks noGrp="1" noChangeAspect="1"/>
          </p:cNvPicPr>
          <p:nvPr>
            <p:ph idx="1"/>
          </p:nvPr>
        </p:nvPicPr>
        <p:blipFill>
          <a:blip r:embed="rId3"/>
          <a:stretch>
            <a:fillRect/>
          </a:stretch>
        </p:blipFill>
        <p:spPr>
          <a:xfrm>
            <a:off x="1306863" y="1600200"/>
            <a:ext cx="6530274" cy="4525963"/>
          </a:xfrm>
          <a:prstGeom prst="rect">
            <a:avLst/>
          </a:prstGeom>
        </p:spPr>
      </p:pic>
    </p:spTree>
    <p:extLst>
      <p:ext uri="{BB962C8B-B14F-4D97-AF65-F5344CB8AC3E}">
        <p14:creationId xmlns:p14="http://schemas.microsoft.com/office/powerpoint/2010/main" val="429271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t>Figure 1.4</a:t>
            </a:r>
            <a:br>
              <a:rPr lang="en-US" dirty="0"/>
            </a:br>
            <a:r>
              <a:rPr lang="en-US" dirty="0"/>
              <a:t>Typical Reasons for Travel</a:t>
            </a:r>
          </a:p>
        </p:txBody>
      </p:sp>
      <p:pic>
        <p:nvPicPr>
          <p:cNvPr id="3" name="Content Placeholder 2" descr="FIGURE 1.4&#10;Typical reasons for travel. The percentages of trips in each category may vary from year-to year,&#10;but they are relatively constant over time. Business or professional: 20%; Visit friends or relatives: 40%; Vacation or leisure: 37%; Others:&#10;3%. Source: Travel Facts and Statistics. U.S. Travel Association (2010)."/>
          <p:cNvPicPr>
            <a:picLocks noGrp="1" noChangeAspect="1"/>
          </p:cNvPicPr>
          <p:nvPr>
            <p:ph idx="1"/>
          </p:nvPr>
        </p:nvPicPr>
        <p:blipFill>
          <a:blip r:embed="rId3"/>
          <a:stretch>
            <a:fillRect/>
          </a:stretch>
        </p:blipFill>
        <p:spPr>
          <a:xfrm>
            <a:off x="1317860" y="1600200"/>
            <a:ext cx="6508279" cy="4525963"/>
          </a:xfrm>
          <a:prstGeom prst="rect">
            <a:avLst/>
          </a:prstGeom>
        </p:spPr>
      </p:pic>
    </p:spTree>
    <p:extLst>
      <p:ext uri="{BB962C8B-B14F-4D97-AF65-F5344CB8AC3E}">
        <p14:creationId xmlns:p14="http://schemas.microsoft.com/office/powerpoint/2010/main" val="15294227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Geography Describes the Traveler's World</a:t>
            </a:r>
          </a:p>
        </p:txBody>
      </p:sp>
      <p:sp>
        <p:nvSpPr>
          <p:cNvPr id="3" name="Content Placeholder 2"/>
          <p:cNvSpPr>
            <a:spLocks noGrp="1"/>
          </p:cNvSpPr>
          <p:nvPr>
            <p:ph idx="1"/>
          </p:nvPr>
        </p:nvSpPr>
        <p:spPr/>
        <p:txBody>
          <a:bodyPr/>
          <a:lstStyle/>
          <a:p>
            <a:r>
              <a:rPr lang="en-US" dirty="0"/>
              <a:t>Maps</a:t>
            </a:r>
          </a:p>
          <a:p>
            <a:pPr lvl="1"/>
            <a:r>
              <a:rPr lang="en-US" dirty="0"/>
              <a:t>Mercator projection</a:t>
            </a:r>
          </a:p>
          <a:p>
            <a:pPr lvl="1"/>
            <a:r>
              <a:rPr lang="en-US" dirty="0"/>
              <a:t>Robinson projection</a:t>
            </a:r>
          </a:p>
          <a:p>
            <a:pPr lvl="1"/>
            <a:r>
              <a:rPr lang="en-US" dirty="0"/>
              <a:t>Goode’s </a:t>
            </a:r>
            <a:r>
              <a:rPr lang="en-US" dirty="0" err="1"/>
              <a:t>homolosine</a:t>
            </a:r>
            <a:r>
              <a:rPr lang="en-US" dirty="0"/>
              <a:t> projection</a:t>
            </a:r>
          </a:p>
        </p:txBody>
      </p:sp>
    </p:spTree>
    <p:extLst>
      <p:ext uri="{BB962C8B-B14F-4D97-AF65-F5344CB8AC3E}">
        <p14:creationId xmlns:p14="http://schemas.microsoft.com/office/powerpoint/2010/main" val="279006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1.5 </a:t>
            </a:r>
            <a:br>
              <a:rPr lang="en-US" dirty="0"/>
            </a:br>
            <a:r>
              <a:rPr lang="en-US" dirty="0"/>
              <a:t>Mercator Projection </a:t>
            </a:r>
          </a:p>
        </p:txBody>
      </p:sp>
      <p:pic>
        <p:nvPicPr>
          <p:cNvPr id="4" name="Content Placeholder 3" descr="Figure 1.5 &#10;Mercator Projection. Source: Semer-Purzycki, Jeanne, Travel Vision: A Practical Guide for the Travel, Tourism and Hospitality Industry, 1st Ed., © 2009, p. 47. Reprinted and Electronically reproduced by permission of Pearson Education, Inc., Upper Saddle River, NJ."/>
          <p:cNvPicPr>
            <a:picLocks noGrp="1" noChangeAspect="1"/>
          </p:cNvPicPr>
          <p:nvPr>
            <p:ph idx="1"/>
          </p:nvPr>
        </p:nvPicPr>
        <p:blipFill>
          <a:blip r:embed="rId3"/>
          <a:stretch>
            <a:fillRect/>
          </a:stretch>
        </p:blipFill>
        <p:spPr>
          <a:xfrm>
            <a:off x="990932" y="1600200"/>
            <a:ext cx="7162136" cy="4525963"/>
          </a:xfrm>
          <a:prstGeom prst="rect">
            <a:avLst/>
          </a:prstGeom>
        </p:spPr>
      </p:pic>
    </p:spTree>
    <p:extLst>
      <p:ext uri="{BB962C8B-B14F-4D97-AF65-F5344CB8AC3E}">
        <p14:creationId xmlns:p14="http://schemas.microsoft.com/office/powerpoint/2010/main" val="384704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1.6</a:t>
            </a:r>
            <a:br>
              <a:rPr lang="en-US" dirty="0"/>
            </a:br>
            <a:r>
              <a:rPr lang="en-US" dirty="0"/>
              <a:t>Robinson Projection</a:t>
            </a:r>
          </a:p>
        </p:txBody>
      </p:sp>
      <p:pic>
        <p:nvPicPr>
          <p:cNvPr id="4" name="Content Placeholder 3" descr="Figure 1.6&#10;Robinson Projection. Source: Semer-Purzycki, Jeanne, Travel Vision: A Practical Guide for the Travel, Tourism and Hospitality Industry, 1st Ed., © 2009, p. 47. Reprinted and Electronically reproduced by permission of Pearson Education, Inc., Upper Saddle River, NJ."/>
          <p:cNvPicPr>
            <a:picLocks noGrp="1" noChangeAspect="1"/>
          </p:cNvPicPr>
          <p:nvPr>
            <p:ph idx="1"/>
          </p:nvPr>
        </p:nvPicPr>
        <p:blipFill>
          <a:blip r:embed="rId2"/>
          <a:stretch>
            <a:fillRect/>
          </a:stretch>
        </p:blipFill>
        <p:spPr>
          <a:xfrm>
            <a:off x="457200" y="1733688"/>
            <a:ext cx="8229600" cy="4258986"/>
          </a:xfrm>
          <a:prstGeom prst="rect">
            <a:avLst/>
          </a:prstGeom>
        </p:spPr>
      </p:pic>
    </p:spTree>
    <p:extLst>
      <p:ext uri="{BB962C8B-B14F-4D97-AF65-F5344CB8AC3E}">
        <p14:creationId xmlns:p14="http://schemas.microsoft.com/office/powerpoint/2010/main" val="142180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dirty="0"/>
              <a:t>Learning Objectives </a:t>
            </a:r>
            <a:r>
              <a:rPr lang="en-US" sz="2400" dirty="0"/>
              <a:t>(1 of 2)</a:t>
            </a:r>
            <a:endParaRPr lang="en-US" dirty="0"/>
          </a:p>
        </p:txBody>
      </p:sp>
      <p:sp>
        <p:nvSpPr>
          <p:cNvPr id="17410" name="Rectangle 5"/>
          <p:cNvSpPr>
            <a:spLocks noGrp="1" noChangeArrowheads="1"/>
          </p:cNvSpPr>
          <p:nvPr>
            <p:ph idx="1"/>
          </p:nvPr>
        </p:nvSpPr>
        <p:spPr/>
        <p:txBody>
          <a:bodyPr/>
          <a:lstStyle/>
          <a:p>
            <a:pPr marL="514350" indent="-514350">
              <a:buFont typeface="+mj-lt"/>
              <a:buAutoNum type="arabicPeriod"/>
            </a:pPr>
            <a:r>
              <a:rPr lang="en-US" altLang="en-US" dirty="0"/>
              <a:t>Understand and explain the basic definition of tourism</a:t>
            </a:r>
          </a:p>
          <a:p>
            <a:pPr marL="514350" indent="-514350">
              <a:buFont typeface="+mj-lt"/>
              <a:buAutoNum type="arabicPeriod"/>
            </a:pPr>
            <a:r>
              <a:rPr lang="en-US" altLang="en-US" dirty="0"/>
              <a:t>Identify the major participants and forces shaping the tourism industry</a:t>
            </a:r>
          </a:p>
          <a:p>
            <a:pPr marL="514350" indent="-514350">
              <a:buFont typeface="+mj-lt"/>
              <a:buAutoNum type="arabicPeriod"/>
            </a:pPr>
            <a:r>
              <a:rPr lang="en-US" altLang="en-US" dirty="0"/>
              <a:t>Explain historical factors that encouraged the development of tourism activities</a:t>
            </a:r>
          </a:p>
          <a:p>
            <a:pPr marL="514350" indent="-514350">
              <a:buFont typeface="+mj-lt"/>
              <a:buAutoNum type="arabicPeriod"/>
            </a:pPr>
            <a:r>
              <a:rPr lang="en-US" altLang="en-US" dirty="0"/>
              <a:t>Explain the impact of physical, human, and regional geography on tourism activities</a:t>
            </a:r>
          </a:p>
          <a:p>
            <a:pPr marL="514350" indent="-514350">
              <a:buFont typeface="+mj-lt"/>
              <a:buAutoNum type="arabicPeriod"/>
            </a:pPr>
            <a:endParaRPr lang="en-US" altLang="en-US" dirty="0"/>
          </a:p>
        </p:txBody>
      </p:sp>
      <p:sp>
        <p:nvSpPr>
          <p:cNvPr id="22532" name="TextBox 6"/>
          <p:cNvSpPr txBox="1">
            <a:spLocks noChangeArrowheads="1"/>
          </p:cNvSpPr>
          <p:nvPr/>
        </p:nvSpPr>
        <p:spPr bwMode="auto">
          <a:xfrm>
            <a:off x="6553200" y="6096000"/>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i="1">
                <a:latin typeface="Verdana" panose="020B0604030504040204" pitchFamily="34" charset="0"/>
              </a:rPr>
              <a:t>continued on next slide</a:t>
            </a:r>
          </a:p>
        </p:txBody>
      </p:sp>
    </p:spTree>
    <p:extLst>
      <p:ext uri="{BB962C8B-B14F-4D97-AF65-F5344CB8AC3E}">
        <p14:creationId xmlns:p14="http://schemas.microsoft.com/office/powerpoint/2010/main" val="30187409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1.7</a:t>
            </a:r>
            <a:br>
              <a:rPr lang="en-US" dirty="0"/>
            </a:br>
            <a:r>
              <a:rPr lang="en-US" dirty="0"/>
              <a:t>Goode’s </a:t>
            </a:r>
            <a:r>
              <a:rPr lang="en-US" dirty="0" err="1"/>
              <a:t>Homolosine</a:t>
            </a:r>
            <a:r>
              <a:rPr lang="en-US" dirty="0"/>
              <a:t> Projection</a:t>
            </a:r>
          </a:p>
        </p:txBody>
      </p:sp>
      <p:pic>
        <p:nvPicPr>
          <p:cNvPr id="4" name="Content Placeholder 3" descr="Figure 1.7&#10;Goode’s Homolosine Projection. Source: Semer-Purzycki, Jeanne. Travel Vision: A Practical Guide for the Travel, Tourism and Hospitality Industry, 1st Ed., © 2009, p. 47. Reprinted and Electronically&#10;reproduced by permission of Pearson Education, Inc., Upper Saddle River, NJ."/>
          <p:cNvPicPr>
            <a:picLocks noGrp="1" noChangeAspect="1"/>
          </p:cNvPicPr>
          <p:nvPr>
            <p:ph idx="1"/>
          </p:nvPr>
        </p:nvPicPr>
        <p:blipFill>
          <a:blip r:embed="rId2"/>
          <a:stretch>
            <a:fillRect/>
          </a:stretch>
        </p:blipFill>
        <p:spPr>
          <a:xfrm>
            <a:off x="457200" y="1978299"/>
            <a:ext cx="8229600" cy="3769765"/>
          </a:xfrm>
          <a:prstGeom prst="rect">
            <a:avLst/>
          </a:prstGeom>
        </p:spPr>
      </p:pic>
    </p:spTree>
    <p:extLst>
      <p:ext uri="{BB962C8B-B14F-4D97-AF65-F5344CB8AC3E}">
        <p14:creationId xmlns:p14="http://schemas.microsoft.com/office/powerpoint/2010/main" val="210083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Geography Describes the Traveler's World</a:t>
            </a:r>
          </a:p>
        </p:txBody>
      </p:sp>
      <p:sp>
        <p:nvSpPr>
          <p:cNvPr id="26627" name="Content Placeholder 2"/>
          <p:cNvSpPr>
            <a:spLocks noGrp="1"/>
          </p:cNvSpPr>
          <p:nvPr>
            <p:ph idx="1"/>
          </p:nvPr>
        </p:nvSpPr>
        <p:spPr/>
        <p:txBody>
          <a:bodyPr/>
          <a:lstStyle/>
          <a:p>
            <a:r>
              <a:rPr lang="en-US" altLang="en-US" dirty="0"/>
              <a:t>Physical geography</a:t>
            </a:r>
          </a:p>
          <a:p>
            <a:pPr lvl="1"/>
            <a:r>
              <a:rPr lang="en-US" altLang="en-US" dirty="0"/>
              <a:t>Study of natural features of region</a:t>
            </a:r>
          </a:p>
          <a:p>
            <a:r>
              <a:rPr lang="en-US" altLang="en-US" dirty="0"/>
              <a:t>Human (Cultural) geography</a:t>
            </a:r>
          </a:p>
          <a:p>
            <a:pPr lvl="1"/>
            <a:r>
              <a:rPr lang="en-US" altLang="en-US" dirty="0"/>
              <a:t>Study of a region's cultures and peoples</a:t>
            </a:r>
          </a:p>
          <a:p>
            <a:r>
              <a:rPr lang="en-US" altLang="en-US" dirty="0"/>
              <a:t>Regional geography</a:t>
            </a:r>
          </a:p>
          <a:p>
            <a:pPr lvl="1"/>
            <a:r>
              <a:rPr lang="en-US" altLang="en-US" dirty="0"/>
              <a:t>Combination of physical and human geography </a:t>
            </a:r>
          </a:p>
        </p:txBody>
      </p:sp>
    </p:spTree>
    <p:extLst>
      <p:ext uri="{BB962C8B-B14F-4D97-AF65-F5344CB8AC3E}">
        <p14:creationId xmlns:p14="http://schemas.microsoft.com/office/powerpoint/2010/main" val="35995562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Studying Tourism from Business Perspectives</a:t>
            </a:r>
          </a:p>
        </p:txBody>
      </p:sp>
      <p:sp>
        <p:nvSpPr>
          <p:cNvPr id="3" name="Content Placeholder 2"/>
          <p:cNvSpPr>
            <a:spLocks noGrp="1"/>
          </p:cNvSpPr>
          <p:nvPr>
            <p:ph idx="1"/>
          </p:nvPr>
        </p:nvSpPr>
        <p:spPr/>
        <p:txBody>
          <a:bodyPr/>
          <a:lstStyle/>
          <a:p>
            <a:r>
              <a:rPr lang="en-US" dirty="0"/>
              <a:t>Marketing</a:t>
            </a:r>
          </a:p>
          <a:p>
            <a:r>
              <a:rPr lang="en-US" dirty="0"/>
              <a:t>Management</a:t>
            </a:r>
          </a:p>
          <a:p>
            <a:r>
              <a:rPr lang="en-US" dirty="0"/>
              <a:t>Finance</a:t>
            </a:r>
          </a:p>
        </p:txBody>
      </p:sp>
    </p:spTree>
    <p:extLst>
      <p:ext uri="{BB962C8B-B14F-4D97-AF65-F5344CB8AC3E}">
        <p14:creationId xmlns:p14="http://schemas.microsoft.com/office/powerpoint/2010/main" val="161466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Marketing </a:t>
            </a:r>
            <a:r>
              <a:rPr lang="en-US" sz="2400" dirty="0"/>
              <a:t>(1 of 2)</a:t>
            </a:r>
            <a:endParaRPr lang="en-US" dirty="0"/>
          </a:p>
        </p:txBody>
      </p:sp>
      <p:sp>
        <p:nvSpPr>
          <p:cNvPr id="27651" name="Content Placeholder 2"/>
          <p:cNvSpPr>
            <a:spLocks noGrp="1"/>
          </p:cNvSpPr>
          <p:nvPr>
            <p:ph idx="1"/>
          </p:nvPr>
        </p:nvSpPr>
        <p:spPr/>
        <p:txBody>
          <a:bodyPr/>
          <a:lstStyle/>
          <a:p>
            <a:r>
              <a:rPr lang="en-US" altLang="en-US" dirty="0"/>
              <a:t>Marketing</a:t>
            </a:r>
          </a:p>
          <a:p>
            <a:pPr lvl="1"/>
            <a:r>
              <a:rPr lang="en-US" altLang="en-US" dirty="0"/>
              <a:t>Marketing concept</a:t>
            </a:r>
          </a:p>
          <a:p>
            <a:pPr lvl="2"/>
            <a:r>
              <a:rPr lang="en-US" altLang="en-US" dirty="0"/>
              <a:t>Organizational philosophy centered around understanding and meeting the needs of customers</a:t>
            </a:r>
          </a:p>
          <a:p>
            <a:pPr lvl="1"/>
            <a:r>
              <a:rPr lang="en-US" altLang="en-US" dirty="0"/>
              <a:t>Production orientation and sales orientation inferior to consumer orientation</a:t>
            </a:r>
          </a:p>
        </p:txBody>
      </p:sp>
      <p:sp>
        <p:nvSpPr>
          <p:cNvPr id="36868" name="TextBox 5"/>
          <p:cNvSpPr txBox="1">
            <a:spLocks noChangeArrowheads="1"/>
          </p:cNvSpPr>
          <p:nvPr/>
        </p:nvSpPr>
        <p:spPr bwMode="auto">
          <a:xfrm>
            <a:off x="6553200" y="6096000"/>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i="1">
                <a:latin typeface="Verdana" panose="020B0604030504040204" pitchFamily="34" charset="0"/>
              </a:rPr>
              <a:t>continued on next slide</a:t>
            </a:r>
          </a:p>
        </p:txBody>
      </p:sp>
    </p:spTree>
    <p:extLst>
      <p:ext uri="{BB962C8B-B14F-4D97-AF65-F5344CB8AC3E}">
        <p14:creationId xmlns:p14="http://schemas.microsoft.com/office/powerpoint/2010/main" val="411968045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Marketing </a:t>
            </a:r>
            <a:r>
              <a:rPr lang="en-US" sz="2400" dirty="0"/>
              <a:t>(2 of 2)</a:t>
            </a:r>
            <a:endParaRPr lang="en-US" dirty="0"/>
          </a:p>
        </p:txBody>
      </p:sp>
      <p:sp>
        <p:nvSpPr>
          <p:cNvPr id="27651" name="Content Placeholder 2"/>
          <p:cNvSpPr>
            <a:spLocks noGrp="1"/>
          </p:cNvSpPr>
          <p:nvPr>
            <p:ph idx="1"/>
          </p:nvPr>
        </p:nvSpPr>
        <p:spPr/>
        <p:txBody>
          <a:bodyPr/>
          <a:lstStyle/>
          <a:p>
            <a:r>
              <a:rPr lang="en-US" altLang="en-US" dirty="0"/>
              <a:t>Marketing</a:t>
            </a:r>
          </a:p>
          <a:p>
            <a:pPr lvl="1"/>
            <a:r>
              <a:rPr lang="en-US" altLang="en-US" dirty="0"/>
              <a:t>Marketing mix (the 4 Ps) - Product, Price, Place, and Promotion</a:t>
            </a:r>
          </a:p>
          <a:p>
            <a:pPr lvl="1"/>
            <a:r>
              <a:rPr lang="en-US" altLang="en-US" dirty="0"/>
              <a:t>Market segmentation</a:t>
            </a:r>
          </a:p>
          <a:p>
            <a:pPr lvl="2"/>
            <a:r>
              <a:rPr lang="en-US" altLang="en-US" dirty="0"/>
              <a:t>allows an organization to develop the most appropriate marketing mix to meet the needs of specifically targeted visitor segments effectively and efficiently</a:t>
            </a:r>
          </a:p>
        </p:txBody>
      </p:sp>
      <p:sp>
        <p:nvSpPr>
          <p:cNvPr id="37892" name="TextBox 3"/>
          <p:cNvSpPr txBox="1">
            <a:spLocks noChangeArrowheads="1"/>
          </p:cNvSpPr>
          <p:nvPr/>
        </p:nvSpPr>
        <p:spPr bwMode="auto">
          <a:xfrm>
            <a:off x="6553200" y="6096000"/>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i="1">
                <a:latin typeface="Verdana" panose="020B0604030504040204" pitchFamily="34" charset="0"/>
              </a:rPr>
              <a:t>continued on next slide</a:t>
            </a:r>
          </a:p>
        </p:txBody>
      </p:sp>
    </p:spTree>
    <p:extLst>
      <p:ext uri="{BB962C8B-B14F-4D97-AF65-F5344CB8AC3E}">
        <p14:creationId xmlns:p14="http://schemas.microsoft.com/office/powerpoint/2010/main" val="329498374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Management</a:t>
            </a:r>
          </a:p>
        </p:txBody>
      </p:sp>
      <p:sp>
        <p:nvSpPr>
          <p:cNvPr id="27651" name="Content Placeholder 2"/>
          <p:cNvSpPr>
            <a:spLocks noGrp="1"/>
          </p:cNvSpPr>
          <p:nvPr>
            <p:ph idx="1"/>
          </p:nvPr>
        </p:nvSpPr>
        <p:spPr/>
        <p:txBody>
          <a:bodyPr/>
          <a:lstStyle/>
          <a:p>
            <a:r>
              <a:rPr lang="en-US" altLang="en-US" dirty="0"/>
              <a:t>Management</a:t>
            </a:r>
          </a:p>
          <a:p>
            <a:pPr lvl="1"/>
            <a:r>
              <a:rPr lang="en-US" altLang="en-US" dirty="0"/>
              <a:t>The planning, organizing, directing, and controlling of present and future actions to accomplish organizational goals</a:t>
            </a:r>
          </a:p>
          <a:p>
            <a:pPr lvl="1"/>
            <a:r>
              <a:rPr lang="en-US" altLang="en-US" dirty="0"/>
              <a:t>The common thread that holds an organization together and moves all its members in the same direction</a:t>
            </a:r>
          </a:p>
        </p:txBody>
      </p:sp>
    </p:spTree>
    <p:extLst>
      <p:ext uri="{BB962C8B-B14F-4D97-AF65-F5344CB8AC3E}">
        <p14:creationId xmlns:p14="http://schemas.microsoft.com/office/powerpoint/2010/main" val="1245641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Finance </a:t>
            </a:r>
            <a:r>
              <a:rPr lang="en-US" sz="2400" dirty="0"/>
              <a:t>(1 of 2)</a:t>
            </a:r>
            <a:endParaRPr lang="en-US" dirty="0"/>
          </a:p>
        </p:txBody>
      </p:sp>
      <p:sp>
        <p:nvSpPr>
          <p:cNvPr id="28675" name="Content Placeholder 2"/>
          <p:cNvSpPr>
            <a:spLocks noGrp="1"/>
          </p:cNvSpPr>
          <p:nvPr>
            <p:ph idx="1"/>
          </p:nvPr>
        </p:nvSpPr>
        <p:spPr/>
        <p:txBody>
          <a:bodyPr/>
          <a:lstStyle/>
          <a:p>
            <a:r>
              <a:rPr lang="en-US" altLang="en-US" dirty="0"/>
              <a:t>Finance</a:t>
            </a:r>
          </a:p>
          <a:p>
            <a:pPr lvl="1"/>
            <a:r>
              <a:rPr lang="en-US" altLang="en-US" dirty="0"/>
              <a:t>How organizations manage revenues and expenses</a:t>
            </a:r>
          </a:p>
          <a:p>
            <a:pPr lvl="1"/>
            <a:r>
              <a:rPr lang="en-US" altLang="en-US" dirty="0"/>
              <a:t>Business is an organization operated with the objective of making profits</a:t>
            </a:r>
          </a:p>
          <a:p>
            <a:pPr lvl="1"/>
            <a:r>
              <a:rPr lang="en-US" altLang="en-US" dirty="0"/>
              <a:t>Profits are revenues in excess of expenses and used as a measure of performance</a:t>
            </a:r>
          </a:p>
        </p:txBody>
      </p:sp>
      <p:sp>
        <p:nvSpPr>
          <p:cNvPr id="39940" name="TextBox 5"/>
          <p:cNvSpPr txBox="1">
            <a:spLocks noChangeArrowheads="1"/>
          </p:cNvSpPr>
          <p:nvPr/>
        </p:nvSpPr>
        <p:spPr bwMode="auto">
          <a:xfrm>
            <a:off x="6553200" y="6096000"/>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i="1">
                <a:latin typeface="Verdana" panose="020B0604030504040204" pitchFamily="34" charset="0"/>
              </a:rPr>
              <a:t>continued on next slide</a:t>
            </a:r>
          </a:p>
        </p:txBody>
      </p:sp>
    </p:spTree>
    <p:extLst>
      <p:ext uri="{BB962C8B-B14F-4D97-AF65-F5344CB8AC3E}">
        <p14:creationId xmlns:p14="http://schemas.microsoft.com/office/powerpoint/2010/main" val="34251732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Finance </a:t>
            </a:r>
            <a:r>
              <a:rPr lang="en-US" sz="2400" dirty="0"/>
              <a:t>(2 of 2)</a:t>
            </a:r>
            <a:endParaRPr lang="en-US" dirty="0"/>
          </a:p>
        </p:txBody>
      </p:sp>
      <p:sp>
        <p:nvSpPr>
          <p:cNvPr id="28675" name="Content Placeholder 2"/>
          <p:cNvSpPr>
            <a:spLocks noGrp="1"/>
          </p:cNvSpPr>
          <p:nvPr>
            <p:ph idx="1"/>
          </p:nvPr>
        </p:nvSpPr>
        <p:spPr/>
        <p:txBody>
          <a:bodyPr/>
          <a:lstStyle/>
          <a:p>
            <a:r>
              <a:rPr lang="en-US" altLang="en-US" dirty="0"/>
              <a:t>Finance</a:t>
            </a:r>
          </a:p>
          <a:p>
            <a:pPr lvl="1"/>
            <a:r>
              <a:rPr lang="en-US" altLang="en-US" dirty="0"/>
              <a:t>Not-for-profit organizations also need to track their revenues and expenses</a:t>
            </a:r>
          </a:p>
          <a:p>
            <a:pPr lvl="1"/>
            <a:r>
              <a:rPr lang="en-US" altLang="en-US" dirty="0"/>
              <a:t>Accounting is the common language of business</a:t>
            </a:r>
          </a:p>
          <a:p>
            <a:pPr lvl="1"/>
            <a:r>
              <a:rPr lang="en-US" altLang="en-US" dirty="0"/>
              <a:t>Two categories of financial reports: internal and external</a:t>
            </a:r>
          </a:p>
        </p:txBody>
      </p:sp>
    </p:spTree>
    <p:extLst>
      <p:ext uri="{BB962C8B-B14F-4D97-AF65-F5344CB8AC3E}">
        <p14:creationId xmlns:p14="http://schemas.microsoft.com/office/powerpoint/2010/main" val="27134028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5"/>
          <p:cNvSpPr>
            <a:spLocks noGrp="1" noChangeArrowheads="1"/>
          </p:cNvSpPr>
          <p:nvPr>
            <p:ph type="title"/>
          </p:nvPr>
        </p:nvSpPr>
        <p:spPr/>
        <p:txBody>
          <a:bodyPr/>
          <a:lstStyle/>
          <a:p>
            <a:r>
              <a:rPr lang="en-US"/>
              <a:t>Three Primary Building Blocks to Measure Financial Success</a:t>
            </a:r>
          </a:p>
        </p:txBody>
      </p:sp>
      <p:sp>
        <p:nvSpPr>
          <p:cNvPr id="29698" name="Rectangle 4"/>
          <p:cNvSpPr>
            <a:spLocks noGrp="1" noChangeArrowheads="1"/>
          </p:cNvSpPr>
          <p:nvPr>
            <p:ph idx="1"/>
          </p:nvPr>
        </p:nvSpPr>
        <p:spPr/>
        <p:txBody>
          <a:bodyPr/>
          <a:lstStyle/>
          <a:p>
            <a:r>
              <a:rPr lang="en-US" altLang="en-US"/>
              <a:t>Margin</a:t>
            </a:r>
          </a:p>
          <a:p>
            <a:pPr lvl="1"/>
            <a:r>
              <a:rPr lang="en-US" altLang="en-US"/>
              <a:t>Amount of a sales dollar remaining after operating expenses</a:t>
            </a:r>
          </a:p>
          <a:p>
            <a:r>
              <a:rPr lang="en-US" altLang="en-US"/>
              <a:t>Turnover</a:t>
            </a:r>
          </a:p>
          <a:p>
            <a:pPr lvl="1"/>
            <a:r>
              <a:rPr lang="en-US" altLang="en-US"/>
              <a:t>Number of times a dollar of assets has been used to produce a dollar of sales</a:t>
            </a:r>
          </a:p>
          <a:p>
            <a:r>
              <a:rPr lang="en-US" altLang="en-US"/>
              <a:t>Leverage</a:t>
            </a:r>
          </a:p>
          <a:p>
            <a:pPr lvl="1"/>
            <a:r>
              <a:rPr lang="en-US" altLang="en-US"/>
              <a:t>Extent to which borrowed funds are used</a:t>
            </a:r>
          </a:p>
        </p:txBody>
      </p:sp>
    </p:spTree>
    <p:extLst>
      <p:ext uri="{BB962C8B-B14F-4D97-AF65-F5344CB8AC3E}">
        <p14:creationId xmlns:p14="http://schemas.microsoft.com/office/powerpoint/2010/main" val="25911323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5"/>
          <p:cNvSpPr>
            <a:spLocks noGrp="1" noChangeArrowheads="1"/>
          </p:cNvSpPr>
          <p:nvPr>
            <p:ph type="title"/>
          </p:nvPr>
        </p:nvSpPr>
        <p:spPr/>
        <p:txBody>
          <a:bodyPr/>
          <a:lstStyle/>
          <a:p>
            <a:r>
              <a:rPr lang="en-US"/>
              <a:t>Other Measurements of Financial Success</a:t>
            </a:r>
          </a:p>
        </p:txBody>
      </p:sp>
      <p:sp>
        <p:nvSpPr>
          <p:cNvPr id="29698" name="Rectangle 4"/>
          <p:cNvSpPr>
            <a:spLocks noGrp="1" noChangeArrowheads="1"/>
          </p:cNvSpPr>
          <p:nvPr>
            <p:ph idx="1"/>
          </p:nvPr>
        </p:nvSpPr>
        <p:spPr/>
        <p:txBody>
          <a:bodyPr/>
          <a:lstStyle/>
          <a:p>
            <a:r>
              <a:rPr lang="en-US" altLang="en-US" dirty="0"/>
              <a:t>Return on Investment (ROI)</a:t>
            </a:r>
          </a:p>
          <a:p>
            <a:pPr lvl="1"/>
            <a:r>
              <a:rPr lang="en-US" altLang="en-US" dirty="0"/>
              <a:t>A measure of the profitability of an organization</a:t>
            </a:r>
          </a:p>
          <a:p>
            <a:r>
              <a:rPr lang="en-US" altLang="en-US" dirty="0"/>
              <a:t>Tourism organizations typically face low margins, high turnovers, and need to use leverage (other people's money)</a:t>
            </a:r>
          </a:p>
          <a:p>
            <a:r>
              <a:rPr lang="en-US" altLang="en-US" dirty="0"/>
              <a:t>Need to balance financial performance with hospitality to guests</a:t>
            </a:r>
          </a:p>
        </p:txBody>
      </p:sp>
    </p:spTree>
    <p:extLst>
      <p:ext uri="{BB962C8B-B14F-4D97-AF65-F5344CB8AC3E}">
        <p14:creationId xmlns:p14="http://schemas.microsoft.com/office/powerpoint/2010/main" val="41493091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dirty="0"/>
              <a:t>Learning Objectives </a:t>
            </a:r>
            <a:r>
              <a:rPr lang="en-US" sz="2400" dirty="0"/>
              <a:t>(2 of 2)</a:t>
            </a:r>
            <a:endParaRPr lang="en-US" dirty="0"/>
          </a:p>
        </p:txBody>
      </p:sp>
      <p:sp>
        <p:nvSpPr>
          <p:cNvPr id="17410" name="Rectangle 5"/>
          <p:cNvSpPr>
            <a:spLocks noGrp="1" noChangeArrowheads="1"/>
          </p:cNvSpPr>
          <p:nvPr>
            <p:ph idx="1"/>
          </p:nvPr>
        </p:nvSpPr>
        <p:spPr/>
        <p:txBody>
          <a:bodyPr/>
          <a:lstStyle/>
          <a:p>
            <a:pPr marL="514350" indent="-514350">
              <a:buFont typeface="+mj-lt"/>
              <a:buAutoNum type="arabicPeriod" startAt="4"/>
            </a:pPr>
            <a:r>
              <a:rPr lang="en-US" altLang="en-US" dirty="0"/>
              <a:t>Explain why tourism should be studied from marketing, management, and financial perspectives</a:t>
            </a:r>
          </a:p>
          <a:p>
            <a:pPr marL="514350" indent="-514350">
              <a:buFont typeface="+mj-lt"/>
              <a:buAutoNum type="arabicPeriod" startAt="4"/>
            </a:pPr>
            <a:r>
              <a:rPr lang="en-US" altLang="en-US" dirty="0"/>
              <a:t>Identify future challenges and opportunities facing the tourism industry</a:t>
            </a:r>
          </a:p>
          <a:p>
            <a:pPr marL="514350" indent="-514350">
              <a:buFont typeface="+mj-lt"/>
              <a:buAutoNum type="arabicPeriod" startAt="4"/>
            </a:pPr>
            <a:r>
              <a:rPr lang="en-US" altLang="en-US" dirty="0"/>
              <a:t>Discuss career prospects in the tourism industry</a:t>
            </a:r>
          </a:p>
          <a:p>
            <a:pPr marL="0" indent="0">
              <a:buNone/>
            </a:pPr>
            <a:endParaRPr lang="en-US" altLang="en-US" dirty="0"/>
          </a:p>
        </p:txBody>
      </p:sp>
      <p:sp>
        <p:nvSpPr>
          <p:cNvPr id="23556" name="TextBox 3"/>
          <p:cNvSpPr txBox="1">
            <a:spLocks noChangeArrowheads="1"/>
          </p:cNvSpPr>
          <p:nvPr/>
        </p:nvSpPr>
        <p:spPr bwMode="auto">
          <a:xfrm>
            <a:off x="6553200" y="6096000"/>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i="1">
                <a:latin typeface="Verdana" panose="020B0604030504040204" pitchFamily="34" charset="0"/>
              </a:rPr>
              <a:t>continued on next slide</a:t>
            </a:r>
          </a:p>
        </p:txBody>
      </p:sp>
    </p:spTree>
    <p:extLst>
      <p:ext uri="{BB962C8B-B14F-4D97-AF65-F5344CB8AC3E}">
        <p14:creationId xmlns:p14="http://schemas.microsoft.com/office/powerpoint/2010/main" val="30889230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Figure 1.10</a:t>
            </a:r>
            <a:br>
              <a:rPr lang="en-US" altLang="en-US" dirty="0"/>
            </a:br>
            <a:r>
              <a:rPr lang="en-US" altLang="en-US" dirty="0"/>
              <a:t>The Art of Finance</a:t>
            </a:r>
          </a:p>
        </p:txBody>
      </p:sp>
      <p:pic>
        <p:nvPicPr>
          <p:cNvPr id="3" name="Content Placeholder 2" descr="FIGURE 1.10&#10;The art of finance. Finance is a matter of balancing margin, turnover, and leverage."/>
          <p:cNvPicPr>
            <a:picLocks noGrp="1" noChangeAspect="1"/>
          </p:cNvPicPr>
          <p:nvPr>
            <p:ph idx="1"/>
          </p:nvPr>
        </p:nvPicPr>
        <p:blipFill>
          <a:blip r:embed="rId2"/>
          <a:stretch>
            <a:fillRect/>
          </a:stretch>
        </p:blipFill>
        <p:spPr>
          <a:xfrm>
            <a:off x="1996954" y="1600200"/>
            <a:ext cx="5150091" cy="4525963"/>
          </a:xfrm>
          <a:prstGeom prst="rect">
            <a:avLst/>
          </a:prstGeom>
        </p:spPr>
      </p:pic>
    </p:spTree>
    <p:extLst>
      <p:ext uri="{BB962C8B-B14F-4D97-AF65-F5344CB8AC3E}">
        <p14:creationId xmlns:p14="http://schemas.microsoft.com/office/powerpoint/2010/main" val="3223036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Tourism's Challenges and Opportunities </a:t>
            </a:r>
            <a:br>
              <a:rPr lang="en-US" altLang="en-US" dirty="0"/>
            </a:br>
            <a:r>
              <a:rPr lang="en-US" altLang="en-US" sz="2400" dirty="0"/>
              <a:t>(1 of 2)</a:t>
            </a:r>
            <a:endParaRPr lang="en-US" altLang="en-US" dirty="0"/>
          </a:p>
        </p:txBody>
      </p:sp>
      <p:sp>
        <p:nvSpPr>
          <p:cNvPr id="31747" name="Content Placeholder 2"/>
          <p:cNvSpPr>
            <a:spLocks noGrp="1"/>
          </p:cNvSpPr>
          <p:nvPr>
            <p:ph idx="1"/>
          </p:nvPr>
        </p:nvSpPr>
        <p:spPr/>
        <p:txBody>
          <a:bodyPr/>
          <a:lstStyle/>
          <a:p>
            <a:r>
              <a:rPr lang="en-US" altLang="en-US" dirty="0"/>
              <a:t>Tourism is often an attractive form of economic development</a:t>
            </a:r>
          </a:p>
          <a:p>
            <a:r>
              <a:rPr lang="en-US" altLang="en-US" dirty="0"/>
              <a:t>Tourism creates wide variety of jobs</a:t>
            </a:r>
          </a:p>
          <a:p>
            <a:r>
              <a:rPr lang="en-US" altLang="en-US" dirty="0"/>
              <a:t>Tourism brings money into a community or country</a:t>
            </a:r>
          </a:p>
          <a:p>
            <a:r>
              <a:rPr lang="en-US" altLang="en-US" dirty="0"/>
              <a:t>Tourism can create greater cultural understanding</a:t>
            </a:r>
          </a:p>
        </p:txBody>
      </p:sp>
      <p:sp>
        <p:nvSpPr>
          <p:cNvPr id="45060" name="TextBox 5"/>
          <p:cNvSpPr txBox="1">
            <a:spLocks noChangeArrowheads="1"/>
          </p:cNvSpPr>
          <p:nvPr/>
        </p:nvSpPr>
        <p:spPr bwMode="auto">
          <a:xfrm>
            <a:off x="6553200" y="6096000"/>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200" i="1">
                <a:latin typeface="Verdana" panose="020B0604030504040204" pitchFamily="34" charset="0"/>
              </a:rPr>
              <a:t>continued on next slide</a:t>
            </a:r>
          </a:p>
        </p:txBody>
      </p:sp>
    </p:spTree>
    <p:extLst>
      <p:ext uri="{BB962C8B-B14F-4D97-AF65-F5344CB8AC3E}">
        <p14:creationId xmlns:p14="http://schemas.microsoft.com/office/powerpoint/2010/main" val="18645717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Tourism's Challenges and Opportunities</a:t>
            </a:r>
            <a:br>
              <a:rPr lang="en-US" altLang="en-US" dirty="0"/>
            </a:br>
            <a:r>
              <a:rPr lang="en-US" altLang="en-US" sz="2400" dirty="0"/>
              <a:t>(2 of 2)</a:t>
            </a:r>
            <a:endParaRPr lang="en-US" altLang="en-US" dirty="0"/>
          </a:p>
        </p:txBody>
      </p:sp>
      <p:sp>
        <p:nvSpPr>
          <p:cNvPr id="31747" name="Content Placeholder 2"/>
          <p:cNvSpPr>
            <a:spLocks noGrp="1"/>
          </p:cNvSpPr>
          <p:nvPr>
            <p:ph idx="1"/>
          </p:nvPr>
        </p:nvSpPr>
        <p:spPr/>
        <p:txBody>
          <a:bodyPr/>
          <a:lstStyle/>
          <a:p>
            <a:r>
              <a:rPr lang="en-US" altLang="en-US" dirty="0"/>
              <a:t>Tourism can also change social structures and strain natural and man-made resources</a:t>
            </a:r>
          </a:p>
          <a:p>
            <a:r>
              <a:rPr lang="en-US" altLang="en-US" dirty="0"/>
              <a:t>Ethics and industry codes of ethics help guide individuals when making decisions</a:t>
            </a:r>
          </a:p>
        </p:txBody>
      </p:sp>
    </p:spTree>
    <p:extLst>
      <p:ext uri="{BB962C8B-B14F-4D97-AF65-F5344CB8AC3E}">
        <p14:creationId xmlns:p14="http://schemas.microsoft.com/office/powerpoint/2010/main" val="37427961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7"/>
          <p:cNvSpPr>
            <a:spLocks noGrp="1" noChangeArrowheads="1"/>
          </p:cNvSpPr>
          <p:nvPr>
            <p:ph type="title"/>
          </p:nvPr>
        </p:nvSpPr>
        <p:spPr/>
        <p:txBody>
          <a:bodyPr/>
          <a:lstStyle/>
          <a:p>
            <a:r>
              <a:rPr lang="en-US"/>
              <a:t>Where Do You Fit In?</a:t>
            </a:r>
            <a:endParaRPr lang="en-US" dirty="0"/>
          </a:p>
        </p:txBody>
      </p:sp>
      <p:sp>
        <p:nvSpPr>
          <p:cNvPr id="32770" name="Rectangle 6"/>
          <p:cNvSpPr>
            <a:spLocks noGrp="1" noChangeArrowheads="1"/>
          </p:cNvSpPr>
          <p:nvPr>
            <p:ph idx="1"/>
          </p:nvPr>
        </p:nvSpPr>
        <p:spPr/>
        <p:txBody>
          <a:bodyPr/>
          <a:lstStyle/>
          <a:p>
            <a:r>
              <a:rPr lang="en-US" altLang="en-US" dirty="0"/>
              <a:t>Wealth of career opportunities in tourism</a:t>
            </a:r>
          </a:p>
          <a:p>
            <a:r>
              <a:rPr lang="en-US" altLang="en-US" dirty="0"/>
              <a:t>Tourism will remain the world's largest "industry" with highest job growth rate</a:t>
            </a:r>
          </a:p>
        </p:txBody>
      </p:sp>
    </p:spTree>
    <p:extLst>
      <p:ext uri="{BB962C8B-B14F-4D97-AF65-F5344CB8AC3E}">
        <p14:creationId xmlns:p14="http://schemas.microsoft.com/office/powerpoint/2010/main" val="20577667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t>Tourism</a:t>
            </a:r>
          </a:p>
        </p:txBody>
      </p:sp>
      <p:sp>
        <p:nvSpPr>
          <p:cNvPr id="18434" name="Rectangle 4"/>
          <p:cNvSpPr>
            <a:spLocks noGrp="1" noChangeArrowheads="1"/>
          </p:cNvSpPr>
          <p:nvPr>
            <p:ph idx="1"/>
          </p:nvPr>
        </p:nvSpPr>
        <p:spPr/>
        <p:txBody>
          <a:bodyPr/>
          <a:lstStyle/>
          <a:p>
            <a:r>
              <a:rPr lang="en-US" altLang="en-US" dirty="0"/>
              <a:t>Tourism is the business of hospitality and travel</a:t>
            </a:r>
          </a:p>
          <a:p>
            <a:r>
              <a:rPr lang="en-US" altLang="en-US" dirty="0"/>
              <a:t>Multi-faceted industry composed of many and varied components</a:t>
            </a:r>
          </a:p>
        </p:txBody>
      </p:sp>
    </p:spTree>
    <p:extLst>
      <p:ext uri="{BB962C8B-B14F-4D97-AF65-F5344CB8AC3E}">
        <p14:creationId xmlns:p14="http://schemas.microsoft.com/office/powerpoint/2010/main" val="13995088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t>Services and Tourism</a:t>
            </a:r>
          </a:p>
        </p:txBody>
      </p:sp>
      <p:sp>
        <p:nvSpPr>
          <p:cNvPr id="18434" name="Rectangle 4"/>
          <p:cNvSpPr>
            <a:spLocks noGrp="1" noChangeArrowheads="1"/>
          </p:cNvSpPr>
          <p:nvPr>
            <p:ph idx="1"/>
          </p:nvPr>
        </p:nvSpPr>
        <p:spPr/>
        <p:txBody>
          <a:bodyPr/>
          <a:lstStyle/>
          <a:p>
            <a:r>
              <a:rPr lang="en-US" altLang="en-US" dirty="0"/>
              <a:t>Services and tourism go hand in hand</a:t>
            </a:r>
          </a:p>
          <a:p>
            <a:r>
              <a:rPr lang="en-US" altLang="en-US" dirty="0"/>
              <a:t>Tourism</a:t>
            </a:r>
          </a:p>
          <a:p>
            <a:pPr lvl="1"/>
            <a:r>
              <a:rPr lang="en-US" altLang="en-US" dirty="0"/>
              <a:t>a truly worldwide activity</a:t>
            </a:r>
          </a:p>
          <a:p>
            <a:pPr lvl="1"/>
            <a:r>
              <a:rPr lang="en-US" altLang="en-US" dirty="0"/>
              <a:t>an important part of the economic fabric of many communities, regions, and countries</a:t>
            </a:r>
          </a:p>
        </p:txBody>
      </p:sp>
    </p:spTree>
    <p:extLst>
      <p:ext uri="{BB962C8B-B14F-4D97-AF65-F5344CB8AC3E}">
        <p14:creationId xmlns:p14="http://schemas.microsoft.com/office/powerpoint/2010/main" val="4558332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9"/>
          <p:cNvSpPr>
            <a:spLocks noGrp="1" noChangeArrowheads="1"/>
          </p:cNvSpPr>
          <p:nvPr>
            <p:ph type="title"/>
          </p:nvPr>
        </p:nvSpPr>
        <p:spPr/>
        <p:txBody>
          <a:bodyPr/>
          <a:lstStyle/>
          <a:p>
            <a:r>
              <a:rPr lang="en-US"/>
              <a:t>What is Tourism?</a:t>
            </a:r>
          </a:p>
        </p:txBody>
      </p:sp>
      <p:sp>
        <p:nvSpPr>
          <p:cNvPr id="19458" name="Rectangle 8"/>
          <p:cNvSpPr>
            <a:spLocks noGrp="1" noChangeArrowheads="1"/>
          </p:cNvSpPr>
          <p:nvPr>
            <p:ph idx="1"/>
          </p:nvPr>
        </p:nvSpPr>
        <p:spPr/>
        <p:txBody>
          <a:bodyPr/>
          <a:lstStyle/>
          <a:p>
            <a:r>
              <a:rPr lang="en-US" altLang="en-US" dirty="0"/>
              <a:t>Tourism is "the temporary movement of people to destinations outside their normal places of work and residence, the activities undertaken during their stay in those destinations, and the facilities created to cater to their needs."</a:t>
            </a:r>
          </a:p>
          <a:p>
            <a:pPr lvl="1"/>
            <a:r>
              <a:rPr lang="en-US" altLang="en-US" dirty="0"/>
              <a:t>Another suggested term for tourism: "visitor-service industry"</a:t>
            </a:r>
          </a:p>
        </p:txBody>
      </p:sp>
    </p:spTree>
    <p:extLst>
      <p:ext uri="{BB962C8B-B14F-4D97-AF65-F5344CB8AC3E}">
        <p14:creationId xmlns:p14="http://schemas.microsoft.com/office/powerpoint/2010/main" val="13096725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descr="Figure 1.1&#10;The Blind Men and Tourism"/>
          <p:cNvSpPr>
            <a:spLocks noGrp="1"/>
          </p:cNvSpPr>
          <p:nvPr>
            <p:ph type="title"/>
          </p:nvPr>
        </p:nvSpPr>
        <p:spPr/>
        <p:txBody>
          <a:bodyPr/>
          <a:lstStyle/>
          <a:p>
            <a:r>
              <a:rPr lang="en-US" dirty="0"/>
              <a:t>Figure 1.1</a:t>
            </a:r>
            <a:br>
              <a:rPr lang="en-US" dirty="0"/>
            </a:br>
            <a:r>
              <a:rPr lang="en-US" dirty="0"/>
              <a:t>The Blind Men and Tourism</a:t>
            </a:r>
          </a:p>
        </p:txBody>
      </p:sp>
      <p:pic>
        <p:nvPicPr>
          <p:cNvPr id="7" name="Content Placeholder 6"/>
          <p:cNvPicPr>
            <a:picLocks noGrp="1" noChangeAspect="1"/>
          </p:cNvPicPr>
          <p:nvPr>
            <p:ph idx="1"/>
          </p:nvPr>
        </p:nvPicPr>
        <p:blipFill>
          <a:blip r:embed="rId3"/>
          <a:stretch>
            <a:fillRect/>
          </a:stretch>
        </p:blipFill>
        <p:spPr>
          <a:xfrm>
            <a:off x="566579" y="1600200"/>
            <a:ext cx="8010841" cy="4525963"/>
          </a:xfrm>
          <a:prstGeom prst="rect">
            <a:avLst/>
          </a:prstGeom>
        </p:spPr>
      </p:pic>
    </p:spTree>
    <p:extLst>
      <p:ext uri="{BB962C8B-B14F-4D97-AF65-F5344CB8AC3E}">
        <p14:creationId xmlns:p14="http://schemas.microsoft.com/office/powerpoint/2010/main" val="35009888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1.1</a:t>
            </a:r>
            <a:br>
              <a:rPr lang="en-US" dirty="0"/>
            </a:br>
            <a:r>
              <a:rPr lang="en-US" dirty="0"/>
              <a:t>Components of the Tourism Industry</a:t>
            </a:r>
          </a:p>
        </p:txBody>
      </p:sp>
      <p:pic>
        <p:nvPicPr>
          <p:cNvPr id="4" name="Content Placeholder 3" descr="Table 1.1&#10;Components of the Tourism Industry"/>
          <p:cNvPicPr>
            <a:picLocks noGrp="1" noChangeAspect="1"/>
          </p:cNvPicPr>
          <p:nvPr>
            <p:ph idx="1"/>
          </p:nvPr>
        </p:nvPicPr>
        <p:blipFill>
          <a:blip r:embed="rId3"/>
          <a:stretch>
            <a:fillRect/>
          </a:stretch>
        </p:blipFill>
        <p:spPr>
          <a:xfrm>
            <a:off x="457200" y="2229213"/>
            <a:ext cx="8229600" cy="3267937"/>
          </a:xfrm>
          <a:prstGeom prst="rect">
            <a:avLst/>
          </a:prstGeom>
        </p:spPr>
      </p:pic>
    </p:spTree>
    <p:extLst>
      <p:ext uri="{BB962C8B-B14F-4D97-AF65-F5344CB8AC3E}">
        <p14:creationId xmlns:p14="http://schemas.microsoft.com/office/powerpoint/2010/main" val="230057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7"/>
          <p:cNvSpPr>
            <a:spLocks noGrp="1" noChangeArrowheads="1"/>
          </p:cNvSpPr>
          <p:nvPr>
            <p:ph type="title"/>
          </p:nvPr>
        </p:nvSpPr>
        <p:spPr/>
        <p:txBody>
          <a:bodyPr/>
          <a:lstStyle/>
          <a:p>
            <a:r>
              <a:rPr lang="en-US"/>
              <a:t>A Tourism Model</a:t>
            </a:r>
          </a:p>
        </p:txBody>
      </p:sp>
      <p:sp>
        <p:nvSpPr>
          <p:cNvPr id="21506" name="Rectangle 6"/>
          <p:cNvSpPr>
            <a:spLocks noGrp="1" noChangeArrowheads="1"/>
          </p:cNvSpPr>
          <p:nvPr>
            <p:ph idx="1"/>
          </p:nvPr>
        </p:nvSpPr>
        <p:spPr/>
        <p:txBody>
          <a:bodyPr/>
          <a:lstStyle/>
          <a:p>
            <a:r>
              <a:rPr lang="en-US" altLang="en-US" dirty="0"/>
              <a:t>The traveling public (tourists) is the focal point (heart) of the model</a:t>
            </a:r>
          </a:p>
          <a:p>
            <a:r>
              <a:rPr lang="en-US" altLang="en-US" dirty="0"/>
              <a:t>Tourism promoters link the traveling public with the suppliers of services</a:t>
            </a:r>
          </a:p>
          <a:p>
            <a:r>
              <a:rPr lang="en-US" altLang="en-US" dirty="0"/>
              <a:t>Tourism suppliers provide the services that tourists need when they travel</a:t>
            </a:r>
          </a:p>
          <a:p>
            <a:r>
              <a:rPr lang="en-US" altLang="en-US" dirty="0"/>
              <a:t>External forces affect all participants in tourism: tourists, promoters and suppliers</a:t>
            </a:r>
          </a:p>
        </p:txBody>
      </p:sp>
    </p:spTree>
    <p:extLst>
      <p:ext uri="{BB962C8B-B14F-4D97-AF65-F5344CB8AC3E}">
        <p14:creationId xmlns:p14="http://schemas.microsoft.com/office/powerpoint/2010/main" val="42332294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4783</TotalTime>
  <Words>7414</Words>
  <Application>Microsoft Office PowerPoint</Application>
  <PresentationFormat>On-screen Show (4:3)</PresentationFormat>
  <Paragraphs>475</Paragraphs>
  <Slides>33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Helvetica Neue</vt:lpstr>
      <vt:lpstr>Noto Sans</vt:lpstr>
      <vt:lpstr>Open Sans</vt:lpstr>
      <vt:lpstr>Arial</vt:lpstr>
      <vt:lpstr>Times New Roman</vt:lpstr>
      <vt:lpstr>Verdana</vt:lpstr>
      <vt:lpstr>Wingdings</vt:lpstr>
      <vt:lpstr>508 Lecture</vt:lpstr>
      <vt:lpstr>Tourism: The Business of Hospitality and Travel</vt:lpstr>
      <vt:lpstr>Learning Objectives (1 of 2)</vt:lpstr>
      <vt:lpstr>Learning Objectives (2 of 2)</vt:lpstr>
      <vt:lpstr>Tourism</vt:lpstr>
      <vt:lpstr>Services and Tourism</vt:lpstr>
      <vt:lpstr>What is Tourism?</vt:lpstr>
      <vt:lpstr>Figure 1.1 The Blind Men and Tourism</vt:lpstr>
      <vt:lpstr>Table 1.1 Components of the Tourism Industry</vt:lpstr>
      <vt:lpstr>A Tourism Model</vt:lpstr>
      <vt:lpstr>Figure 1.2 An Integrated Model of Tourism</vt:lpstr>
      <vt:lpstr>Table 1.2 Milestones in the Development of Tourism (1 of 3)</vt:lpstr>
      <vt:lpstr>Table 1.2 Milestones in the Development of Tourism (2 of 3)</vt:lpstr>
      <vt:lpstr>Table 1.2 Milestones in the Development of Tourism (3 of 3)</vt:lpstr>
      <vt:lpstr>The History of Travel and Tourism</vt:lpstr>
      <vt:lpstr>Figure 1.3  Marco Polo’s Travel Route</vt:lpstr>
      <vt:lpstr>Figure 1.4 Typical Reasons for Travel</vt:lpstr>
      <vt:lpstr>Geography Describes the Traveler's World</vt:lpstr>
      <vt:lpstr>Figure 1.5  Mercator Projection </vt:lpstr>
      <vt:lpstr>Figure 1.6 Robinson Projection</vt:lpstr>
      <vt:lpstr>Figure 1.7 Goode’s Homolosine Projection</vt:lpstr>
      <vt:lpstr>Geography Describes the Traveler's World</vt:lpstr>
      <vt:lpstr>Studying Tourism from Business Perspectives</vt:lpstr>
      <vt:lpstr>Marketing (1 of 2)</vt:lpstr>
      <vt:lpstr>Marketing (2 of 2)</vt:lpstr>
      <vt:lpstr>Management</vt:lpstr>
      <vt:lpstr>Finance (1 of 2)</vt:lpstr>
      <vt:lpstr>Finance (2 of 2)</vt:lpstr>
      <vt:lpstr>Three Primary Building Blocks to Measure Financial Success</vt:lpstr>
      <vt:lpstr>Other Measurements of Financial Success</vt:lpstr>
      <vt:lpstr>Figure 1.10 The Art of Finance</vt:lpstr>
      <vt:lpstr>Tourism's Challenges and Opportunities  (1 of 2)</vt:lpstr>
      <vt:lpstr>Tourism's Challenges and Opportunities (2 of 2)</vt:lpstr>
      <vt:lpstr>Where Do You Fit In?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World’s Largest Industry, Tourism</dc:title>
  <dc:subject>Tourism: The Business of Hospitality and Travel</dc:subject>
  <dc:creator>Cathy Hsu</dc:creator>
  <cp:keywords>Tourism</cp:keywords>
  <cp:lastModifiedBy>Seontaik Kim</cp:lastModifiedBy>
  <cp:revision>249</cp:revision>
  <dcterms:created xsi:type="dcterms:W3CDTF">2014-07-14T20:04:21Z</dcterms:created>
  <dcterms:modified xsi:type="dcterms:W3CDTF">2021-02-03T21:13:44Z</dcterms:modified>
</cp:coreProperties>
</file>